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8"/>
  </p:notesMasterIdLst>
  <p:sldIdLst>
    <p:sldId id="312" r:id="rId2"/>
    <p:sldId id="313" r:id="rId3"/>
    <p:sldId id="361" r:id="rId4"/>
    <p:sldId id="363" r:id="rId5"/>
    <p:sldId id="365" r:id="rId6"/>
    <p:sldId id="370" r:id="rId7"/>
    <p:sldId id="372" r:id="rId8"/>
    <p:sldId id="373" r:id="rId9"/>
    <p:sldId id="374" r:id="rId10"/>
    <p:sldId id="375" r:id="rId11"/>
    <p:sldId id="376" r:id="rId12"/>
    <p:sldId id="377" r:id="rId13"/>
    <p:sldId id="378" r:id="rId14"/>
    <p:sldId id="379" r:id="rId15"/>
    <p:sldId id="380" r:id="rId16"/>
    <p:sldId id="381" r:id="rId17"/>
    <p:sldId id="321" r:id="rId18"/>
    <p:sldId id="322" r:id="rId19"/>
    <p:sldId id="324" r:id="rId20"/>
    <p:sldId id="326" r:id="rId21"/>
    <p:sldId id="328" r:id="rId22"/>
    <p:sldId id="329" r:id="rId23"/>
    <p:sldId id="340" r:id="rId24"/>
    <p:sldId id="333" r:id="rId25"/>
    <p:sldId id="334" r:id="rId26"/>
    <p:sldId id="341" r:id="rId27"/>
    <p:sldId id="342" r:id="rId28"/>
    <p:sldId id="343" r:id="rId29"/>
    <p:sldId id="345" r:id="rId30"/>
    <p:sldId id="351" r:id="rId31"/>
    <p:sldId id="359" r:id="rId32"/>
    <p:sldId id="337" r:id="rId33"/>
    <p:sldId id="353" r:id="rId34"/>
    <p:sldId id="355" r:id="rId35"/>
    <p:sldId id="357" r:id="rId36"/>
    <p:sldId id="360" r:id="rId37"/>
  </p:sldIdLst>
  <p:sldSz cx="18288000" cy="10287000"/>
  <p:notesSz cx="6858000" cy="9144000"/>
  <p:embeddedFontLst>
    <p:embeddedFont>
      <p:font typeface="Poppins ExtraLight" panose="020B0604020202020204" charset="-94"/>
      <p:regular r:id="rId39"/>
      <p:italic r:id="rId40"/>
    </p:embeddedFont>
    <p:embeddedFont>
      <p:font typeface="Calibri" panose="020F0502020204030204" pitchFamily="34" charset="0"/>
      <p:regular r:id="rId41"/>
      <p:bold r:id="rId42"/>
      <p:italic r:id="rId43"/>
      <p:boldItalic r:id="rId44"/>
    </p:embeddedFont>
    <p:embeddedFont>
      <p:font typeface="Poppins" panose="020B0604020202020204" charset="-94"/>
      <p:regular r:id="rId45"/>
      <p:bold r:id="rId46"/>
      <p:italic r:id="rId47"/>
      <p:boldItalic r:id="rId48"/>
    </p:embeddedFont>
    <p:embeddedFont>
      <p:font typeface="Poppins Bold" panose="020B0604020202020204" charset="-94"/>
      <p:regular r:id="rId49"/>
      <p:bold r:id="rId50"/>
    </p:embeddedFont>
    <p:embeddedFont>
      <p:font typeface="Segoe UI Symbol" panose="020B0502040204020203" pitchFamily="3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C5"/>
    <a:srgbClr val="FFFFFF"/>
    <a:srgbClr val="F7F8FB"/>
    <a:srgbClr val="0D62ED"/>
    <a:srgbClr val="5DB668"/>
    <a:srgbClr val="4D8DF5"/>
    <a:srgbClr val="0B54C5"/>
    <a:srgbClr val="2171F3"/>
    <a:srgbClr val="588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81716" autoAdjust="0"/>
  </p:normalViewPr>
  <p:slideViewPr>
    <p:cSldViewPr>
      <p:cViewPr varScale="1">
        <p:scale>
          <a:sx n="47" d="100"/>
          <a:sy n="47" d="100"/>
        </p:scale>
        <p:origin x="1032" y="67"/>
      </p:cViewPr>
      <p:guideLst>
        <p:guide orient="horz" pos="2136"/>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B54A0-CE7A-4E9A-BB37-B31C08B10870}" type="doc">
      <dgm:prSet loTypeId="urn:microsoft.com/office/officeart/2005/8/layout/default" loCatId="list" qsTypeId="urn:microsoft.com/office/officeart/2005/8/quickstyle/simple1" qsCatId="simple" csTypeId="urn:microsoft.com/office/officeart/2005/8/colors/colorful1" csCatId="colorful" phldr="1"/>
      <dgm:spPr>
        <a:scene3d>
          <a:camera prst="orthographicFront">
            <a:rot lat="0" lon="0" rev="0"/>
          </a:camera>
          <a:lightRig rig="balanced" dir="t">
            <a:rot lat="0" lon="0" rev="8700000"/>
          </a:lightRig>
        </a:scene3d>
      </dgm:spPr>
      <dgm:t>
        <a:bodyPr/>
        <a:lstStyle/>
        <a:p>
          <a:endParaRPr lang="tr-TR"/>
        </a:p>
      </dgm:t>
    </dgm:pt>
    <dgm:pt modelId="{693A7F7F-2ED3-4519-BF8F-1D971AB7FE56}">
      <dgm:prSet phldrT="[Metin]"/>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dirty="0"/>
            <a:t>Genel Teşvik</a:t>
          </a:r>
        </a:p>
      </dgm:t>
    </dgm:pt>
    <dgm:pt modelId="{1DA3F1A7-F8AB-4366-9785-05120F9FE27D}" type="parTrans" cxnId="{AC266548-02BA-407B-9BCB-A2AE35D2A5A7}">
      <dgm:prSet/>
      <dgm:spPr/>
      <dgm:t>
        <a:bodyPr/>
        <a:lstStyle/>
        <a:p>
          <a:endParaRPr lang="tr-TR"/>
        </a:p>
      </dgm:t>
    </dgm:pt>
    <dgm:pt modelId="{4175413E-B800-4C5C-B873-DAE8F337E628}" type="sibTrans" cxnId="{AC266548-02BA-407B-9BCB-A2AE35D2A5A7}">
      <dgm:prSet/>
      <dgm:spPr/>
      <dgm:t>
        <a:bodyPr/>
        <a:lstStyle/>
        <a:p>
          <a:endParaRPr lang="tr-TR"/>
        </a:p>
      </dgm:t>
    </dgm:pt>
    <dgm:pt modelId="{485B77A6-4C2E-47CB-87FB-E29F42620770}">
      <dgm:prSet phldrT="[Metin]"/>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dirty="0"/>
            <a:t>Bölgesel Teşvik</a:t>
          </a:r>
        </a:p>
      </dgm:t>
    </dgm:pt>
    <dgm:pt modelId="{3D92D07B-7B8A-4378-B731-243543B72A2C}" type="parTrans" cxnId="{CE403B40-4BB8-41BA-A231-371EFD4D80C0}">
      <dgm:prSet/>
      <dgm:spPr/>
      <dgm:t>
        <a:bodyPr/>
        <a:lstStyle/>
        <a:p>
          <a:endParaRPr lang="tr-TR"/>
        </a:p>
      </dgm:t>
    </dgm:pt>
    <dgm:pt modelId="{0F97D7DC-DD0F-44F8-ADB6-D32064D03333}" type="sibTrans" cxnId="{CE403B40-4BB8-41BA-A231-371EFD4D80C0}">
      <dgm:prSet/>
      <dgm:spPr/>
      <dgm:t>
        <a:bodyPr/>
        <a:lstStyle/>
        <a:p>
          <a:endParaRPr lang="tr-TR"/>
        </a:p>
      </dgm:t>
    </dgm:pt>
    <dgm:pt modelId="{8C6E2DD2-BD1D-462E-80E0-3AADF96F7DCD}">
      <dgm:prSet phldrT="[Metin]"/>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dirty="0"/>
            <a:t>Öncelikli Yatırım Konuları</a:t>
          </a:r>
        </a:p>
      </dgm:t>
    </dgm:pt>
    <dgm:pt modelId="{B4958EFE-A7E7-4D5C-96CF-69665F2654DE}" type="parTrans" cxnId="{9A96C852-8F3E-40D9-BD02-0956837B9025}">
      <dgm:prSet/>
      <dgm:spPr/>
      <dgm:t>
        <a:bodyPr/>
        <a:lstStyle/>
        <a:p>
          <a:endParaRPr lang="tr-TR"/>
        </a:p>
      </dgm:t>
    </dgm:pt>
    <dgm:pt modelId="{C57C1C0C-656E-44F5-BC0F-7976BBF8EF21}" type="sibTrans" cxnId="{9A96C852-8F3E-40D9-BD02-0956837B9025}">
      <dgm:prSet/>
      <dgm:spPr/>
      <dgm:t>
        <a:bodyPr/>
        <a:lstStyle/>
        <a:p>
          <a:endParaRPr lang="tr-TR"/>
        </a:p>
      </dgm:t>
    </dgm:pt>
    <dgm:pt modelId="{CFD324CA-44A2-4CB9-A30E-B3720A144450}">
      <dgm:prSet phldrT="[Metin]"/>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dirty="0"/>
            <a:t>Stratejik Yatırım</a:t>
          </a:r>
        </a:p>
      </dgm:t>
    </dgm:pt>
    <dgm:pt modelId="{7463281B-90F8-43FF-B6DA-254C27E3B47F}" type="parTrans" cxnId="{2D8527E7-9A91-4006-B8E4-189343FC8707}">
      <dgm:prSet/>
      <dgm:spPr/>
      <dgm:t>
        <a:bodyPr/>
        <a:lstStyle/>
        <a:p>
          <a:endParaRPr lang="tr-TR"/>
        </a:p>
      </dgm:t>
    </dgm:pt>
    <dgm:pt modelId="{30CE98A6-995C-4C9D-9B42-99E3FDC568B7}" type="sibTrans" cxnId="{2D8527E7-9A91-4006-B8E4-189343FC8707}">
      <dgm:prSet/>
      <dgm:spPr/>
      <dgm:t>
        <a:bodyPr/>
        <a:lstStyle/>
        <a:p>
          <a:endParaRPr lang="tr-TR"/>
        </a:p>
      </dgm:t>
    </dgm:pt>
    <dgm:pt modelId="{D6D0E208-EAF8-4886-B93E-8C25DD3174BD}" type="pres">
      <dgm:prSet presAssocID="{7F7B54A0-CE7A-4E9A-BB37-B31C08B10870}" presName="diagram" presStyleCnt="0">
        <dgm:presLayoutVars>
          <dgm:dir/>
          <dgm:resizeHandles val="exact"/>
        </dgm:presLayoutVars>
      </dgm:prSet>
      <dgm:spPr/>
      <dgm:t>
        <a:bodyPr/>
        <a:lstStyle/>
        <a:p>
          <a:endParaRPr lang="tr-TR"/>
        </a:p>
      </dgm:t>
    </dgm:pt>
    <dgm:pt modelId="{FC4BF82D-12FC-4FEE-8021-F4512B8F08AD}" type="pres">
      <dgm:prSet presAssocID="{693A7F7F-2ED3-4519-BF8F-1D971AB7FE56}" presName="node" presStyleLbl="node1" presStyleIdx="0" presStyleCnt="4">
        <dgm:presLayoutVars>
          <dgm:bulletEnabled val="1"/>
        </dgm:presLayoutVars>
      </dgm:prSet>
      <dgm:spPr/>
      <dgm:t>
        <a:bodyPr/>
        <a:lstStyle/>
        <a:p>
          <a:endParaRPr lang="tr-TR"/>
        </a:p>
      </dgm:t>
    </dgm:pt>
    <dgm:pt modelId="{6FF9BC5C-F540-4C24-8D55-5A78B49EA0E5}" type="pres">
      <dgm:prSet presAssocID="{4175413E-B800-4C5C-B873-DAE8F337E628}"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1FA2F39-A90F-44EB-9B49-7C552FC3D914}" type="pres">
      <dgm:prSet presAssocID="{485B77A6-4C2E-47CB-87FB-E29F42620770}" presName="node" presStyleLbl="node1" presStyleIdx="1" presStyleCnt="4">
        <dgm:presLayoutVars>
          <dgm:bulletEnabled val="1"/>
        </dgm:presLayoutVars>
      </dgm:prSet>
      <dgm:spPr/>
      <dgm:t>
        <a:bodyPr/>
        <a:lstStyle/>
        <a:p>
          <a:endParaRPr lang="tr-TR"/>
        </a:p>
      </dgm:t>
    </dgm:pt>
    <dgm:pt modelId="{1E6B0B34-0ED2-4C82-B5B1-116A03B28510}" type="pres">
      <dgm:prSet presAssocID="{0F97D7DC-DD0F-44F8-ADB6-D32064D03333}"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4183E75-7AD5-46C4-AF6B-931A685D4C55}" type="pres">
      <dgm:prSet presAssocID="{8C6E2DD2-BD1D-462E-80E0-3AADF96F7DCD}" presName="node" presStyleLbl="node1" presStyleIdx="2" presStyleCnt="4">
        <dgm:presLayoutVars>
          <dgm:bulletEnabled val="1"/>
        </dgm:presLayoutVars>
      </dgm:prSet>
      <dgm:spPr/>
      <dgm:t>
        <a:bodyPr/>
        <a:lstStyle/>
        <a:p>
          <a:endParaRPr lang="tr-TR"/>
        </a:p>
      </dgm:t>
    </dgm:pt>
    <dgm:pt modelId="{BBF01DF4-1E9D-481C-8D06-6651EB0CB0FA}" type="pres">
      <dgm:prSet presAssocID="{C57C1C0C-656E-44F5-BC0F-7976BBF8EF21}"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2342D222-4C17-4D5D-8FDD-D526C6D2A6B3}" type="pres">
      <dgm:prSet presAssocID="{CFD324CA-44A2-4CB9-A30E-B3720A144450}" presName="node" presStyleLbl="node1" presStyleIdx="3" presStyleCnt="4">
        <dgm:presLayoutVars>
          <dgm:bulletEnabled val="1"/>
        </dgm:presLayoutVars>
      </dgm:prSet>
      <dgm:spPr/>
      <dgm:t>
        <a:bodyPr/>
        <a:lstStyle/>
        <a:p>
          <a:endParaRPr lang="tr-TR"/>
        </a:p>
      </dgm:t>
    </dgm:pt>
  </dgm:ptLst>
  <dgm:cxnLst>
    <dgm:cxn modelId="{CE403B40-4BB8-41BA-A231-371EFD4D80C0}" srcId="{7F7B54A0-CE7A-4E9A-BB37-B31C08B10870}" destId="{485B77A6-4C2E-47CB-87FB-E29F42620770}" srcOrd="1" destOrd="0" parTransId="{3D92D07B-7B8A-4378-B731-243543B72A2C}" sibTransId="{0F97D7DC-DD0F-44F8-ADB6-D32064D03333}"/>
    <dgm:cxn modelId="{19323438-2F84-4D53-A22D-A2253EE44503}" type="presOf" srcId="{7F7B54A0-CE7A-4E9A-BB37-B31C08B10870}" destId="{D6D0E208-EAF8-4886-B93E-8C25DD3174BD}" srcOrd="0" destOrd="0" presId="urn:microsoft.com/office/officeart/2005/8/layout/default"/>
    <dgm:cxn modelId="{14B13F8C-140D-4F91-9D67-EBED9A3395BE}" type="presOf" srcId="{CFD324CA-44A2-4CB9-A30E-B3720A144450}" destId="{2342D222-4C17-4D5D-8FDD-D526C6D2A6B3}" srcOrd="0" destOrd="0" presId="urn:microsoft.com/office/officeart/2005/8/layout/default"/>
    <dgm:cxn modelId="{AC266548-02BA-407B-9BCB-A2AE35D2A5A7}" srcId="{7F7B54A0-CE7A-4E9A-BB37-B31C08B10870}" destId="{693A7F7F-2ED3-4519-BF8F-1D971AB7FE56}" srcOrd="0" destOrd="0" parTransId="{1DA3F1A7-F8AB-4366-9785-05120F9FE27D}" sibTransId="{4175413E-B800-4C5C-B873-DAE8F337E628}"/>
    <dgm:cxn modelId="{A1D5746E-EC0D-451A-9CB3-39BB7DEA2112}" type="presOf" srcId="{485B77A6-4C2E-47CB-87FB-E29F42620770}" destId="{B1FA2F39-A90F-44EB-9B49-7C552FC3D914}" srcOrd="0" destOrd="0" presId="urn:microsoft.com/office/officeart/2005/8/layout/default"/>
    <dgm:cxn modelId="{1A8F495B-20EB-4654-AF8D-2E22BEBA0BF3}" type="presOf" srcId="{8C6E2DD2-BD1D-462E-80E0-3AADF96F7DCD}" destId="{B4183E75-7AD5-46C4-AF6B-931A685D4C55}" srcOrd="0" destOrd="0" presId="urn:microsoft.com/office/officeart/2005/8/layout/default"/>
    <dgm:cxn modelId="{077F9147-ABF2-48C6-AE87-E84AC011FEC3}" type="presOf" srcId="{693A7F7F-2ED3-4519-BF8F-1D971AB7FE56}" destId="{FC4BF82D-12FC-4FEE-8021-F4512B8F08AD}" srcOrd="0" destOrd="0" presId="urn:microsoft.com/office/officeart/2005/8/layout/default"/>
    <dgm:cxn modelId="{9A96C852-8F3E-40D9-BD02-0956837B9025}" srcId="{7F7B54A0-CE7A-4E9A-BB37-B31C08B10870}" destId="{8C6E2DD2-BD1D-462E-80E0-3AADF96F7DCD}" srcOrd="2" destOrd="0" parTransId="{B4958EFE-A7E7-4D5C-96CF-69665F2654DE}" sibTransId="{C57C1C0C-656E-44F5-BC0F-7976BBF8EF21}"/>
    <dgm:cxn modelId="{2D8527E7-9A91-4006-B8E4-189343FC8707}" srcId="{7F7B54A0-CE7A-4E9A-BB37-B31C08B10870}" destId="{CFD324CA-44A2-4CB9-A30E-B3720A144450}" srcOrd="3" destOrd="0" parTransId="{7463281B-90F8-43FF-B6DA-254C27E3B47F}" sibTransId="{30CE98A6-995C-4C9D-9B42-99E3FDC568B7}"/>
    <dgm:cxn modelId="{651CD845-EE5F-41A4-A6B7-29612FB17FD9}" type="presParOf" srcId="{D6D0E208-EAF8-4886-B93E-8C25DD3174BD}" destId="{FC4BF82D-12FC-4FEE-8021-F4512B8F08AD}" srcOrd="0" destOrd="0" presId="urn:microsoft.com/office/officeart/2005/8/layout/default"/>
    <dgm:cxn modelId="{82E68D5F-70B5-4C9B-A6C2-1823D31C8475}" type="presParOf" srcId="{D6D0E208-EAF8-4886-B93E-8C25DD3174BD}" destId="{6FF9BC5C-F540-4C24-8D55-5A78B49EA0E5}" srcOrd="1" destOrd="0" presId="urn:microsoft.com/office/officeart/2005/8/layout/default"/>
    <dgm:cxn modelId="{0D9C3B6E-6CC3-4D0A-88B0-E57490E17077}" type="presParOf" srcId="{D6D0E208-EAF8-4886-B93E-8C25DD3174BD}" destId="{B1FA2F39-A90F-44EB-9B49-7C552FC3D914}" srcOrd="2" destOrd="0" presId="urn:microsoft.com/office/officeart/2005/8/layout/default"/>
    <dgm:cxn modelId="{56BB1034-FDBE-4806-B233-FFDAE0767CD6}" type="presParOf" srcId="{D6D0E208-EAF8-4886-B93E-8C25DD3174BD}" destId="{1E6B0B34-0ED2-4C82-B5B1-116A03B28510}" srcOrd="3" destOrd="0" presId="urn:microsoft.com/office/officeart/2005/8/layout/default"/>
    <dgm:cxn modelId="{97C30888-16B7-4061-AD7C-62CEE341FFDB}" type="presParOf" srcId="{D6D0E208-EAF8-4886-B93E-8C25DD3174BD}" destId="{B4183E75-7AD5-46C4-AF6B-931A685D4C55}" srcOrd="4" destOrd="0" presId="urn:microsoft.com/office/officeart/2005/8/layout/default"/>
    <dgm:cxn modelId="{3AF98AE5-429C-49CA-AD95-BB9330334199}" type="presParOf" srcId="{D6D0E208-EAF8-4886-B93E-8C25DD3174BD}" destId="{BBF01DF4-1E9D-481C-8D06-6651EB0CB0FA}" srcOrd="5" destOrd="0" presId="urn:microsoft.com/office/officeart/2005/8/layout/default"/>
    <dgm:cxn modelId="{C675EA17-3AF8-402D-839C-892053B9311B}" type="presParOf" srcId="{D6D0E208-EAF8-4886-B93E-8C25DD3174BD}" destId="{2342D222-4C17-4D5D-8FDD-D526C6D2A6B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6422C3-28F1-4562-AAFE-C47F8FB5D34D}" type="doc">
      <dgm:prSet loTypeId="urn:microsoft.com/office/officeart/2005/8/layout/process1" loCatId="process" qsTypeId="urn:microsoft.com/office/officeart/2005/8/quickstyle/simple1" qsCatId="simple" csTypeId="urn:microsoft.com/office/officeart/2005/8/colors/accent1_4" csCatId="accent1" phldr="1"/>
      <dgm:spPr/>
      <dgm:t>
        <a:bodyPr/>
        <a:lstStyle/>
        <a:p>
          <a:endParaRPr lang="tr-TR"/>
        </a:p>
      </dgm:t>
    </dgm:pt>
    <dgm:pt modelId="{A65B6B9F-1E82-4E7D-93C8-FC4B5309B929}">
      <dgm:prSet/>
      <dgm:spPr>
        <a:solidFill>
          <a:schemeClr val="accent1">
            <a:lumMod val="20000"/>
            <a:lumOff val="80000"/>
          </a:schemeClr>
        </a:solidFill>
      </dgm:spPr>
      <dgm:t>
        <a:bodyPr/>
        <a:lstStyle/>
        <a:p>
          <a:pPr rtl="0"/>
          <a:r>
            <a:rPr lang="tr-TR" b="1" dirty="0">
              <a:solidFill>
                <a:schemeClr val="tx1"/>
              </a:solidFill>
              <a:latin typeface="Poppins" panose="00000500000000000000" pitchFamily="2" charset="-94"/>
              <a:cs typeface="Poppins" panose="00000500000000000000" pitchFamily="2" charset="-94"/>
            </a:rPr>
            <a:t>Kriterler:</a:t>
          </a:r>
          <a:r>
            <a:rPr lang="tr-TR" dirty="0">
              <a:solidFill>
                <a:schemeClr val="tx1"/>
              </a:solidFill>
              <a:latin typeface="Poppins" panose="00000500000000000000" pitchFamily="2" charset="-94"/>
              <a:cs typeface="Poppins" panose="00000500000000000000" pitchFamily="2" charset="-94"/>
            </a:rPr>
            <a:t> </a:t>
          </a:r>
        </a:p>
      </dgm:t>
    </dgm:pt>
    <dgm:pt modelId="{6D14B825-0C83-463A-923B-C0DCD6A50E63}" type="parTrans" cxnId="{9F51D59D-80E6-402B-8BC5-B443B03B4381}">
      <dgm:prSet/>
      <dgm:spPr/>
      <dgm:t>
        <a:bodyPr/>
        <a:lstStyle/>
        <a:p>
          <a:endParaRPr lang="tr-TR">
            <a:latin typeface="Poppins" panose="00000500000000000000" pitchFamily="2" charset="-94"/>
            <a:cs typeface="Poppins" panose="00000500000000000000" pitchFamily="2" charset="-94"/>
          </a:endParaRPr>
        </a:p>
      </dgm:t>
    </dgm:pt>
    <dgm:pt modelId="{641C59C2-785F-4881-9C8D-58A62A0B5566}" type="sibTrans" cxnId="{9F51D59D-80E6-402B-8BC5-B443B03B4381}">
      <dgm:prSet/>
      <dgm:spPr/>
      <dgm:t>
        <a:bodyPr/>
        <a:lstStyle/>
        <a:p>
          <a:endParaRPr lang="tr-TR">
            <a:latin typeface="Poppins" panose="00000500000000000000" pitchFamily="2" charset="-94"/>
            <a:cs typeface="Poppins" panose="00000500000000000000" pitchFamily="2" charset="-94"/>
          </a:endParaRPr>
        </a:p>
      </dgm:t>
    </dgm:pt>
    <dgm:pt modelId="{47394595-B415-4DF8-B2EF-30F5E1110071}">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illerin </a:t>
          </a:r>
          <a:r>
            <a:rPr lang="tr-TR" dirty="0" err="1">
              <a:solidFill>
                <a:schemeClr val="tx1"/>
              </a:solidFill>
              <a:latin typeface="Poppins" panose="00000500000000000000" pitchFamily="2" charset="-94"/>
              <a:cs typeface="Poppins" panose="00000500000000000000" pitchFamily="2" charset="-94"/>
            </a:rPr>
            <a:t>sosyo</a:t>
          </a:r>
          <a:r>
            <a:rPr lang="tr-TR" dirty="0">
              <a:solidFill>
                <a:schemeClr val="tx1"/>
              </a:solidFill>
              <a:latin typeface="Poppins" panose="00000500000000000000" pitchFamily="2" charset="-94"/>
              <a:cs typeface="Poppins" panose="00000500000000000000" pitchFamily="2" charset="-94"/>
            </a:rPr>
            <a:t>-ekonomik gelişmişlik durumu ve coğrafi potansiyelleri, </a:t>
          </a:r>
        </a:p>
      </dgm:t>
    </dgm:pt>
    <dgm:pt modelId="{A666AF55-B0CD-4E36-9A45-991D3E529DDD}" type="parTrans" cxnId="{EABFC0DF-1916-459E-9C47-6C7A0F8487DD}">
      <dgm:prSet/>
      <dgm:spPr/>
      <dgm:t>
        <a:bodyPr/>
        <a:lstStyle/>
        <a:p>
          <a:endParaRPr lang="tr-TR">
            <a:latin typeface="Poppins" panose="00000500000000000000" pitchFamily="2" charset="-94"/>
            <a:cs typeface="Poppins" panose="00000500000000000000" pitchFamily="2" charset="-94"/>
          </a:endParaRPr>
        </a:p>
      </dgm:t>
    </dgm:pt>
    <dgm:pt modelId="{D5CE9F46-8116-4700-881C-AAC04E730940}" type="sibTrans" cxnId="{EABFC0DF-1916-459E-9C47-6C7A0F8487DD}">
      <dgm:prSet/>
      <dgm:spPr/>
      <dgm:t>
        <a:bodyPr/>
        <a:lstStyle/>
        <a:p>
          <a:endParaRPr lang="tr-TR">
            <a:latin typeface="Poppins" panose="00000500000000000000" pitchFamily="2" charset="-94"/>
            <a:cs typeface="Poppins" panose="00000500000000000000" pitchFamily="2" charset="-94"/>
          </a:endParaRPr>
        </a:p>
      </dgm:t>
    </dgm:pt>
    <dgm:pt modelId="{13514DAC-3B3A-46EB-A515-E3DA3869983C}">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atıl kaynakların değerlendirilmesi, </a:t>
          </a:r>
        </a:p>
      </dgm:t>
    </dgm:pt>
    <dgm:pt modelId="{37F6BAE2-2288-47A2-A8B9-97048DE00548}" type="parTrans" cxnId="{8EDB314E-9EE6-46EA-8419-9F72F1B42010}">
      <dgm:prSet/>
      <dgm:spPr/>
      <dgm:t>
        <a:bodyPr/>
        <a:lstStyle/>
        <a:p>
          <a:endParaRPr lang="tr-TR">
            <a:latin typeface="Poppins" panose="00000500000000000000" pitchFamily="2" charset="-94"/>
            <a:cs typeface="Poppins" panose="00000500000000000000" pitchFamily="2" charset="-94"/>
          </a:endParaRPr>
        </a:p>
      </dgm:t>
    </dgm:pt>
    <dgm:pt modelId="{BFEC1B26-9AF0-4726-B52C-FCB91BFA10CC}" type="sibTrans" cxnId="{8EDB314E-9EE6-46EA-8419-9F72F1B42010}">
      <dgm:prSet/>
      <dgm:spPr/>
      <dgm:t>
        <a:bodyPr/>
        <a:lstStyle/>
        <a:p>
          <a:endParaRPr lang="tr-TR">
            <a:latin typeface="Poppins" panose="00000500000000000000" pitchFamily="2" charset="-94"/>
            <a:cs typeface="Poppins" panose="00000500000000000000" pitchFamily="2" charset="-94"/>
          </a:endParaRPr>
        </a:p>
      </dgm:t>
    </dgm:pt>
    <dgm:pt modelId="{E9A97130-8B08-4376-9A1D-39D67E4AD7CB}">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yerel ihtiyaçların karşılanması, </a:t>
          </a:r>
        </a:p>
      </dgm:t>
    </dgm:pt>
    <dgm:pt modelId="{046C5E72-F7E9-4FC4-B260-42A3A2D7EC16}" type="parTrans" cxnId="{F3FFE6B7-6B84-4C07-AB85-7813788B057F}">
      <dgm:prSet/>
      <dgm:spPr/>
      <dgm:t>
        <a:bodyPr/>
        <a:lstStyle/>
        <a:p>
          <a:endParaRPr lang="tr-TR">
            <a:latin typeface="Poppins" panose="00000500000000000000" pitchFamily="2" charset="-94"/>
            <a:cs typeface="Poppins" panose="00000500000000000000" pitchFamily="2" charset="-94"/>
          </a:endParaRPr>
        </a:p>
      </dgm:t>
    </dgm:pt>
    <dgm:pt modelId="{190AC280-E01C-4424-87FB-0298CF119390}" type="sibTrans" cxnId="{F3FFE6B7-6B84-4C07-AB85-7813788B057F}">
      <dgm:prSet/>
      <dgm:spPr/>
      <dgm:t>
        <a:bodyPr/>
        <a:lstStyle/>
        <a:p>
          <a:endParaRPr lang="tr-TR">
            <a:latin typeface="Poppins" panose="00000500000000000000" pitchFamily="2" charset="-94"/>
            <a:cs typeface="Poppins" panose="00000500000000000000" pitchFamily="2" charset="-94"/>
          </a:endParaRPr>
        </a:p>
      </dgm:t>
    </dgm:pt>
    <dgm:pt modelId="{3F75F6CD-0A8C-4A5A-921F-0DDE5407343D}">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bölgede üretimi olmayan ancak başarı olasılığı yüksek sektörlerin geliştirilmesi, </a:t>
          </a:r>
        </a:p>
      </dgm:t>
    </dgm:pt>
    <dgm:pt modelId="{E4961787-8470-4F55-BF0E-E13C3F5F2F65}" type="parTrans" cxnId="{ADCB5350-A910-4833-9A1F-15AAFD658E5B}">
      <dgm:prSet/>
      <dgm:spPr/>
      <dgm:t>
        <a:bodyPr/>
        <a:lstStyle/>
        <a:p>
          <a:endParaRPr lang="tr-TR">
            <a:latin typeface="Poppins" panose="00000500000000000000" pitchFamily="2" charset="-94"/>
            <a:cs typeface="Poppins" panose="00000500000000000000" pitchFamily="2" charset="-94"/>
          </a:endParaRPr>
        </a:p>
      </dgm:t>
    </dgm:pt>
    <dgm:pt modelId="{412BEF36-98E8-40EE-B73C-C6F9620B9A85}" type="sibTrans" cxnId="{ADCB5350-A910-4833-9A1F-15AAFD658E5B}">
      <dgm:prSet/>
      <dgm:spPr/>
      <dgm:t>
        <a:bodyPr/>
        <a:lstStyle/>
        <a:p>
          <a:endParaRPr lang="tr-TR">
            <a:latin typeface="Poppins" panose="00000500000000000000" pitchFamily="2" charset="-94"/>
            <a:cs typeface="Poppins" panose="00000500000000000000" pitchFamily="2" charset="-94"/>
          </a:endParaRPr>
        </a:p>
      </dgm:t>
    </dgm:pt>
    <dgm:pt modelId="{757F4F94-9DE9-4FAC-B3E9-D7619B5AAFD5}">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ileri-geri bağlantılı sektörlerin desteklenmesi, </a:t>
          </a:r>
        </a:p>
      </dgm:t>
    </dgm:pt>
    <dgm:pt modelId="{5C262B60-C208-428B-8291-09337C31A040}" type="parTrans" cxnId="{D6F1F020-E88C-4D96-9A07-0C8C531D9074}">
      <dgm:prSet/>
      <dgm:spPr/>
      <dgm:t>
        <a:bodyPr/>
        <a:lstStyle/>
        <a:p>
          <a:endParaRPr lang="tr-TR">
            <a:latin typeface="Poppins" panose="00000500000000000000" pitchFamily="2" charset="-94"/>
            <a:cs typeface="Poppins" panose="00000500000000000000" pitchFamily="2" charset="-94"/>
          </a:endParaRPr>
        </a:p>
      </dgm:t>
    </dgm:pt>
    <dgm:pt modelId="{AA6FB009-1CE6-4B64-B593-5C58CE0131B1}" type="sibTrans" cxnId="{D6F1F020-E88C-4D96-9A07-0C8C531D9074}">
      <dgm:prSet/>
      <dgm:spPr/>
      <dgm:t>
        <a:bodyPr/>
        <a:lstStyle/>
        <a:p>
          <a:endParaRPr lang="tr-TR">
            <a:latin typeface="Poppins" panose="00000500000000000000" pitchFamily="2" charset="-94"/>
            <a:cs typeface="Poppins" panose="00000500000000000000" pitchFamily="2" charset="-94"/>
          </a:endParaRPr>
        </a:p>
      </dgm:t>
    </dgm:pt>
    <dgm:pt modelId="{ADD7EBDE-6353-475D-B769-2DAD332F939B}">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istihdam potansiyeli </a:t>
          </a:r>
        </a:p>
      </dgm:t>
    </dgm:pt>
    <dgm:pt modelId="{AE615AEB-6C20-4068-8739-5FD540AC1386}" type="parTrans" cxnId="{89CFEC15-E446-4AB4-BE9C-A622ECF15127}">
      <dgm:prSet/>
      <dgm:spPr/>
      <dgm:t>
        <a:bodyPr/>
        <a:lstStyle/>
        <a:p>
          <a:endParaRPr lang="tr-TR">
            <a:latin typeface="Poppins" panose="00000500000000000000" pitchFamily="2" charset="-94"/>
            <a:cs typeface="Poppins" panose="00000500000000000000" pitchFamily="2" charset="-94"/>
          </a:endParaRPr>
        </a:p>
      </dgm:t>
    </dgm:pt>
    <dgm:pt modelId="{103475CE-23B7-44C2-9FB5-A843FBA7CDEC}" type="sibTrans" cxnId="{89CFEC15-E446-4AB4-BE9C-A622ECF15127}">
      <dgm:prSet/>
      <dgm:spPr/>
      <dgm:t>
        <a:bodyPr/>
        <a:lstStyle/>
        <a:p>
          <a:endParaRPr lang="tr-TR">
            <a:latin typeface="Poppins" panose="00000500000000000000" pitchFamily="2" charset="-94"/>
            <a:cs typeface="Poppins" panose="00000500000000000000" pitchFamily="2" charset="-94"/>
          </a:endParaRPr>
        </a:p>
      </dgm:t>
    </dgm:pt>
    <dgm:pt modelId="{6085D303-3B91-4F6D-B914-5718DFC4D2D3}">
      <dgm:prSet/>
      <dgm:spPr>
        <a:solidFill>
          <a:schemeClr val="accent1">
            <a:lumMod val="20000"/>
            <a:lumOff val="80000"/>
          </a:schemeClr>
        </a:solidFill>
      </dgm:spPr>
      <dgm:t>
        <a:bodyPr/>
        <a:lstStyle/>
        <a:p>
          <a:pPr rtl="0"/>
          <a:r>
            <a:rPr lang="tr-TR" dirty="0">
              <a:solidFill>
                <a:schemeClr val="tx1"/>
              </a:solidFill>
              <a:latin typeface="Poppins" panose="00000500000000000000" pitchFamily="2" charset="-94"/>
              <a:cs typeface="Poppins" panose="00000500000000000000" pitchFamily="2" charset="-94"/>
            </a:rPr>
            <a:t>kümelenme etkisi</a:t>
          </a:r>
        </a:p>
      </dgm:t>
    </dgm:pt>
    <dgm:pt modelId="{4722D30E-A666-4AE8-A7F8-59F6884A2403}" type="parTrans" cxnId="{6B0B3ED1-AE95-4209-87AE-6A485AE217D4}">
      <dgm:prSet/>
      <dgm:spPr/>
      <dgm:t>
        <a:bodyPr/>
        <a:lstStyle/>
        <a:p>
          <a:endParaRPr lang="tr-TR">
            <a:latin typeface="Poppins" panose="00000500000000000000" pitchFamily="2" charset="-94"/>
            <a:cs typeface="Poppins" panose="00000500000000000000" pitchFamily="2" charset="-94"/>
          </a:endParaRPr>
        </a:p>
      </dgm:t>
    </dgm:pt>
    <dgm:pt modelId="{9B60A06A-1D21-45B1-8370-E6129D006620}" type="sibTrans" cxnId="{6B0B3ED1-AE95-4209-87AE-6A485AE217D4}">
      <dgm:prSet/>
      <dgm:spPr/>
      <dgm:t>
        <a:bodyPr/>
        <a:lstStyle/>
        <a:p>
          <a:endParaRPr lang="tr-TR">
            <a:latin typeface="Poppins" panose="00000500000000000000" pitchFamily="2" charset="-94"/>
            <a:cs typeface="Poppins" panose="00000500000000000000" pitchFamily="2" charset="-94"/>
          </a:endParaRPr>
        </a:p>
      </dgm:t>
    </dgm:pt>
    <dgm:pt modelId="{AF78527F-5F10-4B89-9F38-8D189C0140CE}" type="pres">
      <dgm:prSet presAssocID="{886422C3-28F1-4562-AAFE-C47F8FB5D34D}" presName="Name0" presStyleCnt="0">
        <dgm:presLayoutVars>
          <dgm:dir/>
          <dgm:resizeHandles val="exact"/>
        </dgm:presLayoutVars>
      </dgm:prSet>
      <dgm:spPr/>
      <dgm:t>
        <a:bodyPr/>
        <a:lstStyle/>
        <a:p>
          <a:endParaRPr lang="tr-TR"/>
        </a:p>
      </dgm:t>
    </dgm:pt>
    <dgm:pt modelId="{1B314BC7-0647-4DD2-9023-76360592D8B9}" type="pres">
      <dgm:prSet presAssocID="{A65B6B9F-1E82-4E7D-93C8-FC4B5309B929}" presName="node" presStyleLbl="node1" presStyleIdx="0" presStyleCnt="1" custLinFactNeighborX="49" custLinFactNeighborY="3174">
        <dgm:presLayoutVars>
          <dgm:bulletEnabled val="1"/>
        </dgm:presLayoutVars>
      </dgm:prSet>
      <dgm:spPr/>
      <dgm:t>
        <a:bodyPr/>
        <a:lstStyle/>
        <a:p>
          <a:endParaRPr lang="tr-TR"/>
        </a:p>
      </dgm:t>
    </dgm:pt>
  </dgm:ptLst>
  <dgm:cxnLst>
    <dgm:cxn modelId="{D6F1F020-E88C-4D96-9A07-0C8C531D9074}" srcId="{A65B6B9F-1E82-4E7D-93C8-FC4B5309B929}" destId="{757F4F94-9DE9-4FAC-B3E9-D7619B5AAFD5}" srcOrd="4" destOrd="0" parTransId="{5C262B60-C208-428B-8291-09337C31A040}" sibTransId="{AA6FB009-1CE6-4B64-B593-5C58CE0131B1}"/>
    <dgm:cxn modelId="{C1913C9A-80B5-43B0-BBAD-54DAD6F41B79}" type="presOf" srcId="{ADD7EBDE-6353-475D-B769-2DAD332F939B}" destId="{1B314BC7-0647-4DD2-9023-76360592D8B9}" srcOrd="0" destOrd="6" presId="urn:microsoft.com/office/officeart/2005/8/layout/process1"/>
    <dgm:cxn modelId="{F3FFE6B7-6B84-4C07-AB85-7813788B057F}" srcId="{A65B6B9F-1E82-4E7D-93C8-FC4B5309B929}" destId="{E9A97130-8B08-4376-9A1D-39D67E4AD7CB}" srcOrd="2" destOrd="0" parTransId="{046C5E72-F7E9-4FC4-B260-42A3A2D7EC16}" sibTransId="{190AC280-E01C-4424-87FB-0298CF119390}"/>
    <dgm:cxn modelId="{18DC0673-4D5D-44CD-A7AD-62415AE2E80C}" type="presOf" srcId="{886422C3-28F1-4562-AAFE-C47F8FB5D34D}" destId="{AF78527F-5F10-4B89-9F38-8D189C0140CE}" srcOrd="0" destOrd="0" presId="urn:microsoft.com/office/officeart/2005/8/layout/process1"/>
    <dgm:cxn modelId="{851E5028-490F-4277-84C8-D1D2F4B0F91A}" type="presOf" srcId="{A65B6B9F-1E82-4E7D-93C8-FC4B5309B929}" destId="{1B314BC7-0647-4DD2-9023-76360592D8B9}" srcOrd="0" destOrd="0" presId="urn:microsoft.com/office/officeart/2005/8/layout/process1"/>
    <dgm:cxn modelId="{9F51D59D-80E6-402B-8BC5-B443B03B4381}" srcId="{886422C3-28F1-4562-AAFE-C47F8FB5D34D}" destId="{A65B6B9F-1E82-4E7D-93C8-FC4B5309B929}" srcOrd="0" destOrd="0" parTransId="{6D14B825-0C83-463A-923B-C0DCD6A50E63}" sibTransId="{641C59C2-785F-4881-9C8D-58A62A0B5566}"/>
    <dgm:cxn modelId="{BB048BFF-41AF-4926-8432-ED11E307565B}" type="presOf" srcId="{757F4F94-9DE9-4FAC-B3E9-D7619B5AAFD5}" destId="{1B314BC7-0647-4DD2-9023-76360592D8B9}" srcOrd="0" destOrd="5" presId="urn:microsoft.com/office/officeart/2005/8/layout/process1"/>
    <dgm:cxn modelId="{352A737F-C642-431C-B70F-4338CA4DE450}" type="presOf" srcId="{3F75F6CD-0A8C-4A5A-921F-0DDE5407343D}" destId="{1B314BC7-0647-4DD2-9023-76360592D8B9}" srcOrd="0" destOrd="4" presId="urn:microsoft.com/office/officeart/2005/8/layout/process1"/>
    <dgm:cxn modelId="{201C9A6C-CA7C-4592-899F-2E324818891C}" type="presOf" srcId="{13514DAC-3B3A-46EB-A515-E3DA3869983C}" destId="{1B314BC7-0647-4DD2-9023-76360592D8B9}" srcOrd="0" destOrd="2" presId="urn:microsoft.com/office/officeart/2005/8/layout/process1"/>
    <dgm:cxn modelId="{42C6C8A6-A855-424C-8D5A-1BAE4438386D}" type="presOf" srcId="{47394595-B415-4DF8-B2EF-30F5E1110071}" destId="{1B314BC7-0647-4DD2-9023-76360592D8B9}" srcOrd="0" destOrd="1" presId="urn:microsoft.com/office/officeart/2005/8/layout/process1"/>
    <dgm:cxn modelId="{A4E1C9CC-9543-441D-8E3F-E49F2666726F}" type="presOf" srcId="{6085D303-3B91-4F6D-B914-5718DFC4D2D3}" destId="{1B314BC7-0647-4DD2-9023-76360592D8B9}" srcOrd="0" destOrd="7" presId="urn:microsoft.com/office/officeart/2005/8/layout/process1"/>
    <dgm:cxn modelId="{EABFC0DF-1916-459E-9C47-6C7A0F8487DD}" srcId="{A65B6B9F-1E82-4E7D-93C8-FC4B5309B929}" destId="{47394595-B415-4DF8-B2EF-30F5E1110071}" srcOrd="0" destOrd="0" parTransId="{A666AF55-B0CD-4E36-9A45-991D3E529DDD}" sibTransId="{D5CE9F46-8116-4700-881C-AAC04E730940}"/>
    <dgm:cxn modelId="{0560D7F9-F418-4AFC-968F-8BF467A504E1}" type="presOf" srcId="{E9A97130-8B08-4376-9A1D-39D67E4AD7CB}" destId="{1B314BC7-0647-4DD2-9023-76360592D8B9}" srcOrd="0" destOrd="3" presId="urn:microsoft.com/office/officeart/2005/8/layout/process1"/>
    <dgm:cxn modelId="{ADCB5350-A910-4833-9A1F-15AAFD658E5B}" srcId="{A65B6B9F-1E82-4E7D-93C8-FC4B5309B929}" destId="{3F75F6CD-0A8C-4A5A-921F-0DDE5407343D}" srcOrd="3" destOrd="0" parTransId="{E4961787-8470-4F55-BF0E-E13C3F5F2F65}" sibTransId="{412BEF36-98E8-40EE-B73C-C6F9620B9A85}"/>
    <dgm:cxn modelId="{6B0B3ED1-AE95-4209-87AE-6A485AE217D4}" srcId="{A65B6B9F-1E82-4E7D-93C8-FC4B5309B929}" destId="{6085D303-3B91-4F6D-B914-5718DFC4D2D3}" srcOrd="6" destOrd="0" parTransId="{4722D30E-A666-4AE8-A7F8-59F6884A2403}" sibTransId="{9B60A06A-1D21-45B1-8370-E6129D006620}"/>
    <dgm:cxn modelId="{8EDB314E-9EE6-46EA-8419-9F72F1B42010}" srcId="{A65B6B9F-1E82-4E7D-93C8-FC4B5309B929}" destId="{13514DAC-3B3A-46EB-A515-E3DA3869983C}" srcOrd="1" destOrd="0" parTransId="{37F6BAE2-2288-47A2-A8B9-97048DE00548}" sibTransId="{BFEC1B26-9AF0-4726-B52C-FCB91BFA10CC}"/>
    <dgm:cxn modelId="{89CFEC15-E446-4AB4-BE9C-A622ECF15127}" srcId="{A65B6B9F-1E82-4E7D-93C8-FC4B5309B929}" destId="{ADD7EBDE-6353-475D-B769-2DAD332F939B}" srcOrd="5" destOrd="0" parTransId="{AE615AEB-6C20-4068-8739-5FD540AC1386}" sibTransId="{103475CE-23B7-44C2-9FB5-A843FBA7CDEC}"/>
    <dgm:cxn modelId="{0A988E6F-9A6A-4A75-ADF6-074493AFEEF5}" type="presParOf" srcId="{AF78527F-5F10-4B89-9F38-8D189C0140CE}" destId="{1B314BC7-0647-4DD2-9023-76360592D8B9}"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28177-3155-4011-82D8-E4262BC5730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tr-TR"/>
        </a:p>
      </dgm:t>
    </dgm:pt>
    <dgm:pt modelId="{BD4D1495-1ACF-4594-BF4B-F6AEFCC67206}">
      <dgm:prSet custT="1">
        <dgm:style>
          <a:lnRef idx="1">
            <a:schemeClr val="accent5"/>
          </a:lnRef>
          <a:fillRef idx="3">
            <a:schemeClr val="accent5"/>
          </a:fillRef>
          <a:effectRef idx="2">
            <a:schemeClr val="accent5"/>
          </a:effectRef>
          <a:fontRef idx="minor">
            <a:schemeClr val="lt1"/>
          </a:fontRef>
        </dgm:style>
      </dgm:prSet>
      <dgm:spPr>
        <a:solidFill>
          <a:srgbClr val="0054C5"/>
        </a:solidFill>
      </dgm:spPr>
      <dgm:t>
        <a:bodyPr/>
        <a:lstStyle/>
        <a:p>
          <a:pPr rtl="0"/>
          <a:r>
            <a:rPr lang="tr-TR" sz="2400" b="1" dirty="0">
              <a:solidFill>
                <a:schemeClr val="bg1"/>
              </a:solidFill>
              <a:latin typeface="Poppins" panose="00000500000000000000" pitchFamily="2" charset="-94"/>
              <a:cs typeface="Poppins" panose="00000500000000000000" pitchFamily="2" charset="-94"/>
            </a:rPr>
            <a:t>Yetkili Kurum: </a:t>
          </a:r>
          <a:r>
            <a:rPr lang="tr-TR" sz="2400" dirty="0">
              <a:solidFill>
                <a:schemeClr val="bg1"/>
              </a:solidFill>
              <a:latin typeface="Poppins" panose="00000500000000000000" pitchFamily="2" charset="-94"/>
              <a:cs typeface="Poppins" panose="00000500000000000000" pitchFamily="2" charset="-94"/>
            </a:rPr>
            <a:t>Kalkınma Ajansları Genel Müdürlüğü</a:t>
          </a:r>
        </a:p>
      </dgm:t>
    </dgm:pt>
    <dgm:pt modelId="{414275BA-807C-4E13-A8A9-9BCDC3FCE120}" type="parTrans" cxnId="{0D47FC05-CFB4-4E2A-8C8B-1694E37CFB88}">
      <dgm:prSet/>
      <dgm:spPr/>
      <dgm:t>
        <a:bodyPr/>
        <a:lstStyle/>
        <a:p>
          <a:endParaRPr lang="tr-TR" sz="2400">
            <a:latin typeface="Poppins" panose="00000500000000000000" pitchFamily="2" charset="-94"/>
            <a:cs typeface="Poppins" panose="00000500000000000000" pitchFamily="2" charset="-94"/>
          </a:endParaRPr>
        </a:p>
      </dgm:t>
    </dgm:pt>
    <dgm:pt modelId="{C42C3174-A3B2-4454-8ECA-CA94E6A7FB0A}" type="sibTrans" cxnId="{0D47FC05-CFB4-4E2A-8C8B-1694E37CFB88}">
      <dgm:prSet/>
      <dgm:spPr/>
      <dgm:t>
        <a:bodyPr/>
        <a:lstStyle/>
        <a:p>
          <a:endParaRPr lang="tr-TR" sz="2400">
            <a:latin typeface="Poppins" panose="00000500000000000000" pitchFamily="2" charset="-94"/>
            <a:cs typeface="Poppins" panose="00000500000000000000" pitchFamily="2" charset="-94"/>
          </a:endParaRPr>
        </a:p>
      </dgm:t>
    </dgm:pt>
    <dgm:pt modelId="{AFA6FF62-AD6F-4AB2-B584-902CF58123C4}">
      <dgm:prSet custT="1">
        <dgm:style>
          <a:lnRef idx="1">
            <a:schemeClr val="accent5"/>
          </a:lnRef>
          <a:fillRef idx="3">
            <a:schemeClr val="accent5"/>
          </a:fillRef>
          <a:effectRef idx="2">
            <a:schemeClr val="accent5"/>
          </a:effectRef>
          <a:fontRef idx="minor">
            <a:schemeClr val="lt1"/>
          </a:fontRef>
        </dgm:style>
      </dgm:prSet>
      <dgm:spPr>
        <a:solidFill>
          <a:srgbClr val="0054C5"/>
        </a:solidFill>
      </dgm:spPr>
      <dgm:t>
        <a:bodyPr/>
        <a:lstStyle/>
        <a:p>
          <a:pPr rtl="0"/>
          <a:r>
            <a:rPr lang="tr-TR" sz="2400" b="1" dirty="0">
              <a:solidFill>
                <a:schemeClr val="bg1"/>
              </a:solidFill>
              <a:latin typeface="Poppins" panose="00000500000000000000" pitchFamily="2" charset="-94"/>
              <a:cs typeface="Poppins" panose="00000500000000000000" pitchFamily="2" charset="-94"/>
            </a:rPr>
            <a:t>Başvuru Süresi ve Geçerlilik: </a:t>
          </a:r>
          <a:r>
            <a:rPr lang="tr-TR" sz="2400" dirty="0">
              <a:solidFill>
                <a:schemeClr val="bg1"/>
              </a:solidFill>
              <a:latin typeface="Poppins" panose="00000500000000000000" pitchFamily="2" charset="-94"/>
              <a:cs typeface="Poppins" panose="00000500000000000000" pitchFamily="2" charset="-94"/>
            </a:rPr>
            <a:t>Program 31 Aralık 2030’a kadar açık </a:t>
          </a:r>
        </a:p>
      </dgm:t>
    </dgm:pt>
    <dgm:pt modelId="{2E8F196D-1786-4D1C-B44F-45E43FEFA7D1}" type="parTrans" cxnId="{47185007-8843-4152-B861-160111D2B2DE}">
      <dgm:prSet/>
      <dgm:spPr/>
      <dgm:t>
        <a:bodyPr/>
        <a:lstStyle/>
        <a:p>
          <a:endParaRPr lang="tr-TR" sz="2400">
            <a:latin typeface="Poppins" panose="00000500000000000000" pitchFamily="2" charset="-94"/>
            <a:cs typeface="Poppins" panose="00000500000000000000" pitchFamily="2" charset="-94"/>
          </a:endParaRPr>
        </a:p>
      </dgm:t>
    </dgm:pt>
    <dgm:pt modelId="{A3E0A6A5-548A-4A7D-96C4-91907883949A}" type="sibTrans" cxnId="{47185007-8843-4152-B861-160111D2B2DE}">
      <dgm:prSet/>
      <dgm:spPr/>
      <dgm:t>
        <a:bodyPr/>
        <a:lstStyle/>
        <a:p>
          <a:endParaRPr lang="tr-TR" sz="2400">
            <a:latin typeface="Poppins" panose="00000500000000000000" pitchFamily="2" charset="-94"/>
            <a:cs typeface="Poppins" panose="00000500000000000000" pitchFamily="2" charset="-94"/>
          </a:endParaRPr>
        </a:p>
      </dgm:t>
    </dgm:pt>
    <dgm:pt modelId="{7C18A82F-985A-42BD-9D3D-2FE68B99AA2C}">
      <dgm:prSet custT="1">
        <dgm:style>
          <a:lnRef idx="1">
            <a:schemeClr val="accent5"/>
          </a:lnRef>
          <a:fillRef idx="3">
            <a:schemeClr val="accent5"/>
          </a:fillRef>
          <a:effectRef idx="2">
            <a:schemeClr val="accent5"/>
          </a:effectRef>
          <a:fontRef idx="minor">
            <a:schemeClr val="lt1"/>
          </a:fontRef>
        </dgm:style>
      </dgm:prSet>
      <dgm:spPr>
        <a:solidFill>
          <a:srgbClr val="0054C5"/>
        </a:solidFill>
      </dgm:spPr>
      <dgm:t>
        <a:bodyPr/>
        <a:lstStyle/>
        <a:p>
          <a:pPr rtl="0"/>
          <a:r>
            <a:rPr lang="tr-TR" sz="2400" b="1" dirty="0">
              <a:solidFill>
                <a:schemeClr val="bg1"/>
              </a:solidFill>
              <a:latin typeface="Poppins" panose="00000500000000000000" pitchFamily="2" charset="-94"/>
              <a:cs typeface="Poppins" panose="00000500000000000000" pitchFamily="2" charset="-94"/>
            </a:rPr>
            <a:t>Yatırım  Tamamlanma Süresi: </a:t>
          </a:r>
          <a:r>
            <a:rPr lang="tr-TR" sz="2400" dirty="0">
              <a:solidFill>
                <a:schemeClr val="bg1"/>
              </a:solidFill>
              <a:latin typeface="Poppins" panose="00000500000000000000" pitchFamily="2" charset="-94"/>
              <a:cs typeface="Poppins" panose="00000500000000000000" pitchFamily="2" charset="-94"/>
            </a:rPr>
            <a:t>3 yıl </a:t>
          </a:r>
        </a:p>
      </dgm:t>
    </dgm:pt>
    <dgm:pt modelId="{FFA139B2-F497-45D0-AF33-C1AF816528AE}" type="parTrans" cxnId="{9A7CE1E0-95AC-455E-9B4B-2CE4901F960A}">
      <dgm:prSet/>
      <dgm:spPr/>
      <dgm:t>
        <a:bodyPr/>
        <a:lstStyle/>
        <a:p>
          <a:endParaRPr lang="tr-TR" sz="2400">
            <a:latin typeface="Poppins" panose="00000500000000000000" pitchFamily="2" charset="-94"/>
            <a:cs typeface="Poppins" panose="00000500000000000000" pitchFamily="2" charset="-94"/>
          </a:endParaRPr>
        </a:p>
      </dgm:t>
    </dgm:pt>
    <dgm:pt modelId="{5B925B9F-C43B-4479-A7D6-B61281A254B2}" type="sibTrans" cxnId="{9A7CE1E0-95AC-455E-9B4B-2CE4901F960A}">
      <dgm:prSet/>
      <dgm:spPr/>
      <dgm:t>
        <a:bodyPr/>
        <a:lstStyle/>
        <a:p>
          <a:endParaRPr lang="tr-TR" sz="2400">
            <a:latin typeface="Poppins" panose="00000500000000000000" pitchFamily="2" charset="-94"/>
            <a:cs typeface="Poppins" panose="00000500000000000000" pitchFamily="2" charset="-94"/>
          </a:endParaRPr>
        </a:p>
      </dgm:t>
    </dgm:pt>
    <dgm:pt modelId="{7DFA0035-945C-4BDD-A3F5-39BEEBB67753}">
      <dgm:prSet custT="1">
        <dgm:style>
          <a:lnRef idx="1">
            <a:schemeClr val="accent5"/>
          </a:lnRef>
          <a:fillRef idx="3">
            <a:schemeClr val="accent5"/>
          </a:fillRef>
          <a:effectRef idx="2">
            <a:schemeClr val="accent5"/>
          </a:effectRef>
          <a:fontRef idx="minor">
            <a:schemeClr val="lt1"/>
          </a:fontRef>
        </dgm:style>
      </dgm:prSet>
      <dgm:spPr>
        <a:solidFill>
          <a:srgbClr val="0054C5"/>
        </a:solidFill>
      </dgm:spPr>
      <dgm:t>
        <a:bodyPr/>
        <a:lstStyle/>
        <a:p>
          <a:pPr rtl="0"/>
          <a:r>
            <a:rPr lang="tr-TR" sz="2400" b="1" dirty="0">
              <a:solidFill>
                <a:schemeClr val="bg1"/>
              </a:solidFill>
              <a:latin typeface="Poppins" panose="00000500000000000000" pitchFamily="2" charset="-94"/>
              <a:cs typeface="Poppins" panose="00000500000000000000" pitchFamily="2" charset="-94"/>
            </a:rPr>
            <a:t>Diğer: </a:t>
          </a:r>
          <a:r>
            <a:rPr lang="tr-TR" sz="2400" dirty="0">
              <a:solidFill>
                <a:schemeClr val="bg1"/>
              </a:solidFill>
              <a:latin typeface="Poppins" panose="00000500000000000000" pitchFamily="2" charset="-94"/>
              <a:cs typeface="Poppins" panose="00000500000000000000" pitchFamily="2" charset="-94"/>
            </a:rPr>
            <a:t>Yerel yatırım konuları listesi Bakanlık tarafından tebliğ ile </a:t>
          </a:r>
          <a:r>
            <a:rPr lang="tr-TR" sz="2400" dirty="0" smtClean="0">
              <a:solidFill>
                <a:schemeClr val="bg1"/>
              </a:solidFill>
              <a:latin typeface="Poppins" panose="00000500000000000000" pitchFamily="2" charset="-94"/>
              <a:cs typeface="Poppins" panose="00000500000000000000" pitchFamily="2" charset="-94"/>
            </a:rPr>
            <a:t>belirlenir</a:t>
          </a:r>
          <a:endParaRPr lang="tr-TR" sz="2400" dirty="0">
            <a:solidFill>
              <a:schemeClr val="bg1"/>
            </a:solidFill>
            <a:latin typeface="Poppins" panose="00000500000000000000" pitchFamily="2" charset="-94"/>
            <a:cs typeface="Poppins" panose="00000500000000000000" pitchFamily="2" charset="-94"/>
          </a:endParaRPr>
        </a:p>
      </dgm:t>
    </dgm:pt>
    <dgm:pt modelId="{73BB560D-AB1C-42B2-8980-80572515F985}" type="parTrans" cxnId="{0C137931-F2C4-464F-8F60-3FE9087AD885}">
      <dgm:prSet/>
      <dgm:spPr/>
      <dgm:t>
        <a:bodyPr/>
        <a:lstStyle/>
        <a:p>
          <a:endParaRPr lang="tr-TR" sz="2400">
            <a:latin typeface="Poppins" panose="00000500000000000000" pitchFamily="2" charset="-94"/>
            <a:cs typeface="Poppins" panose="00000500000000000000" pitchFamily="2" charset="-94"/>
          </a:endParaRPr>
        </a:p>
      </dgm:t>
    </dgm:pt>
    <dgm:pt modelId="{8B7478D0-C554-4F38-8C26-03216710F3CA}" type="sibTrans" cxnId="{0C137931-F2C4-464F-8F60-3FE9087AD885}">
      <dgm:prSet/>
      <dgm:spPr/>
      <dgm:t>
        <a:bodyPr/>
        <a:lstStyle/>
        <a:p>
          <a:endParaRPr lang="tr-TR" sz="2400">
            <a:latin typeface="Poppins" panose="00000500000000000000" pitchFamily="2" charset="-94"/>
            <a:cs typeface="Poppins" panose="00000500000000000000" pitchFamily="2" charset="-94"/>
          </a:endParaRPr>
        </a:p>
      </dgm:t>
    </dgm:pt>
    <dgm:pt modelId="{94C31B28-0292-41DD-B88C-5FCDA13878B7}" type="pres">
      <dgm:prSet presAssocID="{3AB28177-3155-4011-82D8-E4262BC5730B}" presName="linear" presStyleCnt="0">
        <dgm:presLayoutVars>
          <dgm:dir/>
          <dgm:animLvl val="lvl"/>
          <dgm:resizeHandles val="exact"/>
        </dgm:presLayoutVars>
      </dgm:prSet>
      <dgm:spPr/>
      <dgm:t>
        <a:bodyPr/>
        <a:lstStyle/>
        <a:p>
          <a:endParaRPr lang="tr-TR"/>
        </a:p>
      </dgm:t>
    </dgm:pt>
    <dgm:pt modelId="{C2E29AFD-61D5-4281-B152-B0CFD3BF6AA4}" type="pres">
      <dgm:prSet presAssocID="{BD4D1495-1ACF-4594-BF4B-F6AEFCC67206}" presName="parentLin" presStyleCnt="0"/>
      <dgm:spPr/>
    </dgm:pt>
    <dgm:pt modelId="{67C23B70-A5DD-4737-A0DC-EA201FC8A89F}" type="pres">
      <dgm:prSet presAssocID="{BD4D1495-1ACF-4594-BF4B-F6AEFCC67206}" presName="parentLeftMargin" presStyleLbl="node1" presStyleIdx="0" presStyleCnt="4"/>
      <dgm:spPr/>
      <dgm:t>
        <a:bodyPr/>
        <a:lstStyle/>
        <a:p>
          <a:endParaRPr lang="tr-TR"/>
        </a:p>
      </dgm:t>
    </dgm:pt>
    <dgm:pt modelId="{2EA34A30-E8A9-485A-A6DB-24278779E46C}" type="pres">
      <dgm:prSet presAssocID="{BD4D1495-1ACF-4594-BF4B-F6AEFCC67206}" presName="parentText" presStyleLbl="node1" presStyleIdx="0" presStyleCnt="4" custScaleX="130220">
        <dgm:presLayoutVars>
          <dgm:chMax val="0"/>
          <dgm:bulletEnabled val="1"/>
        </dgm:presLayoutVars>
      </dgm:prSet>
      <dgm:spPr/>
      <dgm:t>
        <a:bodyPr/>
        <a:lstStyle/>
        <a:p>
          <a:endParaRPr lang="tr-TR"/>
        </a:p>
      </dgm:t>
    </dgm:pt>
    <dgm:pt modelId="{FD53895A-C0D8-4751-BC78-6A4C94D08D58}" type="pres">
      <dgm:prSet presAssocID="{BD4D1495-1ACF-4594-BF4B-F6AEFCC67206}" presName="negativeSpace" presStyleCnt="0"/>
      <dgm:spPr/>
    </dgm:pt>
    <dgm:pt modelId="{0EDBC9E2-64A2-4BD0-8D3E-AD04412902EA}" type="pres">
      <dgm:prSet presAssocID="{BD4D1495-1ACF-4594-BF4B-F6AEFCC67206}" presName="childText" presStyleLbl="conFgAcc1" presStyleIdx="0" presStyleCnt="4">
        <dgm:presLayoutVars>
          <dgm:bulletEnabled val="1"/>
        </dgm:presLayoutVars>
      </dgm:prSet>
      <dgm:spPr/>
    </dgm:pt>
    <dgm:pt modelId="{1FE977E7-FB15-46F1-BAAA-35F9E24E2C19}" type="pres">
      <dgm:prSet presAssocID="{C42C3174-A3B2-4454-8ECA-CA94E6A7FB0A}" presName="spaceBetweenRectangles" presStyleCnt="0"/>
      <dgm:spPr/>
    </dgm:pt>
    <dgm:pt modelId="{C39BE548-372F-4307-AAAC-DA22513EC1BB}" type="pres">
      <dgm:prSet presAssocID="{AFA6FF62-AD6F-4AB2-B584-902CF58123C4}" presName="parentLin" presStyleCnt="0"/>
      <dgm:spPr/>
    </dgm:pt>
    <dgm:pt modelId="{68D2CA3C-68D7-4E83-B8E6-5C93C056FCB9}" type="pres">
      <dgm:prSet presAssocID="{AFA6FF62-AD6F-4AB2-B584-902CF58123C4}" presName="parentLeftMargin" presStyleLbl="node1" presStyleIdx="0" presStyleCnt="4"/>
      <dgm:spPr/>
      <dgm:t>
        <a:bodyPr/>
        <a:lstStyle/>
        <a:p>
          <a:endParaRPr lang="tr-TR"/>
        </a:p>
      </dgm:t>
    </dgm:pt>
    <dgm:pt modelId="{F61C74EA-EC16-4BFF-941E-340AB5325F94}" type="pres">
      <dgm:prSet presAssocID="{AFA6FF62-AD6F-4AB2-B584-902CF58123C4}" presName="parentText" presStyleLbl="node1" presStyleIdx="1" presStyleCnt="4" custScaleX="130220">
        <dgm:presLayoutVars>
          <dgm:chMax val="0"/>
          <dgm:bulletEnabled val="1"/>
        </dgm:presLayoutVars>
      </dgm:prSet>
      <dgm:spPr/>
      <dgm:t>
        <a:bodyPr/>
        <a:lstStyle/>
        <a:p>
          <a:endParaRPr lang="tr-TR"/>
        </a:p>
      </dgm:t>
    </dgm:pt>
    <dgm:pt modelId="{C70DF5A0-92A2-437D-A8C3-F79316AAF17B}" type="pres">
      <dgm:prSet presAssocID="{AFA6FF62-AD6F-4AB2-B584-902CF58123C4}" presName="negativeSpace" presStyleCnt="0"/>
      <dgm:spPr/>
    </dgm:pt>
    <dgm:pt modelId="{DB40DAE9-414D-4204-B857-A6FE9453EEAB}" type="pres">
      <dgm:prSet presAssocID="{AFA6FF62-AD6F-4AB2-B584-902CF58123C4}" presName="childText" presStyleLbl="conFgAcc1" presStyleIdx="1" presStyleCnt="4">
        <dgm:presLayoutVars>
          <dgm:bulletEnabled val="1"/>
        </dgm:presLayoutVars>
      </dgm:prSet>
      <dgm:spPr/>
    </dgm:pt>
    <dgm:pt modelId="{6A5912A1-5D02-45A8-A178-1D1F189E3699}" type="pres">
      <dgm:prSet presAssocID="{A3E0A6A5-548A-4A7D-96C4-91907883949A}" presName="spaceBetweenRectangles" presStyleCnt="0"/>
      <dgm:spPr/>
    </dgm:pt>
    <dgm:pt modelId="{9A68ED69-39B0-4A36-957B-F393AAB72EFC}" type="pres">
      <dgm:prSet presAssocID="{7C18A82F-985A-42BD-9D3D-2FE68B99AA2C}" presName="parentLin" presStyleCnt="0"/>
      <dgm:spPr/>
    </dgm:pt>
    <dgm:pt modelId="{E6E4B989-516A-4F48-8A6C-52E661C32058}" type="pres">
      <dgm:prSet presAssocID="{7C18A82F-985A-42BD-9D3D-2FE68B99AA2C}" presName="parentLeftMargin" presStyleLbl="node1" presStyleIdx="1" presStyleCnt="4"/>
      <dgm:spPr/>
      <dgm:t>
        <a:bodyPr/>
        <a:lstStyle/>
        <a:p>
          <a:endParaRPr lang="tr-TR"/>
        </a:p>
      </dgm:t>
    </dgm:pt>
    <dgm:pt modelId="{2A0652A4-653A-4452-9FBB-D8258744EBC9}" type="pres">
      <dgm:prSet presAssocID="{7C18A82F-985A-42BD-9D3D-2FE68B99AA2C}" presName="parentText" presStyleLbl="node1" presStyleIdx="2" presStyleCnt="4" custScaleX="130220">
        <dgm:presLayoutVars>
          <dgm:chMax val="0"/>
          <dgm:bulletEnabled val="1"/>
        </dgm:presLayoutVars>
      </dgm:prSet>
      <dgm:spPr/>
      <dgm:t>
        <a:bodyPr/>
        <a:lstStyle/>
        <a:p>
          <a:endParaRPr lang="tr-TR"/>
        </a:p>
      </dgm:t>
    </dgm:pt>
    <dgm:pt modelId="{F7531EB6-B3F9-4B06-8852-CFA7D27399E0}" type="pres">
      <dgm:prSet presAssocID="{7C18A82F-985A-42BD-9D3D-2FE68B99AA2C}" presName="negativeSpace" presStyleCnt="0"/>
      <dgm:spPr/>
    </dgm:pt>
    <dgm:pt modelId="{DD78CA32-3ACA-4289-8D60-AC8DA487E5B1}" type="pres">
      <dgm:prSet presAssocID="{7C18A82F-985A-42BD-9D3D-2FE68B99AA2C}" presName="childText" presStyleLbl="conFgAcc1" presStyleIdx="2" presStyleCnt="4">
        <dgm:presLayoutVars>
          <dgm:bulletEnabled val="1"/>
        </dgm:presLayoutVars>
      </dgm:prSet>
      <dgm:spPr/>
    </dgm:pt>
    <dgm:pt modelId="{20C8A6DF-5D99-46F2-9900-2DEA05436B6A}" type="pres">
      <dgm:prSet presAssocID="{5B925B9F-C43B-4479-A7D6-B61281A254B2}" presName="spaceBetweenRectangles" presStyleCnt="0"/>
      <dgm:spPr/>
    </dgm:pt>
    <dgm:pt modelId="{04789869-88B9-4133-93EE-672267EE5C1C}" type="pres">
      <dgm:prSet presAssocID="{7DFA0035-945C-4BDD-A3F5-39BEEBB67753}" presName="parentLin" presStyleCnt="0"/>
      <dgm:spPr/>
    </dgm:pt>
    <dgm:pt modelId="{A0F9421D-FEA1-4D24-8C12-C96293539DB9}" type="pres">
      <dgm:prSet presAssocID="{7DFA0035-945C-4BDD-A3F5-39BEEBB67753}" presName="parentLeftMargin" presStyleLbl="node1" presStyleIdx="2" presStyleCnt="4"/>
      <dgm:spPr/>
      <dgm:t>
        <a:bodyPr/>
        <a:lstStyle/>
        <a:p>
          <a:endParaRPr lang="tr-TR"/>
        </a:p>
      </dgm:t>
    </dgm:pt>
    <dgm:pt modelId="{72A1F81D-69B4-4219-B764-9962D1FEF46F}" type="pres">
      <dgm:prSet presAssocID="{7DFA0035-945C-4BDD-A3F5-39BEEBB67753}" presName="parentText" presStyleLbl="node1" presStyleIdx="3" presStyleCnt="4" custScaleX="130220" custScaleY="147159">
        <dgm:presLayoutVars>
          <dgm:chMax val="0"/>
          <dgm:bulletEnabled val="1"/>
        </dgm:presLayoutVars>
      </dgm:prSet>
      <dgm:spPr/>
      <dgm:t>
        <a:bodyPr/>
        <a:lstStyle/>
        <a:p>
          <a:endParaRPr lang="tr-TR"/>
        </a:p>
      </dgm:t>
    </dgm:pt>
    <dgm:pt modelId="{510CFF15-16B3-46CA-8B1F-B9463B8D56EC}" type="pres">
      <dgm:prSet presAssocID="{7DFA0035-945C-4BDD-A3F5-39BEEBB67753}" presName="negativeSpace" presStyleCnt="0"/>
      <dgm:spPr/>
    </dgm:pt>
    <dgm:pt modelId="{DEA625A1-9F62-4C21-B979-B22F9D911BC1}" type="pres">
      <dgm:prSet presAssocID="{7DFA0035-945C-4BDD-A3F5-39BEEBB67753}" presName="childText" presStyleLbl="conFgAcc1" presStyleIdx="3" presStyleCnt="4">
        <dgm:presLayoutVars>
          <dgm:bulletEnabled val="1"/>
        </dgm:presLayoutVars>
      </dgm:prSet>
      <dgm:spPr/>
    </dgm:pt>
  </dgm:ptLst>
  <dgm:cxnLst>
    <dgm:cxn modelId="{1521D725-508C-4664-B15D-0EEC06B081CE}" type="presOf" srcId="{3AB28177-3155-4011-82D8-E4262BC5730B}" destId="{94C31B28-0292-41DD-B88C-5FCDA13878B7}" srcOrd="0" destOrd="0" presId="urn:microsoft.com/office/officeart/2005/8/layout/list1"/>
    <dgm:cxn modelId="{0C137931-F2C4-464F-8F60-3FE9087AD885}" srcId="{3AB28177-3155-4011-82D8-E4262BC5730B}" destId="{7DFA0035-945C-4BDD-A3F5-39BEEBB67753}" srcOrd="3" destOrd="0" parTransId="{73BB560D-AB1C-42B2-8980-80572515F985}" sibTransId="{8B7478D0-C554-4F38-8C26-03216710F3CA}"/>
    <dgm:cxn modelId="{2A15BF85-616E-400F-9536-8F097D487053}" type="presOf" srcId="{BD4D1495-1ACF-4594-BF4B-F6AEFCC67206}" destId="{2EA34A30-E8A9-485A-A6DB-24278779E46C}" srcOrd="1" destOrd="0" presId="urn:microsoft.com/office/officeart/2005/8/layout/list1"/>
    <dgm:cxn modelId="{6C734EBD-0AFF-411D-8ABE-7D7E4E4D032F}" type="presOf" srcId="{AFA6FF62-AD6F-4AB2-B584-902CF58123C4}" destId="{F61C74EA-EC16-4BFF-941E-340AB5325F94}" srcOrd="1" destOrd="0" presId="urn:microsoft.com/office/officeart/2005/8/layout/list1"/>
    <dgm:cxn modelId="{99EE597C-ADCD-4A13-82A8-1E63511D534C}" type="presOf" srcId="{7C18A82F-985A-42BD-9D3D-2FE68B99AA2C}" destId="{E6E4B989-516A-4F48-8A6C-52E661C32058}" srcOrd="0" destOrd="0" presId="urn:microsoft.com/office/officeart/2005/8/layout/list1"/>
    <dgm:cxn modelId="{DF4C8F41-DA8F-4E6F-AA21-1F3A38E43446}" type="presOf" srcId="{7DFA0035-945C-4BDD-A3F5-39BEEBB67753}" destId="{72A1F81D-69B4-4219-B764-9962D1FEF46F}" srcOrd="1" destOrd="0" presId="urn:microsoft.com/office/officeart/2005/8/layout/list1"/>
    <dgm:cxn modelId="{47185007-8843-4152-B861-160111D2B2DE}" srcId="{3AB28177-3155-4011-82D8-E4262BC5730B}" destId="{AFA6FF62-AD6F-4AB2-B584-902CF58123C4}" srcOrd="1" destOrd="0" parTransId="{2E8F196D-1786-4D1C-B44F-45E43FEFA7D1}" sibTransId="{A3E0A6A5-548A-4A7D-96C4-91907883949A}"/>
    <dgm:cxn modelId="{EADC1062-008C-41AB-861F-F6E793E9BC1E}" type="presOf" srcId="{AFA6FF62-AD6F-4AB2-B584-902CF58123C4}" destId="{68D2CA3C-68D7-4E83-B8E6-5C93C056FCB9}" srcOrd="0" destOrd="0" presId="urn:microsoft.com/office/officeart/2005/8/layout/list1"/>
    <dgm:cxn modelId="{0D47FC05-CFB4-4E2A-8C8B-1694E37CFB88}" srcId="{3AB28177-3155-4011-82D8-E4262BC5730B}" destId="{BD4D1495-1ACF-4594-BF4B-F6AEFCC67206}" srcOrd="0" destOrd="0" parTransId="{414275BA-807C-4E13-A8A9-9BCDC3FCE120}" sibTransId="{C42C3174-A3B2-4454-8ECA-CA94E6A7FB0A}"/>
    <dgm:cxn modelId="{9A7CE1E0-95AC-455E-9B4B-2CE4901F960A}" srcId="{3AB28177-3155-4011-82D8-E4262BC5730B}" destId="{7C18A82F-985A-42BD-9D3D-2FE68B99AA2C}" srcOrd="2" destOrd="0" parTransId="{FFA139B2-F497-45D0-AF33-C1AF816528AE}" sibTransId="{5B925B9F-C43B-4479-A7D6-B61281A254B2}"/>
    <dgm:cxn modelId="{011236C8-43FB-4186-B55B-A8A24B6A41FA}" type="presOf" srcId="{BD4D1495-1ACF-4594-BF4B-F6AEFCC67206}" destId="{67C23B70-A5DD-4737-A0DC-EA201FC8A89F}" srcOrd="0" destOrd="0" presId="urn:microsoft.com/office/officeart/2005/8/layout/list1"/>
    <dgm:cxn modelId="{791A92F8-6273-4169-9A4D-15382F31726A}" type="presOf" srcId="{7C18A82F-985A-42BD-9D3D-2FE68B99AA2C}" destId="{2A0652A4-653A-4452-9FBB-D8258744EBC9}" srcOrd="1" destOrd="0" presId="urn:microsoft.com/office/officeart/2005/8/layout/list1"/>
    <dgm:cxn modelId="{7E6D9E43-4B7C-4326-8342-D942E06A678C}" type="presOf" srcId="{7DFA0035-945C-4BDD-A3F5-39BEEBB67753}" destId="{A0F9421D-FEA1-4D24-8C12-C96293539DB9}" srcOrd="0" destOrd="0" presId="urn:microsoft.com/office/officeart/2005/8/layout/list1"/>
    <dgm:cxn modelId="{09B561BE-B6E2-461E-B123-E9E61F3EF1F0}" type="presParOf" srcId="{94C31B28-0292-41DD-B88C-5FCDA13878B7}" destId="{C2E29AFD-61D5-4281-B152-B0CFD3BF6AA4}" srcOrd="0" destOrd="0" presId="urn:microsoft.com/office/officeart/2005/8/layout/list1"/>
    <dgm:cxn modelId="{9C03C423-B61D-4B16-8568-936FEC6B2904}" type="presParOf" srcId="{C2E29AFD-61D5-4281-B152-B0CFD3BF6AA4}" destId="{67C23B70-A5DD-4737-A0DC-EA201FC8A89F}" srcOrd="0" destOrd="0" presId="urn:microsoft.com/office/officeart/2005/8/layout/list1"/>
    <dgm:cxn modelId="{61D23AA4-8034-48C1-BA3D-2F06872209CD}" type="presParOf" srcId="{C2E29AFD-61D5-4281-B152-B0CFD3BF6AA4}" destId="{2EA34A30-E8A9-485A-A6DB-24278779E46C}" srcOrd="1" destOrd="0" presId="urn:microsoft.com/office/officeart/2005/8/layout/list1"/>
    <dgm:cxn modelId="{83CCBC90-8DBA-45D9-82D0-9E3485D37D51}" type="presParOf" srcId="{94C31B28-0292-41DD-B88C-5FCDA13878B7}" destId="{FD53895A-C0D8-4751-BC78-6A4C94D08D58}" srcOrd="1" destOrd="0" presId="urn:microsoft.com/office/officeart/2005/8/layout/list1"/>
    <dgm:cxn modelId="{7D6204F3-B204-4637-9266-CDF173C27E38}" type="presParOf" srcId="{94C31B28-0292-41DD-B88C-5FCDA13878B7}" destId="{0EDBC9E2-64A2-4BD0-8D3E-AD04412902EA}" srcOrd="2" destOrd="0" presId="urn:microsoft.com/office/officeart/2005/8/layout/list1"/>
    <dgm:cxn modelId="{375EFFF3-F0A4-4501-842D-3805066F7A56}" type="presParOf" srcId="{94C31B28-0292-41DD-B88C-5FCDA13878B7}" destId="{1FE977E7-FB15-46F1-BAAA-35F9E24E2C19}" srcOrd="3" destOrd="0" presId="urn:microsoft.com/office/officeart/2005/8/layout/list1"/>
    <dgm:cxn modelId="{13DC4529-5EC7-4AD1-AB38-2B828B82EB30}" type="presParOf" srcId="{94C31B28-0292-41DD-B88C-5FCDA13878B7}" destId="{C39BE548-372F-4307-AAAC-DA22513EC1BB}" srcOrd="4" destOrd="0" presId="urn:microsoft.com/office/officeart/2005/8/layout/list1"/>
    <dgm:cxn modelId="{6187B928-8F8A-464B-B863-A42CCE08A382}" type="presParOf" srcId="{C39BE548-372F-4307-AAAC-DA22513EC1BB}" destId="{68D2CA3C-68D7-4E83-B8E6-5C93C056FCB9}" srcOrd="0" destOrd="0" presId="urn:microsoft.com/office/officeart/2005/8/layout/list1"/>
    <dgm:cxn modelId="{4A0B81A6-BA72-4ABF-9950-A1F4A39735B0}" type="presParOf" srcId="{C39BE548-372F-4307-AAAC-DA22513EC1BB}" destId="{F61C74EA-EC16-4BFF-941E-340AB5325F94}" srcOrd="1" destOrd="0" presId="urn:microsoft.com/office/officeart/2005/8/layout/list1"/>
    <dgm:cxn modelId="{CB49FE25-639F-49D4-889F-49031319CC9D}" type="presParOf" srcId="{94C31B28-0292-41DD-B88C-5FCDA13878B7}" destId="{C70DF5A0-92A2-437D-A8C3-F79316AAF17B}" srcOrd="5" destOrd="0" presId="urn:microsoft.com/office/officeart/2005/8/layout/list1"/>
    <dgm:cxn modelId="{A0D1757D-4DA4-453F-9FA9-680B870F323A}" type="presParOf" srcId="{94C31B28-0292-41DD-B88C-5FCDA13878B7}" destId="{DB40DAE9-414D-4204-B857-A6FE9453EEAB}" srcOrd="6" destOrd="0" presId="urn:microsoft.com/office/officeart/2005/8/layout/list1"/>
    <dgm:cxn modelId="{53F0DD75-3310-41BA-B8ED-CB89E17B8C7F}" type="presParOf" srcId="{94C31B28-0292-41DD-B88C-5FCDA13878B7}" destId="{6A5912A1-5D02-45A8-A178-1D1F189E3699}" srcOrd="7" destOrd="0" presId="urn:microsoft.com/office/officeart/2005/8/layout/list1"/>
    <dgm:cxn modelId="{23551578-9868-4196-BACA-8D74B8D4ABA4}" type="presParOf" srcId="{94C31B28-0292-41DD-B88C-5FCDA13878B7}" destId="{9A68ED69-39B0-4A36-957B-F393AAB72EFC}" srcOrd="8" destOrd="0" presId="urn:microsoft.com/office/officeart/2005/8/layout/list1"/>
    <dgm:cxn modelId="{F3454B0A-E079-4C93-AA57-6D86DC208271}" type="presParOf" srcId="{9A68ED69-39B0-4A36-957B-F393AAB72EFC}" destId="{E6E4B989-516A-4F48-8A6C-52E661C32058}" srcOrd="0" destOrd="0" presId="urn:microsoft.com/office/officeart/2005/8/layout/list1"/>
    <dgm:cxn modelId="{9EBA4DCB-7755-43E3-9104-62109AEEE690}" type="presParOf" srcId="{9A68ED69-39B0-4A36-957B-F393AAB72EFC}" destId="{2A0652A4-653A-4452-9FBB-D8258744EBC9}" srcOrd="1" destOrd="0" presId="urn:microsoft.com/office/officeart/2005/8/layout/list1"/>
    <dgm:cxn modelId="{84C0E498-0150-4C01-9EDD-B0E4B3EDCCF4}" type="presParOf" srcId="{94C31B28-0292-41DD-B88C-5FCDA13878B7}" destId="{F7531EB6-B3F9-4B06-8852-CFA7D27399E0}" srcOrd="9" destOrd="0" presId="urn:microsoft.com/office/officeart/2005/8/layout/list1"/>
    <dgm:cxn modelId="{D09E5AE7-DC36-463D-ABB8-7B231A2AC76F}" type="presParOf" srcId="{94C31B28-0292-41DD-B88C-5FCDA13878B7}" destId="{DD78CA32-3ACA-4289-8D60-AC8DA487E5B1}" srcOrd="10" destOrd="0" presId="urn:microsoft.com/office/officeart/2005/8/layout/list1"/>
    <dgm:cxn modelId="{9282737A-B589-45AC-AFCB-B999CC81EF90}" type="presParOf" srcId="{94C31B28-0292-41DD-B88C-5FCDA13878B7}" destId="{20C8A6DF-5D99-46F2-9900-2DEA05436B6A}" srcOrd="11" destOrd="0" presId="urn:microsoft.com/office/officeart/2005/8/layout/list1"/>
    <dgm:cxn modelId="{91ACCB1F-EA80-4455-B4F4-4A5E4958351F}" type="presParOf" srcId="{94C31B28-0292-41DD-B88C-5FCDA13878B7}" destId="{04789869-88B9-4133-93EE-672267EE5C1C}" srcOrd="12" destOrd="0" presId="urn:microsoft.com/office/officeart/2005/8/layout/list1"/>
    <dgm:cxn modelId="{CA6E8A00-7CF7-4BCA-892A-CBCF73617A6F}" type="presParOf" srcId="{04789869-88B9-4133-93EE-672267EE5C1C}" destId="{A0F9421D-FEA1-4D24-8C12-C96293539DB9}" srcOrd="0" destOrd="0" presId="urn:microsoft.com/office/officeart/2005/8/layout/list1"/>
    <dgm:cxn modelId="{24F77B28-70EC-4FC9-8DC6-FF8FCD00AB7C}" type="presParOf" srcId="{04789869-88B9-4133-93EE-672267EE5C1C}" destId="{72A1F81D-69B4-4219-B764-9962D1FEF46F}" srcOrd="1" destOrd="0" presId="urn:microsoft.com/office/officeart/2005/8/layout/list1"/>
    <dgm:cxn modelId="{97FE89A9-4DD6-4649-97DF-A532E7380AF7}" type="presParOf" srcId="{94C31B28-0292-41DD-B88C-5FCDA13878B7}" destId="{510CFF15-16B3-46CA-8B1F-B9463B8D56EC}" srcOrd="13" destOrd="0" presId="urn:microsoft.com/office/officeart/2005/8/layout/list1"/>
    <dgm:cxn modelId="{780D1DAE-2165-4A4D-B7C1-C2115B25E866}" type="presParOf" srcId="{94C31B28-0292-41DD-B88C-5FCDA13878B7}" destId="{DEA625A1-9F62-4C21-B979-B22F9D911BC1}" srcOrd="14"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85FA8C-1532-4B81-A7CF-A46A13DE5070}" type="doc">
      <dgm:prSet loTypeId="urn:microsoft.com/office/officeart/2005/8/layout/chevron1" loCatId="process" qsTypeId="urn:microsoft.com/office/officeart/2005/8/quickstyle/simple1" qsCatId="simple" csTypeId="urn:microsoft.com/office/officeart/2005/8/colors/accent1_3" csCatId="accent1" phldr="1"/>
      <dgm:spPr/>
    </dgm:pt>
    <dgm:pt modelId="{5270502A-956B-45FB-A309-533737802C7C}">
      <dgm:prSet phldrT="[Metin]" custT="1">
        <dgm:style>
          <a:lnRef idx="2">
            <a:schemeClr val="accent6"/>
          </a:lnRef>
          <a:fillRef idx="1">
            <a:schemeClr val="lt1"/>
          </a:fillRef>
          <a:effectRef idx="0">
            <a:schemeClr val="accent6"/>
          </a:effectRef>
          <a:fontRef idx="minor">
            <a:schemeClr val="dk1"/>
          </a:fontRef>
        </dgm:style>
      </dgm:prSet>
      <dgm:spPr>
        <a:ln>
          <a:solidFill>
            <a:srgbClr val="0054C5"/>
          </a:solidFill>
        </a:ln>
      </dgm:spPr>
      <dgm:t>
        <a:bodyPr/>
        <a:lstStyle/>
        <a:p>
          <a:endParaRPr lang="tr-TR" sz="1800" b="1" dirty="0">
            <a:latin typeface="Poppins" panose="00000500000000000000" pitchFamily="2" charset="-94"/>
            <a:cs typeface="Poppins" panose="00000500000000000000" pitchFamily="2" charset="-94"/>
          </a:endParaRPr>
        </a:p>
      </dgm:t>
    </dgm:pt>
    <dgm:pt modelId="{3902253C-86AC-4F7B-BAB4-7F37AD52283B}" type="parTrans" cxnId="{0B7220FF-FB42-47FC-A6D8-0F8DA38C9BE0}">
      <dgm:prSet/>
      <dgm:spPr/>
      <dgm:t>
        <a:bodyPr/>
        <a:lstStyle/>
        <a:p>
          <a:endParaRPr lang="tr-TR" b="1">
            <a:latin typeface="Poppins" panose="00000500000000000000" pitchFamily="2" charset="-94"/>
            <a:cs typeface="Poppins" panose="00000500000000000000" pitchFamily="2" charset="-94"/>
          </a:endParaRPr>
        </a:p>
      </dgm:t>
    </dgm:pt>
    <dgm:pt modelId="{CE15A9E0-2352-4DE5-8BA1-2CFCB3898413}" type="sibTrans" cxnId="{0B7220FF-FB42-47FC-A6D8-0F8DA38C9BE0}">
      <dgm:prSet/>
      <dgm:spPr/>
      <dgm:t>
        <a:bodyPr/>
        <a:lstStyle/>
        <a:p>
          <a:endParaRPr lang="tr-TR" b="1">
            <a:latin typeface="Poppins" panose="00000500000000000000" pitchFamily="2" charset="-94"/>
            <a:cs typeface="Poppins" panose="00000500000000000000" pitchFamily="2" charset="-94"/>
          </a:endParaRPr>
        </a:p>
      </dgm:t>
    </dgm:pt>
    <dgm:pt modelId="{60B80C7F-A94A-44B7-92FE-49C3188ED44A}">
      <dgm:prSet phldrT="[Metin]" custT="1"/>
      <dgm:spPr>
        <a:solidFill>
          <a:srgbClr val="2171F3"/>
        </a:solidFill>
      </dgm:spPr>
      <dgm:t>
        <a:bodyPr/>
        <a:lstStyle/>
        <a:p>
          <a:r>
            <a:rPr lang="tr-TR" sz="1800" b="1" dirty="0">
              <a:latin typeface="Poppins" panose="00000500000000000000" pitchFamily="2" charset="-94"/>
              <a:cs typeface="Poppins" panose="00000500000000000000" pitchFamily="2" charset="-94"/>
            </a:rPr>
            <a:t>Proje Bazlı Yerel/Bakanlık Değerlendirmesi</a:t>
          </a:r>
        </a:p>
      </dgm:t>
    </dgm:pt>
    <dgm:pt modelId="{24211CD4-C5B6-4906-ABCF-5A6E98E6C718}" type="parTrans" cxnId="{F80E66AD-8F54-4F4F-8E59-175F1FE608D1}">
      <dgm:prSet/>
      <dgm:spPr/>
      <dgm:t>
        <a:bodyPr/>
        <a:lstStyle/>
        <a:p>
          <a:endParaRPr lang="tr-TR" b="1">
            <a:latin typeface="Poppins" panose="00000500000000000000" pitchFamily="2" charset="-94"/>
            <a:cs typeface="Poppins" panose="00000500000000000000" pitchFamily="2" charset="-94"/>
          </a:endParaRPr>
        </a:p>
      </dgm:t>
    </dgm:pt>
    <dgm:pt modelId="{14B6232C-D9CA-46C3-953F-010D163DDACE}" type="sibTrans" cxnId="{F80E66AD-8F54-4F4F-8E59-175F1FE608D1}">
      <dgm:prSet/>
      <dgm:spPr/>
      <dgm:t>
        <a:bodyPr/>
        <a:lstStyle/>
        <a:p>
          <a:endParaRPr lang="tr-TR" b="1">
            <a:latin typeface="Poppins" panose="00000500000000000000" pitchFamily="2" charset="-94"/>
            <a:cs typeface="Poppins" panose="00000500000000000000" pitchFamily="2" charset="-94"/>
          </a:endParaRPr>
        </a:p>
      </dgm:t>
    </dgm:pt>
    <dgm:pt modelId="{B893AEBD-7E28-4F28-B93A-28A79F4EAC24}">
      <dgm:prSet phldrT="[Metin]" custT="1"/>
      <dgm:spPr>
        <a:solidFill>
          <a:srgbClr val="0D62ED"/>
        </a:solidFill>
      </dgm:spPr>
      <dgm:t>
        <a:bodyPr/>
        <a:lstStyle/>
        <a:p>
          <a:r>
            <a:rPr lang="tr-TR" sz="1800" b="1" dirty="0">
              <a:latin typeface="Poppins" panose="00000500000000000000" pitchFamily="2" charset="-94"/>
              <a:cs typeface="Poppins" panose="00000500000000000000" pitchFamily="2" charset="-94"/>
            </a:rPr>
            <a:t>Komite Kararı</a:t>
          </a:r>
        </a:p>
      </dgm:t>
    </dgm:pt>
    <dgm:pt modelId="{3DBE6038-E61E-4E84-94F8-F4CE9E1D1679}" type="parTrans" cxnId="{F3062817-9D03-4D2C-9408-753DE6B28FF3}">
      <dgm:prSet/>
      <dgm:spPr/>
      <dgm:t>
        <a:bodyPr/>
        <a:lstStyle/>
        <a:p>
          <a:endParaRPr lang="tr-TR" b="1">
            <a:latin typeface="Poppins" panose="00000500000000000000" pitchFamily="2" charset="-94"/>
            <a:cs typeface="Poppins" panose="00000500000000000000" pitchFamily="2" charset="-94"/>
          </a:endParaRPr>
        </a:p>
      </dgm:t>
    </dgm:pt>
    <dgm:pt modelId="{3EF99A9D-1634-42E5-BEFD-12C502A9A6B4}" type="sibTrans" cxnId="{F3062817-9D03-4D2C-9408-753DE6B28FF3}">
      <dgm:prSet/>
      <dgm:spPr/>
      <dgm:t>
        <a:bodyPr/>
        <a:lstStyle/>
        <a:p>
          <a:endParaRPr lang="tr-TR" b="1">
            <a:latin typeface="Poppins" panose="00000500000000000000" pitchFamily="2" charset="-94"/>
            <a:cs typeface="Poppins" panose="00000500000000000000" pitchFamily="2" charset="-94"/>
          </a:endParaRPr>
        </a:p>
      </dgm:t>
    </dgm:pt>
    <dgm:pt modelId="{F56F3F6F-796E-4E8C-B753-1DFD5EEE6C57}">
      <dgm:prSet phldrT="[Metin]" custT="1"/>
      <dgm:spPr>
        <a:solidFill>
          <a:srgbClr val="0054C5"/>
        </a:solidFill>
      </dgm:spPr>
      <dgm:t>
        <a:bodyPr/>
        <a:lstStyle/>
        <a:p>
          <a:r>
            <a:rPr lang="tr-TR" sz="1800" b="1" dirty="0">
              <a:latin typeface="Poppins" panose="00000500000000000000" pitchFamily="2" charset="-94"/>
              <a:cs typeface="Poppins" panose="00000500000000000000" pitchFamily="2" charset="-94"/>
            </a:rPr>
            <a:t>Yatırım Teşvik Belgesi</a:t>
          </a:r>
        </a:p>
      </dgm:t>
    </dgm:pt>
    <dgm:pt modelId="{ABEA7CFC-E40C-431E-8F7E-7588C93B40A3}" type="parTrans" cxnId="{B7C84F1D-2731-4C90-977F-194A0A2B9CF6}">
      <dgm:prSet/>
      <dgm:spPr/>
      <dgm:t>
        <a:bodyPr/>
        <a:lstStyle/>
        <a:p>
          <a:endParaRPr lang="tr-TR" b="1">
            <a:latin typeface="Poppins" panose="00000500000000000000" pitchFamily="2" charset="-94"/>
            <a:cs typeface="Poppins" panose="00000500000000000000" pitchFamily="2" charset="-94"/>
          </a:endParaRPr>
        </a:p>
      </dgm:t>
    </dgm:pt>
    <dgm:pt modelId="{67B9F2C3-FE76-4274-AFBF-FB252698B3AA}" type="sibTrans" cxnId="{B7C84F1D-2731-4C90-977F-194A0A2B9CF6}">
      <dgm:prSet/>
      <dgm:spPr/>
      <dgm:t>
        <a:bodyPr/>
        <a:lstStyle/>
        <a:p>
          <a:endParaRPr lang="tr-TR" b="1">
            <a:latin typeface="Poppins" panose="00000500000000000000" pitchFamily="2" charset="-94"/>
            <a:cs typeface="Poppins" panose="00000500000000000000" pitchFamily="2" charset="-94"/>
          </a:endParaRPr>
        </a:p>
      </dgm:t>
    </dgm:pt>
    <dgm:pt modelId="{ED976991-7AB1-4C03-8B73-B316F5156A94}">
      <dgm:prSet phldrT="[Metin]" custT="1"/>
      <dgm:spPr>
        <a:solidFill>
          <a:srgbClr val="4D8DF5"/>
        </a:solidFill>
      </dgm:spPr>
      <dgm:t>
        <a:bodyPr/>
        <a:lstStyle/>
        <a:p>
          <a:r>
            <a:rPr lang="tr-TR" sz="1800" b="1" dirty="0">
              <a:latin typeface="Poppins" panose="00000500000000000000" pitchFamily="2" charset="-94"/>
              <a:cs typeface="Poppins" panose="00000500000000000000" pitchFamily="2" charset="-94"/>
            </a:rPr>
            <a:t>İl Bazlı Çağrı</a:t>
          </a:r>
        </a:p>
      </dgm:t>
    </dgm:pt>
    <dgm:pt modelId="{1C8C6A77-3789-4FC6-ABE2-AC20E97B0781}" type="parTrans" cxnId="{4D3FD5AA-EE15-4F81-B253-533865385D14}">
      <dgm:prSet/>
      <dgm:spPr/>
      <dgm:t>
        <a:bodyPr/>
        <a:lstStyle/>
        <a:p>
          <a:endParaRPr lang="tr-TR" b="1">
            <a:latin typeface="Poppins" panose="00000500000000000000" pitchFamily="2" charset="-94"/>
            <a:cs typeface="Poppins" panose="00000500000000000000" pitchFamily="2" charset="-94"/>
          </a:endParaRPr>
        </a:p>
      </dgm:t>
    </dgm:pt>
    <dgm:pt modelId="{E056502E-10D4-48A5-9769-940976746074}" type="sibTrans" cxnId="{4D3FD5AA-EE15-4F81-B253-533865385D14}">
      <dgm:prSet/>
      <dgm:spPr/>
      <dgm:t>
        <a:bodyPr/>
        <a:lstStyle/>
        <a:p>
          <a:endParaRPr lang="tr-TR" b="1">
            <a:latin typeface="Poppins" panose="00000500000000000000" pitchFamily="2" charset="-94"/>
            <a:cs typeface="Poppins" panose="00000500000000000000" pitchFamily="2" charset="-94"/>
          </a:endParaRPr>
        </a:p>
      </dgm:t>
    </dgm:pt>
    <dgm:pt modelId="{C3B92D46-4BBE-4620-B326-144E3F0C54BE}" type="pres">
      <dgm:prSet presAssocID="{6885FA8C-1532-4B81-A7CF-A46A13DE5070}" presName="Name0" presStyleCnt="0">
        <dgm:presLayoutVars>
          <dgm:dir/>
          <dgm:animLvl val="lvl"/>
          <dgm:resizeHandles val="exact"/>
        </dgm:presLayoutVars>
      </dgm:prSet>
      <dgm:spPr/>
    </dgm:pt>
    <dgm:pt modelId="{9C0BC796-A68B-4632-8E10-927738008C11}" type="pres">
      <dgm:prSet presAssocID="{5270502A-956B-45FB-A309-533737802C7C}" presName="parTxOnly" presStyleLbl="node1" presStyleIdx="0" presStyleCnt="5" custScaleX="114230" custScaleY="152012">
        <dgm:presLayoutVars>
          <dgm:chMax val="0"/>
          <dgm:chPref val="0"/>
          <dgm:bulletEnabled val="1"/>
        </dgm:presLayoutVars>
      </dgm:prSet>
      <dgm:spPr/>
      <dgm:t>
        <a:bodyPr/>
        <a:lstStyle/>
        <a:p>
          <a:endParaRPr lang="tr-TR"/>
        </a:p>
      </dgm:t>
    </dgm:pt>
    <dgm:pt modelId="{05845FA1-8508-4086-AE0D-5681AE4C10CF}" type="pres">
      <dgm:prSet presAssocID="{CE15A9E0-2352-4DE5-8BA1-2CFCB3898413}" presName="parTxOnlySpace" presStyleCnt="0"/>
      <dgm:spPr/>
    </dgm:pt>
    <dgm:pt modelId="{AF59A409-5CA7-4E2E-9FBC-7A7066FF7336}" type="pres">
      <dgm:prSet presAssocID="{ED976991-7AB1-4C03-8B73-B316F5156A94}" presName="parTxOnly" presStyleLbl="node1" presStyleIdx="1" presStyleCnt="5" custScaleY="139510" custLinFactNeighborX="28440">
        <dgm:presLayoutVars>
          <dgm:chMax val="0"/>
          <dgm:chPref val="0"/>
          <dgm:bulletEnabled val="1"/>
        </dgm:presLayoutVars>
      </dgm:prSet>
      <dgm:spPr/>
      <dgm:t>
        <a:bodyPr/>
        <a:lstStyle/>
        <a:p>
          <a:endParaRPr lang="tr-TR"/>
        </a:p>
      </dgm:t>
    </dgm:pt>
    <dgm:pt modelId="{7C082980-9061-4AA2-8DEF-ABED89602F41}" type="pres">
      <dgm:prSet presAssocID="{E056502E-10D4-48A5-9769-940976746074}" presName="parTxOnlySpace" presStyleCnt="0"/>
      <dgm:spPr/>
    </dgm:pt>
    <dgm:pt modelId="{A097EE3C-3369-4C90-82AF-74E0C4355B0D}" type="pres">
      <dgm:prSet presAssocID="{60B80C7F-A94A-44B7-92FE-49C3188ED44A}" presName="parTxOnly" presStyleLbl="node1" presStyleIdx="2" presStyleCnt="5" custScaleX="152519" custScaleY="135422">
        <dgm:presLayoutVars>
          <dgm:chMax val="0"/>
          <dgm:chPref val="0"/>
          <dgm:bulletEnabled val="1"/>
        </dgm:presLayoutVars>
      </dgm:prSet>
      <dgm:spPr/>
      <dgm:t>
        <a:bodyPr/>
        <a:lstStyle/>
        <a:p>
          <a:endParaRPr lang="tr-TR"/>
        </a:p>
      </dgm:t>
    </dgm:pt>
    <dgm:pt modelId="{4FE146D2-696D-4F9D-AB8F-CEB88DFA8A71}" type="pres">
      <dgm:prSet presAssocID="{14B6232C-D9CA-46C3-953F-010D163DDACE}" presName="parTxOnlySpace" presStyleCnt="0"/>
      <dgm:spPr/>
    </dgm:pt>
    <dgm:pt modelId="{24955219-D68B-4869-9AE5-30927E6EA366}" type="pres">
      <dgm:prSet presAssocID="{B893AEBD-7E28-4F28-B93A-28A79F4EAC24}" presName="parTxOnly" presStyleLbl="node1" presStyleIdx="3" presStyleCnt="5" custScaleY="130323" custLinFactNeighborX="23700">
        <dgm:presLayoutVars>
          <dgm:chMax val="0"/>
          <dgm:chPref val="0"/>
          <dgm:bulletEnabled val="1"/>
        </dgm:presLayoutVars>
      </dgm:prSet>
      <dgm:spPr/>
      <dgm:t>
        <a:bodyPr/>
        <a:lstStyle/>
        <a:p>
          <a:endParaRPr lang="tr-TR"/>
        </a:p>
      </dgm:t>
    </dgm:pt>
    <dgm:pt modelId="{456048F2-1724-496E-8E02-B0F2DEFBB390}" type="pres">
      <dgm:prSet presAssocID="{3EF99A9D-1634-42E5-BEFD-12C502A9A6B4}" presName="parTxOnlySpace" presStyleCnt="0"/>
      <dgm:spPr/>
    </dgm:pt>
    <dgm:pt modelId="{FBF97193-009A-4499-9C80-DB9DC0BE051B}" type="pres">
      <dgm:prSet presAssocID="{F56F3F6F-796E-4E8C-B753-1DFD5EEE6C57}" presName="parTxOnly" presStyleLbl="node1" presStyleIdx="4" presStyleCnt="5" custScaleY="130682">
        <dgm:presLayoutVars>
          <dgm:chMax val="0"/>
          <dgm:chPref val="0"/>
          <dgm:bulletEnabled val="1"/>
        </dgm:presLayoutVars>
      </dgm:prSet>
      <dgm:spPr/>
      <dgm:t>
        <a:bodyPr/>
        <a:lstStyle/>
        <a:p>
          <a:endParaRPr lang="tr-TR"/>
        </a:p>
      </dgm:t>
    </dgm:pt>
  </dgm:ptLst>
  <dgm:cxnLst>
    <dgm:cxn modelId="{0B7220FF-FB42-47FC-A6D8-0F8DA38C9BE0}" srcId="{6885FA8C-1532-4B81-A7CF-A46A13DE5070}" destId="{5270502A-956B-45FB-A309-533737802C7C}" srcOrd="0" destOrd="0" parTransId="{3902253C-86AC-4F7B-BAB4-7F37AD52283B}" sibTransId="{CE15A9E0-2352-4DE5-8BA1-2CFCB3898413}"/>
    <dgm:cxn modelId="{F3062817-9D03-4D2C-9408-753DE6B28FF3}" srcId="{6885FA8C-1532-4B81-A7CF-A46A13DE5070}" destId="{B893AEBD-7E28-4F28-B93A-28A79F4EAC24}" srcOrd="3" destOrd="0" parTransId="{3DBE6038-E61E-4E84-94F8-F4CE9E1D1679}" sibTransId="{3EF99A9D-1634-42E5-BEFD-12C502A9A6B4}"/>
    <dgm:cxn modelId="{0652DA26-6009-4903-AF48-8AC18876BB4C}" type="presOf" srcId="{ED976991-7AB1-4C03-8B73-B316F5156A94}" destId="{AF59A409-5CA7-4E2E-9FBC-7A7066FF7336}" srcOrd="0" destOrd="0" presId="urn:microsoft.com/office/officeart/2005/8/layout/chevron1"/>
    <dgm:cxn modelId="{77943FF1-9620-460F-B208-DFE7D3CFB430}" type="presOf" srcId="{F56F3F6F-796E-4E8C-B753-1DFD5EEE6C57}" destId="{FBF97193-009A-4499-9C80-DB9DC0BE051B}" srcOrd="0" destOrd="0" presId="urn:microsoft.com/office/officeart/2005/8/layout/chevron1"/>
    <dgm:cxn modelId="{F80E66AD-8F54-4F4F-8E59-175F1FE608D1}" srcId="{6885FA8C-1532-4B81-A7CF-A46A13DE5070}" destId="{60B80C7F-A94A-44B7-92FE-49C3188ED44A}" srcOrd="2" destOrd="0" parTransId="{24211CD4-C5B6-4906-ABCF-5A6E98E6C718}" sibTransId="{14B6232C-D9CA-46C3-953F-010D163DDACE}"/>
    <dgm:cxn modelId="{59E2C489-E333-4C5D-A963-1C1B6A96F726}" type="presOf" srcId="{6885FA8C-1532-4B81-A7CF-A46A13DE5070}" destId="{C3B92D46-4BBE-4620-B326-144E3F0C54BE}" srcOrd="0" destOrd="0" presId="urn:microsoft.com/office/officeart/2005/8/layout/chevron1"/>
    <dgm:cxn modelId="{B7C84F1D-2731-4C90-977F-194A0A2B9CF6}" srcId="{6885FA8C-1532-4B81-A7CF-A46A13DE5070}" destId="{F56F3F6F-796E-4E8C-B753-1DFD5EEE6C57}" srcOrd="4" destOrd="0" parTransId="{ABEA7CFC-E40C-431E-8F7E-7588C93B40A3}" sibTransId="{67B9F2C3-FE76-4274-AFBF-FB252698B3AA}"/>
    <dgm:cxn modelId="{4D3FD5AA-EE15-4F81-B253-533865385D14}" srcId="{6885FA8C-1532-4B81-A7CF-A46A13DE5070}" destId="{ED976991-7AB1-4C03-8B73-B316F5156A94}" srcOrd="1" destOrd="0" parTransId="{1C8C6A77-3789-4FC6-ABE2-AC20E97B0781}" sibTransId="{E056502E-10D4-48A5-9769-940976746074}"/>
    <dgm:cxn modelId="{EAC8B253-2F27-4DAC-BD0F-05FD17B9D369}" type="presOf" srcId="{5270502A-956B-45FB-A309-533737802C7C}" destId="{9C0BC796-A68B-4632-8E10-927738008C11}" srcOrd="0" destOrd="0" presId="urn:microsoft.com/office/officeart/2005/8/layout/chevron1"/>
    <dgm:cxn modelId="{4501D6C2-9BE3-4B83-AC4D-71B921FA1335}" type="presOf" srcId="{60B80C7F-A94A-44B7-92FE-49C3188ED44A}" destId="{A097EE3C-3369-4C90-82AF-74E0C4355B0D}" srcOrd="0" destOrd="0" presId="urn:microsoft.com/office/officeart/2005/8/layout/chevron1"/>
    <dgm:cxn modelId="{CD9F400B-8600-4E4F-8B49-609481F45484}" type="presOf" srcId="{B893AEBD-7E28-4F28-B93A-28A79F4EAC24}" destId="{24955219-D68B-4869-9AE5-30927E6EA366}" srcOrd="0" destOrd="0" presId="urn:microsoft.com/office/officeart/2005/8/layout/chevron1"/>
    <dgm:cxn modelId="{02374D37-27BB-4861-9268-E4E99F262A0E}" type="presParOf" srcId="{C3B92D46-4BBE-4620-B326-144E3F0C54BE}" destId="{9C0BC796-A68B-4632-8E10-927738008C11}" srcOrd="0" destOrd="0" presId="urn:microsoft.com/office/officeart/2005/8/layout/chevron1"/>
    <dgm:cxn modelId="{4F4D7E9D-F2CE-4B2C-A20C-2D2907227062}" type="presParOf" srcId="{C3B92D46-4BBE-4620-B326-144E3F0C54BE}" destId="{05845FA1-8508-4086-AE0D-5681AE4C10CF}" srcOrd="1" destOrd="0" presId="urn:microsoft.com/office/officeart/2005/8/layout/chevron1"/>
    <dgm:cxn modelId="{FCBD8766-80B6-4D24-AFFD-0A7CDED01950}" type="presParOf" srcId="{C3B92D46-4BBE-4620-B326-144E3F0C54BE}" destId="{AF59A409-5CA7-4E2E-9FBC-7A7066FF7336}" srcOrd="2" destOrd="0" presId="urn:microsoft.com/office/officeart/2005/8/layout/chevron1"/>
    <dgm:cxn modelId="{D5909243-C261-400F-9B1A-986451357A93}" type="presParOf" srcId="{C3B92D46-4BBE-4620-B326-144E3F0C54BE}" destId="{7C082980-9061-4AA2-8DEF-ABED89602F41}" srcOrd="3" destOrd="0" presId="urn:microsoft.com/office/officeart/2005/8/layout/chevron1"/>
    <dgm:cxn modelId="{C6A2A2C9-7D97-48F8-8E3F-0A31F5B41F10}" type="presParOf" srcId="{C3B92D46-4BBE-4620-B326-144E3F0C54BE}" destId="{A097EE3C-3369-4C90-82AF-74E0C4355B0D}" srcOrd="4" destOrd="0" presId="urn:microsoft.com/office/officeart/2005/8/layout/chevron1"/>
    <dgm:cxn modelId="{22E17657-F2F6-4F96-9C8C-7B0DC484FCE2}" type="presParOf" srcId="{C3B92D46-4BBE-4620-B326-144E3F0C54BE}" destId="{4FE146D2-696D-4F9D-AB8F-CEB88DFA8A71}" srcOrd="5" destOrd="0" presId="urn:microsoft.com/office/officeart/2005/8/layout/chevron1"/>
    <dgm:cxn modelId="{9560A8A0-AEE5-4E30-9E6A-632B76389C41}" type="presParOf" srcId="{C3B92D46-4BBE-4620-B326-144E3F0C54BE}" destId="{24955219-D68B-4869-9AE5-30927E6EA366}" srcOrd="6" destOrd="0" presId="urn:microsoft.com/office/officeart/2005/8/layout/chevron1"/>
    <dgm:cxn modelId="{8FBC1AF4-79A7-473A-8960-30FAE6E36943}" type="presParOf" srcId="{C3B92D46-4BBE-4620-B326-144E3F0C54BE}" destId="{456048F2-1724-496E-8E02-B0F2DEFBB390}" srcOrd="7" destOrd="0" presId="urn:microsoft.com/office/officeart/2005/8/layout/chevron1"/>
    <dgm:cxn modelId="{3C020897-9C12-4818-9E58-E1EA28D897C4}" type="presParOf" srcId="{C3B92D46-4BBE-4620-B326-144E3F0C54BE}" destId="{FBF97193-009A-4499-9C80-DB9DC0BE051B}"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BF82D-12FC-4FEE-8021-F4512B8F08AD}">
      <dsp:nvSpPr>
        <dsp:cNvPr id="0" name=""/>
        <dsp:cNvSpPr/>
      </dsp:nvSpPr>
      <dsp:spPr>
        <a:xfrm>
          <a:off x="66715" y="904"/>
          <a:ext cx="4617318" cy="2770390"/>
        </a:xfrm>
        <a:prstGeom prst="rect">
          <a:avLst/>
        </a:prstGeom>
        <a:solidFill>
          <a:schemeClr val="accent2">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tr-TR" sz="5500" kern="1200" dirty="0"/>
            <a:t>Genel Teşvik</a:t>
          </a:r>
        </a:p>
      </dsp:txBody>
      <dsp:txXfrm>
        <a:off x="66715" y="904"/>
        <a:ext cx="4617318" cy="2770390"/>
      </dsp:txXfrm>
    </dsp:sp>
    <dsp:sp modelId="{B1FA2F39-A90F-44EB-9B49-7C552FC3D914}">
      <dsp:nvSpPr>
        <dsp:cNvPr id="0" name=""/>
        <dsp:cNvSpPr/>
      </dsp:nvSpPr>
      <dsp:spPr>
        <a:xfrm>
          <a:off x="5145765" y="904"/>
          <a:ext cx="4617318" cy="2770390"/>
        </a:xfrm>
        <a:prstGeom prst="rect">
          <a:avLst/>
        </a:prstGeom>
        <a:solidFill>
          <a:schemeClr val="accent3">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tr-TR" sz="5500" kern="1200" dirty="0"/>
            <a:t>Bölgesel Teşvik</a:t>
          </a:r>
        </a:p>
      </dsp:txBody>
      <dsp:txXfrm>
        <a:off x="5145765" y="904"/>
        <a:ext cx="4617318" cy="2770390"/>
      </dsp:txXfrm>
    </dsp:sp>
    <dsp:sp modelId="{B4183E75-7AD5-46C4-AF6B-931A685D4C55}">
      <dsp:nvSpPr>
        <dsp:cNvPr id="0" name=""/>
        <dsp:cNvSpPr/>
      </dsp:nvSpPr>
      <dsp:spPr>
        <a:xfrm>
          <a:off x="66715" y="3233027"/>
          <a:ext cx="4617318" cy="2770390"/>
        </a:xfrm>
        <a:prstGeom prst="rect">
          <a:avLst/>
        </a:prstGeom>
        <a:solidFill>
          <a:schemeClr val="accent4">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tr-TR" sz="5500" kern="1200" dirty="0"/>
            <a:t>Öncelikli Yatırım Konuları</a:t>
          </a:r>
        </a:p>
      </dsp:txBody>
      <dsp:txXfrm>
        <a:off x="66715" y="3233027"/>
        <a:ext cx="4617318" cy="2770390"/>
      </dsp:txXfrm>
    </dsp:sp>
    <dsp:sp modelId="{2342D222-4C17-4D5D-8FDD-D526C6D2A6B3}">
      <dsp:nvSpPr>
        <dsp:cNvPr id="0" name=""/>
        <dsp:cNvSpPr/>
      </dsp:nvSpPr>
      <dsp:spPr>
        <a:xfrm>
          <a:off x="5145765" y="3233027"/>
          <a:ext cx="4617318" cy="2770390"/>
        </a:xfrm>
        <a:prstGeom prst="rect">
          <a:avLst/>
        </a:prstGeom>
        <a:solidFill>
          <a:schemeClr val="accent5">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tr-TR" sz="5500" kern="1200" dirty="0"/>
            <a:t>Stratejik Yatırım</a:t>
          </a:r>
        </a:p>
      </dsp:txBody>
      <dsp:txXfrm>
        <a:off x="5145765" y="3233027"/>
        <a:ext cx="4617318" cy="2770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14BC7-0647-4DD2-9023-76360592D8B9}">
      <dsp:nvSpPr>
        <dsp:cNvPr id="0" name=""/>
        <dsp:cNvSpPr/>
      </dsp:nvSpPr>
      <dsp:spPr>
        <a:xfrm>
          <a:off x="9473" y="0"/>
          <a:ext cx="9691485" cy="4021384"/>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tr-TR" sz="2400" b="1" kern="1200" dirty="0">
              <a:solidFill>
                <a:schemeClr val="tx1"/>
              </a:solidFill>
              <a:latin typeface="Poppins" panose="00000500000000000000" pitchFamily="2" charset="-94"/>
              <a:cs typeface="Poppins" panose="00000500000000000000" pitchFamily="2" charset="-94"/>
            </a:rPr>
            <a:t>Kriterler:</a:t>
          </a:r>
          <a:r>
            <a:rPr lang="tr-TR" sz="2400" kern="1200" dirty="0">
              <a:solidFill>
                <a:schemeClr val="tx1"/>
              </a:solidFill>
              <a:latin typeface="Poppins" panose="00000500000000000000" pitchFamily="2" charset="-94"/>
              <a:cs typeface="Poppins" panose="00000500000000000000" pitchFamily="2" charset="-94"/>
            </a:rPr>
            <a:t>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illerin </a:t>
          </a:r>
          <a:r>
            <a:rPr lang="tr-TR" sz="1900" kern="1200" dirty="0" err="1">
              <a:solidFill>
                <a:schemeClr val="tx1"/>
              </a:solidFill>
              <a:latin typeface="Poppins" panose="00000500000000000000" pitchFamily="2" charset="-94"/>
              <a:cs typeface="Poppins" panose="00000500000000000000" pitchFamily="2" charset="-94"/>
            </a:rPr>
            <a:t>sosyo</a:t>
          </a:r>
          <a:r>
            <a:rPr lang="tr-TR" sz="1900" kern="1200" dirty="0">
              <a:solidFill>
                <a:schemeClr val="tx1"/>
              </a:solidFill>
              <a:latin typeface="Poppins" panose="00000500000000000000" pitchFamily="2" charset="-94"/>
              <a:cs typeface="Poppins" panose="00000500000000000000" pitchFamily="2" charset="-94"/>
            </a:rPr>
            <a:t>-ekonomik gelişmişlik durumu ve coğrafi potansiyelleri,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atıl kaynakların değerlendirilmesi,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yerel ihtiyaçların karşılanması,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bölgede üretimi olmayan ancak başarı olasılığı yüksek sektörlerin geliştirilmesi,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ileri-geri bağlantılı sektörlerin desteklenmesi,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istihdam potansiyeli </a:t>
          </a:r>
        </a:p>
        <a:p>
          <a:pPr marL="171450" lvl="1" indent="-171450" algn="l" defTabSz="844550" rtl="0">
            <a:lnSpc>
              <a:spcPct val="90000"/>
            </a:lnSpc>
            <a:spcBef>
              <a:spcPct val="0"/>
            </a:spcBef>
            <a:spcAft>
              <a:spcPct val="15000"/>
            </a:spcAft>
            <a:buChar char="••"/>
          </a:pPr>
          <a:r>
            <a:rPr lang="tr-TR" sz="1900" kern="1200" dirty="0">
              <a:solidFill>
                <a:schemeClr val="tx1"/>
              </a:solidFill>
              <a:latin typeface="Poppins" panose="00000500000000000000" pitchFamily="2" charset="-94"/>
              <a:cs typeface="Poppins" panose="00000500000000000000" pitchFamily="2" charset="-94"/>
            </a:rPr>
            <a:t>kümelenme etkisi</a:t>
          </a:r>
        </a:p>
      </dsp:txBody>
      <dsp:txXfrm>
        <a:off x="127255" y="117782"/>
        <a:ext cx="9455921" cy="3785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BC9E2-64A2-4BD0-8D3E-AD04412902EA}">
      <dsp:nvSpPr>
        <dsp:cNvPr id="0" name=""/>
        <dsp:cNvSpPr/>
      </dsp:nvSpPr>
      <dsp:spPr>
        <a:xfrm>
          <a:off x="0" y="471527"/>
          <a:ext cx="9698831" cy="781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34A30-E8A9-485A-A6DB-24278779E46C}">
      <dsp:nvSpPr>
        <dsp:cNvPr id="0" name=""/>
        <dsp:cNvSpPr/>
      </dsp:nvSpPr>
      <dsp:spPr>
        <a:xfrm>
          <a:off x="484941" y="13967"/>
          <a:ext cx="8840872" cy="915120"/>
        </a:xfrm>
        <a:prstGeom prst="roundRect">
          <a:avLst/>
        </a:prstGeom>
        <a:solidFill>
          <a:srgbClr val="0054C5"/>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56615" tIns="0" rIns="256615" bIns="0" numCol="1" spcCol="1270" anchor="ctr" anchorCtr="0">
          <a:noAutofit/>
        </a:bodyPr>
        <a:lstStyle/>
        <a:p>
          <a:pPr lvl="0" algn="l" defTabSz="1066800" rtl="0">
            <a:lnSpc>
              <a:spcPct val="90000"/>
            </a:lnSpc>
            <a:spcBef>
              <a:spcPct val="0"/>
            </a:spcBef>
            <a:spcAft>
              <a:spcPct val="35000"/>
            </a:spcAft>
          </a:pPr>
          <a:r>
            <a:rPr lang="tr-TR" sz="2400" b="1" kern="1200" dirty="0">
              <a:solidFill>
                <a:schemeClr val="bg1"/>
              </a:solidFill>
              <a:latin typeface="Poppins" panose="00000500000000000000" pitchFamily="2" charset="-94"/>
              <a:cs typeface="Poppins" panose="00000500000000000000" pitchFamily="2" charset="-94"/>
            </a:rPr>
            <a:t>Yetkili Kurum: </a:t>
          </a:r>
          <a:r>
            <a:rPr lang="tr-TR" sz="2400" kern="1200" dirty="0">
              <a:solidFill>
                <a:schemeClr val="bg1"/>
              </a:solidFill>
              <a:latin typeface="Poppins" panose="00000500000000000000" pitchFamily="2" charset="-94"/>
              <a:cs typeface="Poppins" panose="00000500000000000000" pitchFamily="2" charset="-94"/>
            </a:rPr>
            <a:t>Kalkınma Ajansları Genel Müdürlüğü</a:t>
          </a:r>
        </a:p>
      </dsp:txBody>
      <dsp:txXfrm>
        <a:off x="529613" y="58639"/>
        <a:ext cx="8751528" cy="825776"/>
      </dsp:txXfrm>
    </dsp:sp>
    <dsp:sp modelId="{DB40DAE9-414D-4204-B857-A6FE9453EEAB}">
      <dsp:nvSpPr>
        <dsp:cNvPr id="0" name=""/>
        <dsp:cNvSpPr/>
      </dsp:nvSpPr>
      <dsp:spPr>
        <a:xfrm>
          <a:off x="0" y="1877687"/>
          <a:ext cx="9698831" cy="781200"/>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F61C74EA-EC16-4BFF-941E-340AB5325F94}">
      <dsp:nvSpPr>
        <dsp:cNvPr id="0" name=""/>
        <dsp:cNvSpPr/>
      </dsp:nvSpPr>
      <dsp:spPr>
        <a:xfrm>
          <a:off x="484941" y="1420127"/>
          <a:ext cx="8840872" cy="915120"/>
        </a:xfrm>
        <a:prstGeom prst="roundRect">
          <a:avLst/>
        </a:prstGeom>
        <a:solidFill>
          <a:srgbClr val="0054C5"/>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56615" tIns="0" rIns="256615" bIns="0" numCol="1" spcCol="1270" anchor="ctr" anchorCtr="0">
          <a:noAutofit/>
        </a:bodyPr>
        <a:lstStyle/>
        <a:p>
          <a:pPr lvl="0" algn="l" defTabSz="1066800" rtl="0">
            <a:lnSpc>
              <a:spcPct val="90000"/>
            </a:lnSpc>
            <a:spcBef>
              <a:spcPct val="0"/>
            </a:spcBef>
            <a:spcAft>
              <a:spcPct val="35000"/>
            </a:spcAft>
          </a:pPr>
          <a:r>
            <a:rPr lang="tr-TR" sz="2400" b="1" kern="1200" dirty="0">
              <a:solidFill>
                <a:schemeClr val="bg1"/>
              </a:solidFill>
              <a:latin typeface="Poppins" panose="00000500000000000000" pitchFamily="2" charset="-94"/>
              <a:cs typeface="Poppins" panose="00000500000000000000" pitchFamily="2" charset="-94"/>
            </a:rPr>
            <a:t>Başvuru Süresi ve Geçerlilik: </a:t>
          </a:r>
          <a:r>
            <a:rPr lang="tr-TR" sz="2400" kern="1200" dirty="0">
              <a:solidFill>
                <a:schemeClr val="bg1"/>
              </a:solidFill>
              <a:latin typeface="Poppins" panose="00000500000000000000" pitchFamily="2" charset="-94"/>
              <a:cs typeface="Poppins" panose="00000500000000000000" pitchFamily="2" charset="-94"/>
            </a:rPr>
            <a:t>Program 31 Aralık 2030’a kadar açık </a:t>
          </a:r>
        </a:p>
      </dsp:txBody>
      <dsp:txXfrm>
        <a:off x="529613" y="1464799"/>
        <a:ext cx="8751528" cy="825776"/>
      </dsp:txXfrm>
    </dsp:sp>
    <dsp:sp modelId="{DD78CA32-3ACA-4289-8D60-AC8DA487E5B1}">
      <dsp:nvSpPr>
        <dsp:cNvPr id="0" name=""/>
        <dsp:cNvSpPr/>
      </dsp:nvSpPr>
      <dsp:spPr>
        <a:xfrm>
          <a:off x="0" y="3283847"/>
          <a:ext cx="9698831" cy="781200"/>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2A0652A4-653A-4452-9FBB-D8258744EBC9}">
      <dsp:nvSpPr>
        <dsp:cNvPr id="0" name=""/>
        <dsp:cNvSpPr/>
      </dsp:nvSpPr>
      <dsp:spPr>
        <a:xfrm>
          <a:off x="484941" y="2826287"/>
          <a:ext cx="8840872" cy="915120"/>
        </a:xfrm>
        <a:prstGeom prst="roundRect">
          <a:avLst/>
        </a:prstGeom>
        <a:solidFill>
          <a:srgbClr val="0054C5"/>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56615" tIns="0" rIns="256615" bIns="0" numCol="1" spcCol="1270" anchor="ctr" anchorCtr="0">
          <a:noAutofit/>
        </a:bodyPr>
        <a:lstStyle/>
        <a:p>
          <a:pPr lvl="0" algn="l" defTabSz="1066800" rtl="0">
            <a:lnSpc>
              <a:spcPct val="90000"/>
            </a:lnSpc>
            <a:spcBef>
              <a:spcPct val="0"/>
            </a:spcBef>
            <a:spcAft>
              <a:spcPct val="35000"/>
            </a:spcAft>
          </a:pPr>
          <a:r>
            <a:rPr lang="tr-TR" sz="2400" b="1" kern="1200" dirty="0">
              <a:solidFill>
                <a:schemeClr val="bg1"/>
              </a:solidFill>
              <a:latin typeface="Poppins" panose="00000500000000000000" pitchFamily="2" charset="-94"/>
              <a:cs typeface="Poppins" panose="00000500000000000000" pitchFamily="2" charset="-94"/>
            </a:rPr>
            <a:t>Yatırım  Tamamlanma Süresi: </a:t>
          </a:r>
          <a:r>
            <a:rPr lang="tr-TR" sz="2400" kern="1200" dirty="0">
              <a:solidFill>
                <a:schemeClr val="bg1"/>
              </a:solidFill>
              <a:latin typeface="Poppins" panose="00000500000000000000" pitchFamily="2" charset="-94"/>
              <a:cs typeface="Poppins" panose="00000500000000000000" pitchFamily="2" charset="-94"/>
            </a:rPr>
            <a:t>3 yıl </a:t>
          </a:r>
        </a:p>
      </dsp:txBody>
      <dsp:txXfrm>
        <a:off x="529613" y="2870959"/>
        <a:ext cx="8751528" cy="825776"/>
      </dsp:txXfrm>
    </dsp:sp>
    <dsp:sp modelId="{DEA625A1-9F62-4C21-B979-B22F9D911BC1}">
      <dsp:nvSpPr>
        <dsp:cNvPr id="0" name=""/>
        <dsp:cNvSpPr/>
      </dsp:nvSpPr>
      <dsp:spPr>
        <a:xfrm>
          <a:off x="0" y="5121569"/>
          <a:ext cx="9698831" cy="7812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72A1F81D-69B4-4219-B764-9962D1FEF46F}">
      <dsp:nvSpPr>
        <dsp:cNvPr id="0" name=""/>
        <dsp:cNvSpPr/>
      </dsp:nvSpPr>
      <dsp:spPr>
        <a:xfrm>
          <a:off x="484941" y="4232447"/>
          <a:ext cx="8840872" cy="1346681"/>
        </a:xfrm>
        <a:prstGeom prst="roundRect">
          <a:avLst/>
        </a:prstGeom>
        <a:solidFill>
          <a:srgbClr val="0054C5"/>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56615" tIns="0" rIns="256615" bIns="0" numCol="1" spcCol="1270" anchor="ctr" anchorCtr="0">
          <a:noAutofit/>
        </a:bodyPr>
        <a:lstStyle/>
        <a:p>
          <a:pPr lvl="0" algn="l" defTabSz="1066800" rtl="0">
            <a:lnSpc>
              <a:spcPct val="90000"/>
            </a:lnSpc>
            <a:spcBef>
              <a:spcPct val="0"/>
            </a:spcBef>
            <a:spcAft>
              <a:spcPct val="35000"/>
            </a:spcAft>
          </a:pPr>
          <a:r>
            <a:rPr lang="tr-TR" sz="2400" b="1" kern="1200" dirty="0">
              <a:solidFill>
                <a:schemeClr val="bg1"/>
              </a:solidFill>
              <a:latin typeface="Poppins" panose="00000500000000000000" pitchFamily="2" charset="-94"/>
              <a:cs typeface="Poppins" panose="00000500000000000000" pitchFamily="2" charset="-94"/>
            </a:rPr>
            <a:t>Diğer: </a:t>
          </a:r>
          <a:r>
            <a:rPr lang="tr-TR" sz="2400" kern="1200" dirty="0">
              <a:solidFill>
                <a:schemeClr val="bg1"/>
              </a:solidFill>
              <a:latin typeface="Poppins" panose="00000500000000000000" pitchFamily="2" charset="-94"/>
              <a:cs typeface="Poppins" panose="00000500000000000000" pitchFamily="2" charset="-94"/>
            </a:rPr>
            <a:t>Yerel yatırım konuları listesi Bakanlık tarafından tebliğ ile </a:t>
          </a:r>
          <a:r>
            <a:rPr lang="tr-TR" sz="2400" kern="1200" dirty="0" smtClean="0">
              <a:solidFill>
                <a:schemeClr val="bg1"/>
              </a:solidFill>
              <a:latin typeface="Poppins" panose="00000500000000000000" pitchFamily="2" charset="-94"/>
              <a:cs typeface="Poppins" panose="00000500000000000000" pitchFamily="2" charset="-94"/>
            </a:rPr>
            <a:t>belirlenir</a:t>
          </a:r>
          <a:endParaRPr lang="tr-TR" sz="2400" kern="1200" dirty="0">
            <a:solidFill>
              <a:schemeClr val="bg1"/>
            </a:solidFill>
            <a:latin typeface="Poppins" panose="00000500000000000000" pitchFamily="2" charset="-94"/>
            <a:cs typeface="Poppins" panose="00000500000000000000" pitchFamily="2" charset="-94"/>
          </a:endParaRPr>
        </a:p>
      </dsp:txBody>
      <dsp:txXfrm>
        <a:off x="550681" y="4298187"/>
        <a:ext cx="8709392" cy="12152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BC796-A68B-4632-8E10-927738008C11}">
      <dsp:nvSpPr>
        <dsp:cNvPr id="0" name=""/>
        <dsp:cNvSpPr/>
      </dsp:nvSpPr>
      <dsp:spPr>
        <a:xfrm>
          <a:off x="4725" y="948452"/>
          <a:ext cx="2654552" cy="1413022"/>
        </a:xfrm>
        <a:prstGeom prst="chevron">
          <a:avLst/>
        </a:prstGeom>
        <a:solidFill>
          <a:schemeClr val="lt1"/>
        </a:solidFill>
        <a:ln w="25400" cap="flat" cmpd="sng" algn="ctr">
          <a:solidFill>
            <a:srgbClr val="0054C5"/>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endParaRPr lang="tr-TR" sz="1800" b="1" kern="1200" dirty="0">
            <a:latin typeface="Poppins" panose="00000500000000000000" pitchFamily="2" charset="-94"/>
            <a:cs typeface="Poppins" panose="00000500000000000000" pitchFamily="2" charset="-94"/>
          </a:endParaRPr>
        </a:p>
      </dsp:txBody>
      <dsp:txXfrm>
        <a:off x="711236" y="948452"/>
        <a:ext cx="1241530" cy="1413022"/>
      </dsp:txXfrm>
    </dsp:sp>
    <dsp:sp modelId="{AF59A409-5CA7-4E2E-9FBC-7A7066FF7336}">
      <dsp:nvSpPr>
        <dsp:cNvPr id="0" name=""/>
        <dsp:cNvSpPr/>
      </dsp:nvSpPr>
      <dsp:spPr>
        <a:xfrm>
          <a:off x="2492982" y="1006558"/>
          <a:ext cx="2323866" cy="1296810"/>
        </a:xfrm>
        <a:prstGeom prst="chevron">
          <a:avLst/>
        </a:prstGeom>
        <a:solidFill>
          <a:srgbClr val="4D8D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b="1" kern="1200" dirty="0">
              <a:latin typeface="Poppins" panose="00000500000000000000" pitchFamily="2" charset="-94"/>
              <a:cs typeface="Poppins" panose="00000500000000000000" pitchFamily="2" charset="-94"/>
            </a:rPr>
            <a:t>İl Bazlı Çağrı</a:t>
          </a:r>
        </a:p>
      </dsp:txBody>
      <dsp:txXfrm>
        <a:off x="3141387" y="1006558"/>
        <a:ext cx="1027056" cy="1296810"/>
      </dsp:txXfrm>
    </dsp:sp>
    <dsp:sp modelId="{A097EE3C-3369-4C90-82AF-74E0C4355B0D}">
      <dsp:nvSpPr>
        <dsp:cNvPr id="0" name=""/>
        <dsp:cNvSpPr/>
      </dsp:nvSpPr>
      <dsp:spPr>
        <a:xfrm>
          <a:off x="4518372" y="1025558"/>
          <a:ext cx="3544338" cy="1258810"/>
        </a:xfrm>
        <a:prstGeom prst="chevron">
          <a:avLst/>
        </a:prstGeom>
        <a:solidFill>
          <a:srgbClr val="2171F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b="1" kern="1200" dirty="0">
              <a:latin typeface="Poppins" panose="00000500000000000000" pitchFamily="2" charset="-94"/>
              <a:cs typeface="Poppins" panose="00000500000000000000" pitchFamily="2" charset="-94"/>
            </a:rPr>
            <a:t>Proje Bazlı Yerel/Bakanlık Değerlendirmesi</a:t>
          </a:r>
        </a:p>
      </dsp:txBody>
      <dsp:txXfrm>
        <a:off x="5147777" y="1025558"/>
        <a:ext cx="2285528" cy="1258810"/>
      </dsp:txXfrm>
    </dsp:sp>
    <dsp:sp modelId="{24955219-D68B-4869-9AE5-30927E6EA366}">
      <dsp:nvSpPr>
        <dsp:cNvPr id="0" name=""/>
        <dsp:cNvSpPr/>
      </dsp:nvSpPr>
      <dsp:spPr>
        <a:xfrm>
          <a:off x="7885399" y="1049256"/>
          <a:ext cx="2323866" cy="1211413"/>
        </a:xfrm>
        <a:prstGeom prst="chevron">
          <a:avLst/>
        </a:prstGeom>
        <a:solidFill>
          <a:srgbClr val="0D62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b="1" kern="1200" dirty="0">
              <a:latin typeface="Poppins" panose="00000500000000000000" pitchFamily="2" charset="-94"/>
              <a:cs typeface="Poppins" panose="00000500000000000000" pitchFamily="2" charset="-94"/>
            </a:rPr>
            <a:t>Komite Kararı</a:t>
          </a:r>
        </a:p>
      </dsp:txBody>
      <dsp:txXfrm>
        <a:off x="8491106" y="1049256"/>
        <a:ext cx="1112453" cy="1211413"/>
      </dsp:txXfrm>
    </dsp:sp>
    <dsp:sp modelId="{FBF97193-009A-4499-9C80-DB9DC0BE051B}">
      <dsp:nvSpPr>
        <dsp:cNvPr id="0" name=""/>
        <dsp:cNvSpPr/>
      </dsp:nvSpPr>
      <dsp:spPr>
        <a:xfrm>
          <a:off x="9921803" y="1047588"/>
          <a:ext cx="2323866" cy="1214750"/>
        </a:xfrm>
        <a:prstGeom prst="chevron">
          <a:avLst/>
        </a:prstGeom>
        <a:solidFill>
          <a:srgbClr val="0054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b="1" kern="1200" dirty="0">
              <a:latin typeface="Poppins" panose="00000500000000000000" pitchFamily="2" charset="-94"/>
              <a:cs typeface="Poppins" panose="00000500000000000000" pitchFamily="2" charset="-94"/>
            </a:rPr>
            <a:t>Yatırım Teşvik Belgesi</a:t>
          </a:r>
        </a:p>
      </dsp:txBody>
      <dsp:txXfrm>
        <a:off x="10529178" y="1047588"/>
        <a:ext cx="1109116" cy="12147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717EA-3C45-4758-8C5B-5B2892D34AA6}" type="datetimeFigureOut">
              <a:rPr lang="tr-TR" smtClean="0"/>
              <a:t>22.08.2025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DEC55-27A1-4641-BD83-AA4B4DFFA512}" type="slidenum">
              <a:rPr lang="tr-TR" smtClean="0"/>
              <a:t>‹#›</a:t>
            </a:fld>
            <a:endParaRPr lang="tr-TR"/>
          </a:p>
        </p:txBody>
      </p:sp>
    </p:spTree>
    <p:extLst>
      <p:ext uri="{BB962C8B-B14F-4D97-AF65-F5344CB8AC3E}">
        <p14:creationId xmlns:p14="http://schemas.microsoft.com/office/powerpoint/2010/main" val="94575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1</a:t>
            </a:fld>
            <a:endParaRPr lang="tr-TR"/>
          </a:p>
        </p:txBody>
      </p:sp>
    </p:spTree>
    <p:extLst>
      <p:ext uri="{BB962C8B-B14F-4D97-AF65-F5344CB8AC3E}">
        <p14:creationId xmlns:p14="http://schemas.microsoft.com/office/powerpoint/2010/main" val="2613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12</a:t>
            </a:fld>
            <a:endParaRPr lang="tr-TR"/>
          </a:p>
        </p:txBody>
      </p:sp>
    </p:spTree>
    <p:extLst>
      <p:ext uri="{BB962C8B-B14F-4D97-AF65-F5344CB8AC3E}">
        <p14:creationId xmlns:p14="http://schemas.microsoft.com/office/powerpoint/2010/main" val="223941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13</a:t>
            </a:fld>
            <a:endParaRPr lang="tr-TR"/>
          </a:p>
        </p:txBody>
      </p:sp>
    </p:spTree>
    <p:extLst>
      <p:ext uri="{BB962C8B-B14F-4D97-AF65-F5344CB8AC3E}">
        <p14:creationId xmlns:p14="http://schemas.microsoft.com/office/powerpoint/2010/main" val="420849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14</a:t>
            </a:fld>
            <a:endParaRPr lang="tr-TR"/>
          </a:p>
        </p:txBody>
      </p:sp>
    </p:spTree>
    <p:extLst>
      <p:ext uri="{BB962C8B-B14F-4D97-AF65-F5344CB8AC3E}">
        <p14:creationId xmlns:p14="http://schemas.microsoft.com/office/powerpoint/2010/main" val="357163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15</a:t>
            </a:fld>
            <a:endParaRPr lang="tr-TR"/>
          </a:p>
        </p:txBody>
      </p:sp>
    </p:spTree>
    <p:extLst>
      <p:ext uri="{BB962C8B-B14F-4D97-AF65-F5344CB8AC3E}">
        <p14:creationId xmlns:p14="http://schemas.microsoft.com/office/powerpoint/2010/main" val="1231855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16</a:t>
            </a:fld>
            <a:endParaRPr lang="tr-TR"/>
          </a:p>
        </p:txBody>
      </p:sp>
    </p:spTree>
    <p:extLst>
      <p:ext uri="{BB962C8B-B14F-4D97-AF65-F5344CB8AC3E}">
        <p14:creationId xmlns:p14="http://schemas.microsoft.com/office/powerpoint/2010/main" val="1656466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17</a:t>
            </a:fld>
            <a:endParaRPr lang="tr-TR"/>
          </a:p>
        </p:txBody>
      </p:sp>
    </p:spTree>
    <p:extLst>
      <p:ext uri="{BB962C8B-B14F-4D97-AF65-F5344CB8AC3E}">
        <p14:creationId xmlns:p14="http://schemas.microsoft.com/office/powerpoint/2010/main" val="357585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22</a:t>
            </a:fld>
            <a:endParaRPr lang="tr-TR"/>
          </a:p>
        </p:txBody>
      </p:sp>
    </p:spTree>
    <p:extLst>
      <p:ext uri="{BB962C8B-B14F-4D97-AF65-F5344CB8AC3E}">
        <p14:creationId xmlns:p14="http://schemas.microsoft.com/office/powerpoint/2010/main" val="38635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25</a:t>
            </a:fld>
            <a:endParaRPr lang="tr-TR"/>
          </a:p>
        </p:txBody>
      </p:sp>
    </p:spTree>
    <p:extLst>
      <p:ext uri="{BB962C8B-B14F-4D97-AF65-F5344CB8AC3E}">
        <p14:creationId xmlns:p14="http://schemas.microsoft.com/office/powerpoint/2010/main" val="192304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27</a:t>
            </a:fld>
            <a:endParaRPr lang="tr-TR"/>
          </a:p>
        </p:txBody>
      </p:sp>
    </p:spTree>
    <p:extLst>
      <p:ext uri="{BB962C8B-B14F-4D97-AF65-F5344CB8AC3E}">
        <p14:creationId xmlns:p14="http://schemas.microsoft.com/office/powerpoint/2010/main" val="789108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28</a:t>
            </a:fld>
            <a:endParaRPr lang="tr-TR"/>
          </a:p>
        </p:txBody>
      </p:sp>
    </p:spTree>
    <p:extLst>
      <p:ext uri="{BB962C8B-B14F-4D97-AF65-F5344CB8AC3E}">
        <p14:creationId xmlns:p14="http://schemas.microsoft.com/office/powerpoint/2010/main" val="266607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dirty="0" smtClean="0"/>
              <a:t>Stratejik yatırım: </a:t>
            </a:r>
            <a:r>
              <a:rPr lang="tr-TR" sz="1200" dirty="0" smtClean="0"/>
              <a:t>50 milyon asgari yatırım + toplam ülke üretim kapasitesi ithalattan az + bakanlık katma değer hesabı %40 + en az 50 milyon dolarlık ithalat şartı.</a:t>
            </a:r>
          </a:p>
          <a:p>
            <a:r>
              <a:rPr lang="tr-TR" sz="1200" b="1" dirty="0" smtClean="0"/>
              <a:t>Öncelikli yatırım konuları</a:t>
            </a:r>
            <a:r>
              <a:rPr lang="tr-TR" sz="1200" dirty="0" smtClean="0"/>
              <a:t>: termal otel, savunma sanayi, bazı maden işleme, özel okul, kanat imalatı, lisanslı depo gibi bazı konular</a:t>
            </a:r>
          </a:p>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4</a:t>
            </a:fld>
            <a:endParaRPr lang="tr-TR"/>
          </a:p>
        </p:txBody>
      </p:sp>
    </p:spTree>
    <p:extLst>
      <p:ext uri="{BB962C8B-B14F-4D97-AF65-F5344CB8AC3E}">
        <p14:creationId xmlns:p14="http://schemas.microsoft.com/office/powerpoint/2010/main" val="2116904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34</a:t>
            </a:fld>
            <a:endParaRPr lang="tr-TR"/>
          </a:p>
        </p:txBody>
      </p:sp>
    </p:spTree>
    <p:extLst>
      <p:ext uri="{BB962C8B-B14F-4D97-AF65-F5344CB8AC3E}">
        <p14:creationId xmlns:p14="http://schemas.microsoft.com/office/powerpoint/2010/main" val="419097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8DEC55-27A1-4641-BD83-AA4B4DFFA512}" type="slidenum">
              <a:rPr lang="tr-TR" smtClean="0"/>
              <a:t>5</a:t>
            </a:fld>
            <a:endParaRPr lang="tr-TR"/>
          </a:p>
        </p:txBody>
      </p:sp>
    </p:spTree>
    <p:extLst>
      <p:ext uri="{BB962C8B-B14F-4D97-AF65-F5344CB8AC3E}">
        <p14:creationId xmlns:p14="http://schemas.microsoft.com/office/powerpoint/2010/main" val="333072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6</a:t>
            </a:fld>
            <a:endParaRPr lang="tr-TR"/>
          </a:p>
        </p:txBody>
      </p:sp>
    </p:spTree>
    <p:extLst>
      <p:ext uri="{BB962C8B-B14F-4D97-AF65-F5344CB8AC3E}">
        <p14:creationId xmlns:p14="http://schemas.microsoft.com/office/powerpoint/2010/main" val="123429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7</a:t>
            </a:fld>
            <a:endParaRPr lang="tr-TR"/>
          </a:p>
        </p:txBody>
      </p:sp>
    </p:spTree>
    <p:extLst>
      <p:ext uri="{BB962C8B-B14F-4D97-AF65-F5344CB8AC3E}">
        <p14:creationId xmlns:p14="http://schemas.microsoft.com/office/powerpoint/2010/main" val="347855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8</a:t>
            </a:fld>
            <a:endParaRPr lang="tr-TR"/>
          </a:p>
        </p:txBody>
      </p:sp>
    </p:spTree>
    <p:extLst>
      <p:ext uri="{BB962C8B-B14F-4D97-AF65-F5344CB8AC3E}">
        <p14:creationId xmlns:p14="http://schemas.microsoft.com/office/powerpoint/2010/main" val="384292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9</a:t>
            </a:fld>
            <a:endParaRPr lang="tr-TR"/>
          </a:p>
        </p:txBody>
      </p:sp>
    </p:spTree>
    <p:extLst>
      <p:ext uri="{BB962C8B-B14F-4D97-AF65-F5344CB8AC3E}">
        <p14:creationId xmlns:p14="http://schemas.microsoft.com/office/powerpoint/2010/main" val="362524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10</a:t>
            </a:fld>
            <a:endParaRPr lang="tr-TR"/>
          </a:p>
        </p:txBody>
      </p:sp>
    </p:spTree>
    <p:extLst>
      <p:ext uri="{BB962C8B-B14F-4D97-AF65-F5344CB8AC3E}">
        <p14:creationId xmlns:p14="http://schemas.microsoft.com/office/powerpoint/2010/main" val="76763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dirty="0"/>
          </a:p>
        </p:txBody>
      </p:sp>
      <p:sp>
        <p:nvSpPr>
          <p:cNvPr id="4" name="Slayt Numarası Yer Tutucusu 3"/>
          <p:cNvSpPr>
            <a:spLocks noGrp="1"/>
          </p:cNvSpPr>
          <p:nvPr>
            <p:ph type="sldNum" sz="quarter" idx="5"/>
          </p:nvPr>
        </p:nvSpPr>
        <p:spPr/>
        <p:txBody>
          <a:bodyPr/>
          <a:lstStyle/>
          <a:p>
            <a:fld id="{C68DEC55-27A1-4641-BD83-AA4B4DFFA512}" type="slidenum">
              <a:rPr lang="tr-TR" smtClean="0"/>
              <a:t>11</a:t>
            </a:fld>
            <a:endParaRPr lang="tr-TR"/>
          </a:p>
        </p:txBody>
      </p:sp>
    </p:spTree>
    <p:extLst>
      <p:ext uri="{BB962C8B-B14F-4D97-AF65-F5344CB8AC3E}">
        <p14:creationId xmlns:p14="http://schemas.microsoft.com/office/powerpoint/2010/main" val="283569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266700"/>
            <a:ext cx="3276600" cy="808403"/>
          </a:xfrm>
          <a:prstGeom prst="rect">
            <a:avLst/>
          </a:prstGeom>
          <a:ln w="3175">
            <a:noFill/>
          </a:ln>
        </p:spPr>
      </p:pic>
      <p:pic>
        <p:nvPicPr>
          <p:cNvPr id="10" name="Resi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30600" y="363236"/>
            <a:ext cx="1392595" cy="615332"/>
          </a:xfrm>
          <a:prstGeom prst="rect">
            <a:avLst/>
          </a:prstGeom>
          <a:ln w="3175">
            <a:noFill/>
          </a:ln>
        </p:spPr>
      </p:pic>
      <p:sp>
        <p:nvSpPr>
          <p:cNvPr id="7" name="TextBox 10"/>
          <p:cNvSpPr txBox="1"/>
          <p:nvPr userDrawn="1"/>
        </p:nvSpPr>
        <p:spPr>
          <a:xfrm>
            <a:off x="1028700" y="9201150"/>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8" name="AutoShape 11"/>
          <p:cNvSpPr/>
          <p:nvPr userDrawn="1"/>
        </p:nvSpPr>
        <p:spPr>
          <a:xfrm>
            <a:off x="3781687" y="9409113"/>
            <a:ext cx="942713" cy="0"/>
          </a:xfrm>
          <a:prstGeom prst="line">
            <a:avLst/>
          </a:prstGeom>
          <a:ln w="19050" cap="flat">
            <a:solidFill>
              <a:srgbClr val="0054C5"/>
            </a:solidFill>
            <a:prstDash val="solid"/>
            <a:headEnd type="none" w="sm" len="sm"/>
            <a:tailEnd type="none" w="sm" len="sm"/>
          </a:ln>
        </p:spPr>
      </p:sp>
      <p:sp>
        <p:nvSpPr>
          <p:cNvPr id="11" name="Freeform 4"/>
          <p:cNvSpPr/>
          <p:nvPr userDrawn="1"/>
        </p:nvSpPr>
        <p:spPr>
          <a:xfrm rot="16200000">
            <a:off x="16955176" y="92268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İkizkenar Üçgen 20"/>
          <p:cNvSpPr/>
          <p:nvPr userDrawn="1"/>
        </p:nvSpPr>
        <p:spPr>
          <a:xfrm rot="10800000">
            <a:off x="6507480" y="815339"/>
            <a:ext cx="548640" cy="365760"/>
          </a:xfrm>
          <a:prstGeom prst="triangle">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ol Köşeli Ayraç 4"/>
          <p:cNvSpPr/>
          <p:nvPr userDrawn="1"/>
        </p:nvSpPr>
        <p:spPr>
          <a:xfrm rot="5400000">
            <a:off x="7889797" y="-6397703"/>
            <a:ext cx="2508406" cy="17678400"/>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2" name="Sol Köşeli Ayraç 21"/>
          <p:cNvSpPr/>
          <p:nvPr userDrawn="1"/>
        </p:nvSpPr>
        <p:spPr>
          <a:xfrm rot="16200000">
            <a:off x="7927897" y="-193597"/>
            <a:ext cx="2432206" cy="17678400"/>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427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ikdörtgen 1"/>
          <p:cNvSpPr/>
          <p:nvPr userDrawn="1"/>
        </p:nvSpPr>
        <p:spPr>
          <a:xfrm>
            <a:off x="0" y="0"/>
            <a:ext cx="18288000" cy="10287000"/>
          </a:xfrm>
          <a:prstGeom prst="rect">
            <a:avLst/>
          </a:prstGeom>
          <a:solidFill>
            <a:schemeClr val="bg1"/>
          </a:solidFill>
          <a:ln w="190500">
            <a:solidFill>
              <a:srgbClr val="005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userDrawn="1"/>
        </p:nvSpPr>
        <p:spPr>
          <a:xfrm>
            <a:off x="0" y="0"/>
            <a:ext cx="18288000" cy="13335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2" y="267740"/>
            <a:ext cx="3276596" cy="808403"/>
          </a:xfrm>
          <a:prstGeom prst="rect">
            <a:avLst/>
          </a:prstGeom>
          <a:ln w="3175">
            <a:noFill/>
          </a:ln>
        </p:spPr>
      </p:pic>
      <p:sp>
        <p:nvSpPr>
          <p:cNvPr id="23"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a:p>
        </p:txBody>
      </p:sp>
      <p:sp>
        <p:nvSpPr>
          <p:cNvPr id="16" name="Dikdörtgen 15"/>
          <p:cNvSpPr/>
          <p:nvPr userDrawn="1"/>
        </p:nvSpPr>
        <p:spPr>
          <a:xfrm>
            <a:off x="4572000" y="313114"/>
            <a:ext cx="365760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İkizkenar Üçgen 16"/>
          <p:cNvSpPr/>
          <p:nvPr userDrawn="1"/>
        </p:nvSpPr>
        <p:spPr>
          <a:xfrm>
            <a:off x="5848350" y="1030414"/>
            <a:ext cx="1104900" cy="5943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userDrawn="1"/>
        </p:nvSpPr>
        <p:spPr>
          <a:xfrm>
            <a:off x="8382000" y="307837"/>
            <a:ext cx="3657600" cy="73152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userDrawn="1"/>
        </p:nvSpPr>
        <p:spPr>
          <a:xfrm>
            <a:off x="12192000" y="307837"/>
            <a:ext cx="3657600" cy="73152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TextBox 10"/>
          <p:cNvSpPr txBox="1"/>
          <p:nvPr userDrawn="1"/>
        </p:nvSpPr>
        <p:spPr>
          <a:xfrm>
            <a:off x="1028700" y="9585324"/>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28" name="AutoShape 11"/>
          <p:cNvSpPr/>
          <p:nvPr userDrawn="1"/>
        </p:nvSpPr>
        <p:spPr>
          <a:xfrm>
            <a:off x="3781687" y="9793287"/>
            <a:ext cx="942713" cy="0"/>
          </a:xfrm>
          <a:prstGeom prst="line">
            <a:avLst/>
          </a:prstGeom>
          <a:ln w="19050" cap="flat">
            <a:solidFill>
              <a:srgbClr val="0054C5"/>
            </a:solidFill>
            <a:prstDash val="solid"/>
            <a:headEnd type="none" w="sm" len="sm"/>
            <a:tailEnd type="none" w="sm" len="sm"/>
          </a:ln>
        </p:spPr>
      </p:sp>
      <p:sp>
        <p:nvSpPr>
          <p:cNvPr id="29" name="Freeform 4"/>
          <p:cNvSpPr/>
          <p:nvPr userDrawn="1"/>
        </p:nvSpPr>
        <p:spPr>
          <a:xfrm rot="16200000">
            <a:off x="16955176" y="9610986"/>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3" name="Resim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28121" y="258245"/>
            <a:ext cx="1755734" cy="781112"/>
          </a:xfrm>
          <a:prstGeom prst="rect">
            <a:avLst/>
          </a:prstGeom>
        </p:spPr>
      </p:pic>
    </p:spTree>
    <p:extLst>
      <p:ext uri="{BB962C8B-B14F-4D97-AF65-F5344CB8AC3E}">
        <p14:creationId xmlns:p14="http://schemas.microsoft.com/office/powerpoint/2010/main" val="3896910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4" name="Dikdörtgen 13"/>
          <p:cNvSpPr/>
          <p:nvPr userDrawn="1"/>
        </p:nvSpPr>
        <p:spPr>
          <a:xfrm>
            <a:off x="0" y="0"/>
            <a:ext cx="18288000" cy="10287000"/>
          </a:xfrm>
          <a:prstGeom prst="rect">
            <a:avLst/>
          </a:prstGeom>
          <a:solidFill>
            <a:schemeClr val="bg1"/>
          </a:solidFill>
          <a:ln w="190500">
            <a:solidFill>
              <a:srgbClr val="005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userDrawn="1"/>
        </p:nvSpPr>
        <p:spPr>
          <a:xfrm>
            <a:off x="0" y="0"/>
            <a:ext cx="18288000" cy="13335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2" y="267740"/>
            <a:ext cx="3276596" cy="808403"/>
          </a:xfrm>
          <a:prstGeom prst="rect">
            <a:avLst/>
          </a:prstGeom>
          <a:ln w="3175">
            <a:noFill/>
          </a:ln>
        </p:spPr>
      </p:pic>
      <p:sp>
        <p:nvSpPr>
          <p:cNvPr id="23"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dirty="0"/>
          </a:p>
        </p:txBody>
      </p:sp>
      <p:sp>
        <p:nvSpPr>
          <p:cNvPr id="16" name="Dikdörtgen 15"/>
          <p:cNvSpPr/>
          <p:nvPr userDrawn="1"/>
        </p:nvSpPr>
        <p:spPr>
          <a:xfrm>
            <a:off x="4572000" y="313114"/>
            <a:ext cx="3657600" cy="73152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tr-TR"/>
          </a:p>
        </p:txBody>
      </p:sp>
      <p:sp>
        <p:nvSpPr>
          <p:cNvPr id="17" name="İkizkenar Üçgen 16"/>
          <p:cNvSpPr/>
          <p:nvPr userDrawn="1"/>
        </p:nvSpPr>
        <p:spPr>
          <a:xfrm>
            <a:off x="9658350" y="1030414"/>
            <a:ext cx="1104900" cy="5943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userDrawn="1"/>
        </p:nvSpPr>
        <p:spPr>
          <a:xfrm>
            <a:off x="8382000" y="307837"/>
            <a:ext cx="3657600" cy="73152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userDrawn="1"/>
        </p:nvSpPr>
        <p:spPr>
          <a:xfrm>
            <a:off x="12192000" y="307837"/>
            <a:ext cx="3657600" cy="73152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TextBox 10"/>
          <p:cNvSpPr txBox="1"/>
          <p:nvPr userDrawn="1"/>
        </p:nvSpPr>
        <p:spPr>
          <a:xfrm>
            <a:off x="1028700" y="9585324"/>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18" name="AutoShape 11"/>
          <p:cNvSpPr/>
          <p:nvPr userDrawn="1"/>
        </p:nvSpPr>
        <p:spPr>
          <a:xfrm>
            <a:off x="3781687" y="9793287"/>
            <a:ext cx="942713" cy="0"/>
          </a:xfrm>
          <a:prstGeom prst="line">
            <a:avLst/>
          </a:prstGeom>
          <a:ln w="19050" cap="flat">
            <a:solidFill>
              <a:srgbClr val="0054C5"/>
            </a:solidFill>
            <a:prstDash val="solid"/>
            <a:headEnd type="none" w="sm" len="sm"/>
            <a:tailEnd type="none" w="sm" len="sm"/>
          </a:ln>
        </p:spPr>
      </p:sp>
      <p:sp>
        <p:nvSpPr>
          <p:cNvPr id="21" name="Freeform 4"/>
          <p:cNvSpPr/>
          <p:nvPr userDrawn="1"/>
        </p:nvSpPr>
        <p:spPr>
          <a:xfrm rot="16200000">
            <a:off x="16955176" y="9610986"/>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2" name="Resim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28121" y="258245"/>
            <a:ext cx="1755734" cy="781112"/>
          </a:xfrm>
          <a:prstGeom prst="rect">
            <a:avLst/>
          </a:prstGeom>
        </p:spPr>
      </p:pic>
    </p:spTree>
    <p:extLst>
      <p:ext uri="{BB962C8B-B14F-4D97-AF65-F5344CB8AC3E}">
        <p14:creationId xmlns:p14="http://schemas.microsoft.com/office/powerpoint/2010/main" val="312265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4" name="Dikdörtgen 13"/>
          <p:cNvSpPr/>
          <p:nvPr userDrawn="1"/>
        </p:nvSpPr>
        <p:spPr>
          <a:xfrm>
            <a:off x="0" y="0"/>
            <a:ext cx="18288000" cy="10287000"/>
          </a:xfrm>
          <a:prstGeom prst="rect">
            <a:avLst/>
          </a:prstGeom>
          <a:solidFill>
            <a:schemeClr val="bg1"/>
          </a:solidFill>
          <a:ln w="190500">
            <a:solidFill>
              <a:srgbClr val="005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mj-lt"/>
            </a:endParaRPr>
          </a:p>
        </p:txBody>
      </p:sp>
      <p:sp>
        <p:nvSpPr>
          <p:cNvPr id="6" name="Dikdörtgen 5"/>
          <p:cNvSpPr/>
          <p:nvPr userDrawn="1"/>
        </p:nvSpPr>
        <p:spPr>
          <a:xfrm>
            <a:off x="0" y="0"/>
            <a:ext cx="18288000" cy="13335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2" y="267740"/>
            <a:ext cx="3276596" cy="808403"/>
          </a:xfrm>
          <a:prstGeom prst="rect">
            <a:avLst/>
          </a:prstGeom>
          <a:ln w="3175">
            <a:noFill/>
          </a:ln>
        </p:spPr>
      </p:pic>
      <p:sp>
        <p:nvSpPr>
          <p:cNvPr id="7" name="TextBox 10"/>
          <p:cNvSpPr txBox="1"/>
          <p:nvPr userDrawn="1"/>
        </p:nvSpPr>
        <p:spPr>
          <a:xfrm>
            <a:off x="1028700" y="9585324"/>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8" name="AutoShape 11"/>
          <p:cNvSpPr/>
          <p:nvPr userDrawn="1"/>
        </p:nvSpPr>
        <p:spPr>
          <a:xfrm>
            <a:off x="3781687" y="9793287"/>
            <a:ext cx="942713" cy="0"/>
          </a:xfrm>
          <a:prstGeom prst="line">
            <a:avLst/>
          </a:prstGeom>
          <a:ln w="19050" cap="flat">
            <a:solidFill>
              <a:srgbClr val="0054C5"/>
            </a:solidFill>
            <a:prstDash val="solid"/>
            <a:headEnd type="none" w="sm" len="sm"/>
            <a:tailEnd type="none" w="sm" len="sm"/>
          </a:ln>
        </p:spPr>
      </p:sp>
      <p:sp>
        <p:nvSpPr>
          <p:cNvPr id="11" name="Freeform 4"/>
          <p:cNvSpPr/>
          <p:nvPr userDrawn="1"/>
        </p:nvSpPr>
        <p:spPr>
          <a:xfrm rot="16200000">
            <a:off x="16955176" y="9610986"/>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dirty="0"/>
          </a:p>
        </p:txBody>
      </p:sp>
      <p:sp>
        <p:nvSpPr>
          <p:cNvPr id="16" name="Dikdörtgen 15"/>
          <p:cNvSpPr/>
          <p:nvPr userDrawn="1"/>
        </p:nvSpPr>
        <p:spPr>
          <a:xfrm>
            <a:off x="4572000" y="313114"/>
            <a:ext cx="3657600" cy="73152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tr-TR"/>
          </a:p>
        </p:txBody>
      </p:sp>
      <p:sp>
        <p:nvSpPr>
          <p:cNvPr id="17" name="İkizkenar Üçgen 16"/>
          <p:cNvSpPr/>
          <p:nvPr userDrawn="1"/>
        </p:nvSpPr>
        <p:spPr>
          <a:xfrm>
            <a:off x="13468350" y="1030414"/>
            <a:ext cx="1104900" cy="5943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userDrawn="1"/>
        </p:nvSpPr>
        <p:spPr>
          <a:xfrm>
            <a:off x="8382000" y="307837"/>
            <a:ext cx="3657600" cy="73152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tr-TR"/>
          </a:p>
        </p:txBody>
      </p:sp>
      <p:sp>
        <p:nvSpPr>
          <p:cNvPr id="20" name="Dikdörtgen 19"/>
          <p:cNvSpPr/>
          <p:nvPr userDrawn="1"/>
        </p:nvSpPr>
        <p:spPr>
          <a:xfrm>
            <a:off x="12192000" y="307837"/>
            <a:ext cx="3657600" cy="73152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tr-TR"/>
          </a:p>
        </p:txBody>
      </p:sp>
      <p:pic>
        <p:nvPicPr>
          <p:cNvPr id="15" name="Resim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28121" y="258245"/>
            <a:ext cx="1755734" cy="781112"/>
          </a:xfrm>
          <a:prstGeom prst="rect">
            <a:avLst/>
          </a:prstGeom>
        </p:spPr>
      </p:pic>
    </p:spTree>
    <p:extLst>
      <p:ext uri="{BB962C8B-B14F-4D97-AF65-F5344CB8AC3E}">
        <p14:creationId xmlns:p14="http://schemas.microsoft.com/office/powerpoint/2010/main" val="423779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266700"/>
            <a:ext cx="3276600" cy="808403"/>
          </a:xfrm>
          <a:prstGeom prst="rect">
            <a:avLst/>
          </a:prstGeom>
          <a:ln w="3175">
            <a:noFill/>
          </a:ln>
        </p:spPr>
      </p:pic>
      <p:pic>
        <p:nvPicPr>
          <p:cNvPr id="10" name="Resi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30600" y="363236"/>
            <a:ext cx="1392595" cy="615332"/>
          </a:xfrm>
          <a:prstGeom prst="rect">
            <a:avLst/>
          </a:prstGeom>
          <a:ln w="3175">
            <a:noFill/>
          </a:ln>
        </p:spPr>
      </p:pic>
      <p:sp>
        <p:nvSpPr>
          <p:cNvPr id="7" name="TextBox 10"/>
          <p:cNvSpPr txBox="1"/>
          <p:nvPr userDrawn="1"/>
        </p:nvSpPr>
        <p:spPr>
          <a:xfrm>
            <a:off x="1028700" y="9201150"/>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8" name="AutoShape 11"/>
          <p:cNvSpPr/>
          <p:nvPr userDrawn="1"/>
        </p:nvSpPr>
        <p:spPr>
          <a:xfrm>
            <a:off x="3781687" y="9409113"/>
            <a:ext cx="942713" cy="0"/>
          </a:xfrm>
          <a:prstGeom prst="line">
            <a:avLst/>
          </a:prstGeom>
          <a:ln w="19050" cap="flat">
            <a:solidFill>
              <a:srgbClr val="0054C5"/>
            </a:solidFill>
            <a:prstDash val="solid"/>
            <a:headEnd type="none" w="sm" len="sm"/>
            <a:tailEnd type="none" w="sm" len="sm"/>
          </a:ln>
        </p:spPr>
      </p:sp>
      <p:sp>
        <p:nvSpPr>
          <p:cNvPr id="11" name="Freeform 4"/>
          <p:cNvSpPr/>
          <p:nvPr userDrawn="1"/>
        </p:nvSpPr>
        <p:spPr>
          <a:xfrm rot="16200000">
            <a:off x="16955176" y="92268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2" name="Group 30"/>
          <p:cNvGrpSpPr/>
          <p:nvPr userDrawn="1"/>
        </p:nvGrpSpPr>
        <p:grpSpPr>
          <a:xfrm>
            <a:off x="15544800" y="8343900"/>
            <a:ext cx="4690539" cy="4690539"/>
            <a:chOff x="0" y="0"/>
            <a:chExt cx="812800" cy="812800"/>
          </a:xfrm>
        </p:grpSpPr>
        <p:sp>
          <p:nvSpPr>
            <p:cNvPr id="13"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90525" cap="sq">
              <a:gradFill>
                <a:gsLst>
                  <a:gs pos="0">
                    <a:srgbClr val="1E9DD3">
                      <a:alpha val="59000"/>
                    </a:srgbClr>
                  </a:gs>
                  <a:gs pos="100000">
                    <a:srgbClr val="525EDE">
                      <a:alpha val="59000"/>
                    </a:srgbClr>
                  </a:gs>
                </a:gsLst>
                <a:lin ang="0"/>
              </a:gradFill>
              <a:prstDash val="solid"/>
              <a:miter/>
            </a:ln>
          </p:spPr>
        </p:sp>
        <p:sp>
          <p:nvSpPr>
            <p:cNvPr id="14" name="TextBox 3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5" name="İkizkenar Üçgen 14"/>
          <p:cNvSpPr/>
          <p:nvPr userDrawn="1"/>
        </p:nvSpPr>
        <p:spPr>
          <a:xfrm rot="10800000">
            <a:off x="9940416" y="815339"/>
            <a:ext cx="548640" cy="365760"/>
          </a:xfrm>
          <a:prstGeom prst="triangle">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oup 30"/>
          <p:cNvGrpSpPr/>
          <p:nvPr userDrawn="1"/>
        </p:nvGrpSpPr>
        <p:grpSpPr>
          <a:xfrm>
            <a:off x="-1395524" y="1501790"/>
            <a:ext cx="2439464" cy="2439464"/>
            <a:chOff x="0" y="0"/>
            <a:chExt cx="812800" cy="812800"/>
          </a:xfrm>
        </p:grpSpPr>
        <p:sp>
          <p:nvSpPr>
            <p:cNvPr id="17"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90525" cap="sq">
              <a:gradFill>
                <a:gsLst>
                  <a:gs pos="0">
                    <a:srgbClr val="1E9DD3">
                      <a:alpha val="59000"/>
                    </a:srgbClr>
                  </a:gs>
                  <a:gs pos="100000">
                    <a:srgbClr val="525EDE">
                      <a:alpha val="59000"/>
                    </a:srgbClr>
                  </a:gs>
                </a:gsLst>
                <a:lin ang="0"/>
              </a:gradFill>
              <a:prstDash val="solid"/>
              <a:miter/>
            </a:ln>
          </p:spPr>
        </p:sp>
        <p:sp>
          <p:nvSpPr>
            <p:cNvPr id="18" name="TextBox 3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Tree>
    <p:extLst>
      <p:ext uri="{BB962C8B-B14F-4D97-AF65-F5344CB8AC3E}">
        <p14:creationId xmlns:p14="http://schemas.microsoft.com/office/powerpoint/2010/main" val="853836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266700"/>
            <a:ext cx="3276600" cy="808403"/>
          </a:xfrm>
          <a:prstGeom prst="rect">
            <a:avLst/>
          </a:prstGeom>
          <a:ln w="3175">
            <a:noFill/>
          </a:ln>
        </p:spPr>
      </p:pic>
      <p:pic>
        <p:nvPicPr>
          <p:cNvPr id="10" name="Resi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30600" y="363236"/>
            <a:ext cx="1392595" cy="615332"/>
          </a:xfrm>
          <a:prstGeom prst="rect">
            <a:avLst/>
          </a:prstGeom>
          <a:ln w="3175">
            <a:noFill/>
          </a:ln>
        </p:spPr>
      </p:pic>
      <p:sp>
        <p:nvSpPr>
          <p:cNvPr id="7" name="TextBox 10"/>
          <p:cNvSpPr txBox="1"/>
          <p:nvPr userDrawn="1"/>
        </p:nvSpPr>
        <p:spPr>
          <a:xfrm>
            <a:off x="1028700" y="9201150"/>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8" name="AutoShape 11"/>
          <p:cNvSpPr/>
          <p:nvPr userDrawn="1"/>
        </p:nvSpPr>
        <p:spPr>
          <a:xfrm>
            <a:off x="3781687" y="9409113"/>
            <a:ext cx="942713" cy="0"/>
          </a:xfrm>
          <a:prstGeom prst="line">
            <a:avLst/>
          </a:prstGeom>
          <a:ln w="19050" cap="flat">
            <a:solidFill>
              <a:srgbClr val="0054C5"/>
            </a:solidFill>
            <a:prstDash val="solid"/>
            <a:headEnd type="none" w="sm" len="sm"/>
            <a:tailEnd type="none" w="sm" len="sm"/>
          </a:ln>
        </p:spPr>
      </p:sp>
      <p:sp>
        <p:nvSpPr>
          <p:cNvPr id="11" name="Freeform 4"/>
          <p:cNvSpPr/>
          <p:nvPr userDrawn="1"/>
        </p:nvSpPr>
        <p:spPr>
          <a:xfrm rot="16200000">
            <a:off x="16955176" y="92268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2" name="Group 30"/>
          <p:cNvGrpSpPr/>
          <p:nvPr userDrawn="1"/>
        </p:nvGrpSpPr>
        <p:grpSpPr>
          <a:xfrm>
            <a:off x="-3661839" y="2184009"/>
            <a:ext cx="4690539" cy="4690539"/>
            <a:chOff x="0" y="0"/>
            <a:chExt cx="812800" cy="812800"/>
          </a:xfrm>
        </p:grpSpPr>
        <p:sp>
          <p:nvSpPr>
            <p:cNvPr id="13"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90525" cap="sq">
              <a:gradFill>
                <a:gsLst>
                  <a:gs pos="0">
                    <a:srgbClr val="1E9DD3">
                      <a:alpha val="59000"/>
                    </a:srgbClr>
                  </a:gs>
                  <a:gs pos="100000">
                    <a:srgbClr val="525EDE">
                      <a:alpha val="59000"/>
                    </a:srgbClr>
                  </a:gs>
                </a:gsLst>
                <a:lin ang="0"/>
              </a:gradFill>
              <a:prstDash val="solid"/>
              <a:miter/>
            </a:ln>
          </p:spPr>
        </p:sp>
        <p:sp>
          <p:nvSpPr>
            <p:cNvPr id="14" name="TextBox 3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5" name="İkizkenar Üçgen 14"/>
          <p:cNvSpPr/>
          <p:nvPr userDrawn="1"/>
        </p:nvSpPr>
        <p:spPr>
          <a:xfrm rot="10800000">
            <a:off x="12557760" y="815339"/>
            <a:ext cx="548640" cy="365760"/>
          </a:xfrm>
          <a:prstGeom prst="triangle">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73326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mj-lt"/>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sim Yer Tutucusu 7"/>
          <p:cNvSpPr>
            <a:spLocks noGrp="1"/>
          </p:cNvSpPr>
          <p:nvPr>
            <p:ph type="pic" sz="quarter" idx="13"/>
          </p:nvPr>
        </p:nvSpPr>
        <p:spPr>
          <a:xfrm>
            <a:off x="1898650" y="2247900"/>
            <a:ext cx="5776913" cy="5803900"/>
          </a:xfrm>
        </p:spPr>
        <p:txBody>
          <a:bodyPr/>
          <a:lstStyle>
            <a:lvl1pPr>
              <a:defRPr>
                <a:latin typeface="+mj-lt"/>
              </a:defRPr>
            </a:lvl1pPr>
          </a:lstStyle>
          <a:p>
            <a:endParaRPr lang="tr-TR"/>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47214"/>
            <a:ext cx="4447465" cy="1097280"/>
          </a:xfrm>
          <a:prstGeom prst="rect">
            <a:avLst/>
          </a:prstGeom>
          <a:ln w="3175">
            <a:noFill/>
          </a:ln>
        </p:spPr>
      </p:pic>
      <p:sp>
        <p:nvSpPr>
          <p:cNvPr id="13" name="Freeform 4"/>
          <p:cNvSpPr/>
          <p:nvPr userDrawn="1"/>
        </p:nvSpPr>
        <p:spPr>
          <a:xfrm rot="16200000">
            <a:off x="16955176" y="92268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noFill/>
          <a:ln>
            <a:noFill/>
          </a:ln>
        </p:spPr>
      </p:sp>
      <p:sp>
        <p:nvSpPr>
          <p:cNvPr id="14" name="Freeform 4"/>
          <p:cNvSpPr/>
          <p:nvPr userDrawn="1"/>
        </p:nvSpPr>
        <p:spPr>
          <a:xfrm rot="16200000">
            <a:off x="17107576" y="93792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3">
              <a:biLevel thresh="25000"/>
              <a:extLst>
                <a:ext uri="{96DAC541-7B7A-43D3-8B79-37D633B846F1}">
                  <asvg:svgBlip xmlns="" xmlns:asvg="http://schemas.microsoft.com/office/drawing/2016/SVG/main" r:embed="rId4"/>
                </a:ext>
              </a:extLst>
            </a:blip>
            <a:stretch>
              <a:fillRect/>
            </a:stretch>
          </a:blipFill>
          <a:ln>
            <a:noFill/>
          </a:ln>
        </p:spPr>
      </p:sp>
      <p:sp>
        <p:nvSpPr>
          <p:cNvPr id="15" name="TextBox 10"/>
          <p:cNvSpPr txBox="1"/>
          <p:nvPr userDrawn="1"/>
        </p:nvSpPr>
        <p:spPr>
          <a:xfrm>
            <a:off x="1028700" y="9201150"/>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FFFFFF"/>
                </a:solidFill>
                <a:latin typeface="Poppins"/>
                <a:ea typeface="Poppins"/>
                <a:cs typeface="Poppins"/>
                <a:sym typeface="Poppins"/>
              </a:rPr>
              <a:t>2025 </a:t>
            </a:r>
            <a:r>
              <a:rPr lang="tr-TR" sz="1999" dirty="0">
                <a:solidFill>
                  <a:srgbClr val="FFFFFF"/>
                </a:solidFill>
                <a:latin typeface="Poppins"/>
                <a:ea typeface="Poppins"/>
                <a:cs typeface="Poppins"/>
                <a:sym typeface="Poppins"/>
              </a:rPr>
              <a:t>Teşvik Sunumu</a:t>
            </a:r>
            <a:endParaRPr lang="en-US" sz="1999" dirty="0">
              <a:solidFill>
                <a:srgbClr val="FFFFFF"/>
              </a:solidFill>
              <a:latin typeface="Poppins"/>
              <a:ea typeface="Poppins"/>
              <a:cs typeface="Poppins"/>
              <a:sym typeface="Poppins"/>
            </a:endParaRPr>
          </a:p>
        </p:txBody>
      </p:sp>
      <p:sp>
        <p:nvSpPr>
          <p:cNvPr id="16" name="AutoShape 11"/>
          <p:cNvSpPr/>
          <p:nvPr userDrawn="1"/>
        </p:nvSpPr>
        <p:spPr>
          <a:xfrm>
            <a:off x="3781687" y="9409113"/>
            <a:ext cx="942713" cy="0"/>
          </a:xfrm>
          <a:prstGeom prst="line">
            <a:avLst/>
          </a:prstGeom>
          <a:ln w="19050" cap="flat">
            <a:solidFill>
              <a:srgbClr val="FFFFFF"/>
            </a:solidFill>
            <a:prstDash val="solid"/>
            <a:headEnd type="none" w="sm" len="sm"/>
            <a:tailEnd type="none" w="sm" len="sm"/>
          </a:ln>
        </p:spPr>
      </p:sp>
      <p:grpSp>
        <p:nvGrpSpPr>
          <p:cNvPr id="17" name="Group 12"/>
          <p:cNvGrpSpPr/>
          <p:nvPr userDrawn="1"/>
        </p:nvGrpSpPr>
        <p:grpSpPr>
          <a:xfrm>
            <a:off x="14195308" y="7516813"/>
            <a:ext cx="4690539" cy="4690539"/>
            <a:chOff x="0" y="0"/>
            <a:chExt cx="812800" cy="812800"/>
          </a:xfrm>
        </p:grpSpPr>
        <p:sp>
          <p:nvSpPr>
            <p:cNvPr id="1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90525" cap="sq">
              <a:gradFill>
                <a:gsLst>
                  <a:gs pos="0">
                    <a:srgbClr val="1E9DD3">
                      <a:alpha val="59000"/>
                    </a:srgbClr>
                  </a:gs>
                  <a:gs pos="100000">
                    <a:srgbClr val="525EDE">
                      <a:alpha val="59000"/>
                    </a:srgbClr>
                  </a:gs>
                </a:gsLst>
                <a:lin ang="0"/>
              </a:gradFill>
              <a:prstDash val="solid"/>
              <a:miter/>
            </a:ln>
          </p:spPr>
        </p:sp>
        <p:sp>
          <p:nvSpPr>
            <p:cNvPr id="19" name="TextBox 14"/>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20" name="Group 21"/>
          <p:cNvGrpSpPr/>
          <p:nvPr userDrawn="1"/>
        </p:nvGrpSpPr>
        <p:grpSpPr>
          <a:xfrm>
            <a:off x="-1257533" y="1876224"/>
            <a:ext cx="2515067" cy="2515067"/>
            <a:chOff x="0" y="0"/>
            <a:chExt cx="812800" cy="812800"/>
          </a:xfrm>
        </p:grpSpPr>
        <p:sp>
          <p:nvSpPr>
            <p:cNvPr id="21"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66700" cap="sq">
              <a:gradFill>
                <a:gsLst>
                  <a:gs pos="0">
                    <a:srgbClr val="1E9DD3">
                      <a:alpha val="59000"/>
                    </a:srgbClr>
                  </a:gs>
                  <a:gs pos="100000">
                    <a:srgbClr val="525EDE">
                      <a:alpha val="59000"/>
                    </a:srgbClr>
                  </a:gs>
                </a:gsLst>
                <a:lin ang="0"/>
              </a:gradFill>
              <a:prstDash val="solid"/>
              <a:miter/>
            </a:ln>
          </p:spPr>
        </p:sp>
        <p:sp>
          <p:nvSpPr>
            <p:cNvPr id="22" name="TextBox 2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23"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a:p>
        </p:txBody>
      </p:sp>
      <p:pic>
        <p:nvPicPr>
          <p:cNvPr id="24" name="Resim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28121" y="258245"/>
            <a:ext cx="1755734" cy="78111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Resim Yer Tutucusu 7"/>
          <p:cNvSpPr>
            <a:spLocks noGrp="1"/>
          </p:cNvSpPr>
          <p:nvPr>
            <p:ph type="pic" sz="quarter" idx="13"/>
          </p:nvPr>
        </p:nvSpPr>
        <p:spPr>
          <a:xfrm>
            <a:off x="1898650" y="2247900"/>
            <a:ext cx="5776913" cy="5803900"/>
          </a:xfrm>
        </p:spPr>
        <p:txBody>
          <a:bodyPr/>
          <a:lstStyle>
            <a:lvl1pPr>
              <a:defRPr>
                <a:latin typeface="+mj-lt"/>
              </a:defRPr>
            </a:lvl1pPr>
          </a:lstStyle>
          <a:p>
            <a:endParaRPr lang="tr-TR"/>
          </a:p>
        </p:txBody>
      </p:sp>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266700"/>
            <a:ext cx="3276600" cy="808403"/>
          </a:xfrm>
          <a:prstGeom prst="rect">
            <a:avLst/>
          </a:prstGeom>
          <a:ln w="3175">
            <a:noFill/>
          </a:ln>
        </p:spPr>
      </p:pic>
      <p:sp>
        <p:nvSpPr>
          <p:cNvPr id="12" name="TextBox 10"/>
          <p:cNvSpPr txBox="1"/>
          <p:nvPr userDrawn="1"/>
        </p:nvSpPr>
        <p:spPr>
          <a:xfrm>
            <a:off x="1028700" y="9201150"/>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13" name="AutoShape 11"/>
          <p:cNvSpPr/>
          <p:nvPr userDrawn="1"/>
        </p:nvSpPr>
        <p:spPr>
          <a:xfrm>
            <a:off x="3781687" y="9409113"/>
            <a:ext cx="942713" cy="0"/>
          </a:xfrm>
          <a:prstGeom prst="line">
            <a:avLst/>
          </a:prstGeom>
          <a:ln w="19050" cap="flat">
            <a:solidFill>
              <a:srgbClr val="0054C5"/>
            </a:solidFill>
            <a:prstDash val="solid"/>
            <a:headEnd type="none" w="sm" len="sm"/>
            <a:tailEnd type="none" w="sm" len="sm"/>
          </a:ln>
        </p:spPr>
      </p:sp>
      <p:sp>
        <p:nvSpPr>
          <p:cNvPr id="14" name="Freeform 4"/>
          <p:cNvSpPr/>
          <p:nvPr userDrawn="1"/>
        </p:nvSpPr>
        <p:spPr>
          <a:xfrm rot="16200000">
            <a:off x="16955176" y="92268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a:p>
        </p:txBody>
      </p:sp>
      <p:pic>
        <p:nvPicPr>
          <p:cNvPr id="16" name="Resim 15"/>
          <p:cNvPicPr/>
          <p:nvPr userDrawn="1"/>
        </p:nvPicPr>
        <p:blipFill>
          <a:blip r:embed="rId5" cstate="print">
            <a:extLst>
              <a:ext uri="{28A0092B-C50C-407E-A947-70E740481C1C}">
                <a14:useLocalDpi xmlns:a14="http://schemas.microsoft.com/office/drawing/2010/main" val="0"/>
              </a:ext>
            </a:extLst>
          </a:blip>
          <a:stretch>
            <a:fillRect/>
          </a:stretch>
        </p:blipFill>
        <p:spPr>
          <a:xfrm>
            <a:off x="16154400" y="266700"/>
            <a:ext cx="1295400" cy="685800"/>
          </a:xfrm>
          <a:prstGeom prst="rect">
            <a:avLst/>
          </a:prstGeom>
        </p:spPr>
      </p:pic>
    </p:spTree>
    <p:extLst>
      <p:ext uri="{BB962C8B-B14F-4D97-AF65-F5344CB8AC3E}">
        <p14:creationId xmlns:p14="http://schemas.microsoft.com/office/powerpoint/2010/main" val="129879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266700"/>
            <a:ext cx="3276600" cy="808403"/>
          </a:xfrm>
          <a:prstGeom prst="rect">
            <a:avLst/>
          </a:prstGeom>
          <a:ln w="3175">
            <a:noFill/>
          </a:ln>
        </p:spPr>
      </p:pic>
      <p:pic>
        <p:nvPicPr>
          <p:cNvPr id="10" name="Resi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30600" y="363236"/>
            <a:ext cx="1392595" cy="615332"/>
          </a:xfrm>
          <a:prstGeom prst="rect">
            <a:avLst/>
          </a:prstGeom>
          <a:ln w="3175">
            <a:noFill/>
          </a:ln>
        </p:spPr>
      </p:pic>
      <p:sp>
        <p:nvSpPr>
          <p:cNvPr id="7" name="TextBox 10"/>
          <p:cNvSpPr txBox="1"/>
          <p:nvPr userDrawn="1"/>
        </p:nvSpPr>
        <p:spPr>
          <a:xfrm>
            <a:off x="1028700" y="9201150"/>
            <a:ext cx="2634387" cy="341055"/>
          </a:xfrm>
          <a:prstGeom prst="rect">
            <a:avLst/>
          </a:prstGeom>
        </p:spPr>
        <p:txBody>
          <a:bodyPr lIns="0" tIns="0" rIns="0" bIns="0" rtlCol="0" anchor="t">
            <a:spAutoFit/>
          </a:bodyPr>
          <a:lstStyle/>
          <a:p>
            <a:pPr algn="l">
              <a:lnSpc>
                <a:spcPts val="2799"/>
              </a:lnSpc>
              <a:spcBef>
                <a:spcPct val="0"/>
              </a:spcBef>
            </a:pPr>
            <a:r>
              <a:rPr lang="en-US" sz="1999" dirty="0">
                <a:solidFill>
                  <a:srgbClr val="0054C5"/>
                </a:solidFill>
                <a:latin typeface="Poppins"/>
                <a:ea typeface="Poppins"/>
                <a:cs typeface="Poppins"/>
                <a:sym typeface="Poppins"/>
              </a:rPr>
              <a:t>2025 </a:t>
            </a:r>
            <a:r>
              <a:rPr lang="tr-TR" sz="1999" dirty="0">
                <a:solidFill>
                  <a:srgbClr val="0054C5"/>
                </a:solidFill>
                <a:latin typeface="Poppins"/>
                <a:ea typeface="Poppins"/>
                <a:cs typeface="Poppins"/>
                <a:sym typeface="Poppins"/>
              </a:rPr>
              <a:t>Teşvik Sunumu</a:t>
            </a:r>
            <a:endParaRPr lang="en-US" sz="1999" dirty="0">
              <a:solidFill>
                <a:srgbClr val="0054C5"/>
              </a:solidFill>
              <a:latin typeface="Poppins"/>
              <a:ea typeface="Poppins"/>
              <a:cs typeface="Poppins"/>
              <a:sym typeface="Poppins"/>
            </a:endParaRPr>
          </a:p>
        </p:txBody>
      </p:sp>
      <p:sp>
        <p:nvSpPr>
          <p:cNvPr id="8" name="AutoShape 11"/>
          <p:cNvSpPr/>
          <p:nvPr userDrawn="1"/>
        </p:nvSpPr>
        <p:spPr>
          <a:xfrm>
            <a:off x="3781687" y="9409113"/>
            <a:ext cx="942713" cy="0"/>
          </a:xfrm>
          <a:prstGeom prst="line">
            <a:avLst/>
          </a:prstGeom>
          <a:ln w="19050" cap="flat">
            <a:solidFill>
              <a:srgbClr val="0054C5"/>
            </a:solidFill>
            <a:prstDash val="solid"/>
            <a:headEnd type="none" w="sm" len="sm"/>
            <a:tailEnd type="none" w="sm" len="sm"/>
          </a:ln>
        </p:spPr>
      </p:sp>
      <p:sp>
        <p:nvSpPr>
          <p:cNvPr id="11" name="Freeform 4"/>
          <p:cNvSpPr/>
          <p:nvPr userDrawn="1"/>
        </p:nvSpPr>
        <p:spPr>
          <a:xfrm rot="16200000">
            <a:off x="16955176" y="9226812"/>
            <a:ext cx="301625" cy="364602"/>
          </a:xfrm>
          <a:custGeom>
            <a:avLst/>
            <a:gdLst/>
            <a:ahLst/>
            <a:cxnLst/>
            <a:rect l="l" t="t" r="r" b="b"/>
            <a:pathLst>
              <a:path w="301625" h="364602">
                <a:moveTo>
                  <a:pt x="0" y="0"/>
                </a:moveTo>
                <a:lnTo>
                  <a:pt x="301625" y="0"/>
                </a:lnTo>
                <a:lnTo>
                  <a:pt x="301625" y="364601"/>
                </a:lnTo>
                <a:lnTo>
                  <a:pt x="0" y="364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2" name="Group 30"/>
          <p:cNvGrpSpPr/>
          <p:nvPr userDrawn="1"/>
        </p:nvGrpSpPr>
        <p:grpSpPr>
          <a:xfrm>
            <a:off x="-3661839" y="2184009"/>
            <a:ext cx="4690539" cy="4690539"/>
            <a:chOff x="0" y="0"/>
            <a:chExt cx="812800" cy="812800"/>
          </a:xfrm>
        </p:grpSpPr>
        <p:sp>
          <p:nvSpPr>
            <p:cNvPr id="13"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90525" cap="sq">
              <a:gradFill>
                <a:gsLst>
                  <a:gs pos="0">
                    <a:srgbClr val="1E9DD3">
                      <a:alpha val="59000"/>
                    </a:srgbClr>
                  </a:gs>
                  <a:gs pos="100000">
                    <a:srgbClr val="525EDE">
                      <a:alpha val="59000"/>
                    </a:srgbClr>
                  </a:gs>
                </a:gsLst>
                <a:lin ang="0"/>
              </a:gradFill>
              <a:prstDash val="solid"/>
              <a:miter/>
            </a:ln>
          </p:spPr>
        </p:sp>
        <p:sp>
          <p:nvSpPr>
            <p:cNvPr id="14" name="TextBox 3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5" name="Slide Number Placeholder 3"/>
          <p:cNvSpPr>
            <a:spLocks noGrp="1"/>
          </p:cNvSpPr>
          <p:nvPr>
            <p:ph type="sldNum" sz="quarter" idx="12"/>
          </p:nvPr>
        </p:nvSpPr>
        <p:spPr>
          <a:xfrm>
            <a:off x="8049598" y="9409113"/>
            <a:ext cx="2133600" cy="609600"/>
          </a:xfrm>
          <a:solidFill>
            <a:schemeClr val="bg1"/>
          </a:solidFill>
        </p:spPr>
        <p:txBody>
          <a:bodyPr/>
          <a:lstStyle>
            <a:lvl1pPr algn="ctr">
              <a:defRPr sz="1300">
                <a:latin typeface="Poppins Bold" panose="00000800000000000000" pitchFamily="2" charset="-94"/>
                <a:cs typeface="Poppins Bold" panose="00000800000000000000" pitchFamily="2" charset="-94"/>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301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4" r:id="rId10"/>
    <p:sldLayoutId id="2147483665" r:id="rId11"/>
    <p:sldLayoutId id="2147483666" r:id="rId12"/>
    <p:sldLayoutId id="2147483667" r:id="rId13"/>
    <p:sldLayoutId id="2147483663" r:id="rId14"/>
    <p:sldLayoutId id="2147483662" r:id="rId15"/>
    <p:sldLayoutId id="2147483656" r:id="rId16"/>
    <p:sldLayoutId id="2147483657" r:id="rId17"/>
    <p:sldLayoutId id="2147483658" r:id="rId18"/>
    <p:sldLayoutId id="2147483659" r:id="rId1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8.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jpe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12.png"/><Relationship Id="rId7"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0.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0.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jpe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8.png"/><Relationship Id="rId11" Type="http://schemas.openxmlformats.org/officeDocument/2006/relationships/image" Target="../media/image66.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5.jpe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0.sv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jpeg"/><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B6F15528-21DE-4FAA-801E-634DDDAF4B2B}" type="slidenum">
              <a:rPr lang="en-US" smtClean="0"/>
              <a:pPr/>
              <a:t>1</a:t>
            </a:fld>
            <a:endParaRPr lang="en-US"/>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sp>
        <p:nvSpPr>
          <p:cNvPr id="5" name="TextBox 30"/>
          <p:cNvSpPr txBox="1"/>
          <p:nvPr/>
        </p:nvSpPr>
        <p:spPr>
          <a:xfrm>
            <a:off x="1257534" y="2818345"/>
            <a:ext cx="15811266" cy="2577629"/>
          </a:xfrm>
          <a:prstGeom prst="rect">
            <a:avLst/>
          </a:prstGeom>
        </p:spPr>
        <p:txBody>
          <a:bodyPr wrap="square" lIns="0" tIns="0" rIns="0" bIns="0" rtlCol="0" anchor="t">
            <a:spAutoFit/>
          </a:bodyPr>
          <a:lstStyle/>
          <a:p>
            <a:pPr algn="ctr">
              <a:lnSpc>
                <a:spcPts val="20074"/>
              </a:lnSpc>
              <a:spcBef>
                <a:spcPct val="0"/>
              </a:spcBef>
            </a:pPr>
            <a:r>
              <a:rPr lang="tr-TR" sz="9000" b="1" dirty="0">
                <a:solidFill>
                  <a:srgbClr val="FFFFFF"/>
                </a:solidFill>
                <a:latin typeface="Poppins Bold"/>
                <a:ea typeface="Poppins Bold"/>
                <a:cs typeface="Poppins Bold"/>
                <a:sym typeface="Poppins Bold"/>
              </a:rPr>
              <a:t>Yerel Kalkınma Hamlesi</a:t>
            </a:r>
            <a:endParaRPr lang="en-US" sz="9000" b="1" dirty="0">
              <a:solidFill>
                <a:srgbClr val="FFFFFF"/>
              </a:solidFill>
              <a:latin typeface="Poppins Bold"/>
              <a:ea typeface="Poppins Bold"/>
              <a:cs typeface="Poppins Bold"/>
              <a:sym typeface="Poppins Bold"/>
            </a:endParaRPr>
          </a:p>
        </p:txBody>
      </p:sp>
      <p:sp>
        <p:nvSpPr>
          <p:cNvPr id="6" name="TextBox 31"/>
          <p:cNvSpPr txBox="1"/>
          <p:nvPr/>
        </p:nvSpPr>
        <p:spPr>
          <a:xfrm>
            <a:off x="2133600" y="3277803"/>
            <a:ext cx="14020800" cy="448841"/>
          </a:xfrm>
          <a:prstGeom prst="rect">
            <a:avLst/>
          </a:prstGeom>
        </p:spPr>
        <p:txBody>
          <a:bodyPr wrap="square" lIns="0" tIns="0" rIns="0" bIns="0" rtlCol="0" anchor="t">
            <a:spAutoFit/>
          </a:bodyPr>
          <a:lstStyle/>
          <a:p>
            <a:pPr algn="ctr">
              <a:lnSpc>
                <a:spcPts val="3481"/>
              </a:lnSpc>
            </a:pPr>
            <a:r>
              <a:rPr lang="tr-TR" sz="3200" spc="1409" dirty="0">
                <a:solidFill>
                  <a:srgbClr val="FFFFFF"/>
                </a:solidFill>
                <a:latin typeface="Poppins ExtraLight" panose="00000300000000000000" pitchFamily="2" charset="-94"/>
                <a:ea typeface="Poppins"/>
                <a:cs typeface="Poppins ExtraLight" panose="00000300000000000000" pitchFamily="2" charset="-94"/>
                <a:sym typeface="Poppins"/>
              </a:rPr>
              <a:t>TÜRKİYE YÜZYILI KALKINMA HAMLESİ</a:t>
            </a:r>
            <a:endParaRPr lang="en-US" sz="3200" spc="1409" dirty="0">
              <a:solidFill>
                <a:srgbClr val="FFFFFF"/>
              </a:solidFill>
              <a:latin typeface="Poppins ExtraLight" panose="00000300000000000000" pitchFamily="2" charset="-94"/>
              <a:ea typeface="Poppins"/>
              <a:cs typeface="Poppins ExtraLight" panose="00000300000000000000" pitchFamily="2" charset="-94"/>
              <a:sym typeface="Poppins"/>
            </a:endParaRPr>
          </a:p>
        </p:txBody>
      </p:sp>
      <p:sp>
        <p:nvSpPr>
          <p:cNvPr id="12" name="TextBox 32"/>
          <p:cNvSpPr txBox="1"/>
          <p:nvPr/>
        </p:nvSpPr>
        <p:spPr>
          <a:xfrm>
            <a:off x="3663087" y="5067300"/>
            <a:ext cx="10971960" cy="872034"/>
          </a:xfrm>
          <a:prstGeom prst="rect">
            <a:avLst/>
          </a:prstGeom>
        </p:spPr>
        <p:txBody>
          <a:bodyPr wrap="square" lIns="0" tIns="0" rIns="0" bIns="0" rtlCol="0" anchor="t">
            <a:spAutoFit/>
          </a:bodyPr>
          <a:lstStyle/>
          <a:p>
            <a:pPr algn="ctr">
              <a:lnSpc>
                <a:spcPts val="3400"/>
              </a:lnSpc>
            </a:pPr>
            <a:r>
              <a:rPr lang="tr-TR" sz="3200" dirty="0">
                <a:solidFill>
                  <a:srgbClr val="FFFFFF"/>
                </a:solidFill>
                <a:latin typeface="Poppins"/>
                <a:ea typeface="Poppins"/>
                <a:cs typeface="Poppins"/>
                <a:sym typeface="Poppins"/>
              </a:rPr>
              <a:t>Program Uygulama Esasları ve Teşvik Sistemi  Hakkında Bilgilendirme</a:t>
            </a:r>
          </a:p>
        </p:txBody>
      </p:sp>
      <p:grpSp>
        <p:nvGrpSpPr>
          <p:cNvPr id="13" name="Group 2"/>
          <p:cNvGrpSpPr/>
          <p:nvPr/>
        </p:nvGrpSpPr>
        <p:grpSpPr>
          <a:xfrm>
            <a:off x="6934200" y="7029102"/>
            <a:ext cx="3967505" cy="781398"/>
            <a:chOff x="0" y="0"/>
            <a:chExt cx="841875" cy="182705"/>
          </a:xfrm>
        </p:grpSpPr>
        <p:sp>
          <p:nvSpPr>
            <p:cNvPr id="14" name="Freeform 3"/>
            <p:cNvSpPr/>
            <p:nvPr/>
          </p:nvSpPr>
          <p:spPr>
            <a:xfrm>
              <a:off x="0" y="0"/>
              <a:ext cx="841875" cy="182705"/>
            </a:xfrm>
            <a:custGeom>
              <a:avLst/>
              <a:gdLst/>
              <a:ahLst/>
              <a:cxnLst/>
              <a:rect l="l" t="t" r="r" b="b"/>
              <a:pathLst>
                <a:path w="841875" h="182705">
                  <a:moveTo>
                    <a:pt x="0" y="0"/>
                  </a:moveTo>
                  <a:lnTo>
                    <a:pt x="841875" y="0"/>
                  </a:lnTo>
                  <a:lnTo>
                    <a:pt x="841875" y="182705"/>
                  </a:lnTo>
                  <a:lnTo>
                    <a:pt x="0" y="182705"/>
                  </a:lnTo>
                  <a:close/>
                </a:path>
              </a:pathLst>
            </a:custGeom>
            <a:solidFill>
              <a:srgbClr val="FFFFFF"/>
            </a:solidFill>
            <a:ln cap="sq">
              <a:noFill/>
              <a:prstDash val="solid"/>
              <a:miter/>
            </a:ln>
          </p:spPr>
        </p:sp>
        <p:sp>
          <p:nvSpPr>
            <p:cNvPr id="15" name="TextBox 4"/>
            <p:cNvSpPr txBox="1"/>
            <p:nvPr/>
          </p:nvSpPr>
          <p:spPr>
            <a:xfrm>
              <a:off x="0" y="-57150"/>
              <a:ext cx="841875" cy="239855"/>
            </a:xfrm>
            <a:prstGeom prst="rect">
              <a:avLst/>
            </a:prstGeom>
          </p:spPr>
          <p:txBody>
            <a:bodyPr lIns="50800" tIns="50800" rIns="50800" bIns="50800" rtlCol="0" anchor="ctr"/>
            <a:lstStyle/>
            <a:p>
              <a:pPr algn="ctr">
                <a:lnSpc>
                  <a:spcPts val="2799"/>
                </a:lnSpc>
              </a:pPr>
              <a:endParaRPr/>
            </a:p>
          </p:txBody>
        </p:sp>
      </p:grpSp>
      <p:sp>
        <p:nvSpPr>
          <p:cNvPr id="16" name="Freeform 7"/>
          <p:cNvSpPr/>
          <p:nvPr/>
        </p:nvSpPr>
        <p:spPr>
          <a:xfrm>
            <a:off x="10171174" y="7169674"/>
            <a:ext cx="500255" cy="500255"/>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004AAD">
                  <a:alpha val="100000"/>
                </a:srgbClr>
              </a:gs>
              <a:gs pos="100000">
                <a:srgbClr val="5C6FC8">
                  <a:alpha val="100000"/>
                </a:srgbClr>
              </a:gs>
            </a:gsLst>
            <a:lin ang="0"/>
          </a:gradFill>
        </p:spPr>
      </p:sp>
      <p:sp>
        <p:nvSpPr>
          <p:cNvPr id="17" name="TextBox 33"/>
          <p:cNvSpPr txBox="1"/>
          <p:nvPr/>
        </p:nvSpPr>
        <p:spPr>
          <a:xfrm>
            <a:off x="7074858" y="7269573"/>
            <a:ext cx="3170265" cy="470642"/>
          </a:xfrm>
          <a:prstGeom prst="rect">
            <a:avLst/>
          </a:prstGeom>
        </p:spPr>
        <p:txBody>
          <a:bodyPr wrap="square" lIns="0" tIns="0" rIns="0" bIns="0" rtlCol="0" anchor="t">
            <a:spAutoFit/>
          </a:bodyPr>
          <a:lstStyle/>
          <a:p>
            <a:pPr algn="ctr">
              <a:lnSpc>
                <a:spcPts val="3400"/>
              </a:lnSpc>
            </a:pPr>
            <a:r>
              <a:rPr lang="tr-TR" sz="4000" b="1" dirty="0" smtClean="0">
                <a:solidFill>
                  <a:srgbClr val="0054C5"/>
                </a:solidFill>
                <a:effectLst>
                  <a:outerShdw blurRad="38100" dist="38100" dir="2700000" algn="tl">
                    <a:srgbClr val="000000">
                      <a:alpha val="43137"/>
                    </a:srgbClr>
                  </a:outerShdw>
                </a:effectLst>
                <a:latin typeface="Poppins"/>
                <a:ea typeface="Poppins"/>
                <a:cs typeface="Poppins"/>
                <a:sym typeface="Poppins"/>
              </a:rPr>
              <a:t>Balıkesir</a:t>
            </a:r>
            <a:endParaRPr lang="en-US" sz="4000" b="1" dirty="0">
              <a:solidFill>
                <a:srgbClr val="0054C5"/>
              </a:solidFill>
              <a:effectLst>
                <a:outerShdw blurRad="38100" dist="38100" dir="2700000" algn="tl">
                  <a:srgbClr val="000000">
                    <a:alpha val="43137"/>
                  </a:srgbClr>
                </a:outerShdw>
              </a:effectLst>
              <a:latin typeface="Poppins"/>
              <a:ea typeface="Poppins"/>
              <a:cs typeface="Poppins"/>
              <a:sym typeface="Poppins"/>
            </a:endParaRPr>
          </a:p>
        </p:txBody>
      </p:sp>
      <p:grpSp>
        <p:nvGrpSpPr>
          <p:cNvPr id="18" name="Grup 17"/>
          <p:cNvGrpSpPr/>
          <p:nvPr/>
        </p:nvGrpSpPr>
        <p:grpSpPr>
          <a:xfrm>
            <a:off x="10319073" y="7250732"/>
            <a:ext cx="204456" cy="338138"/>
            <a:chOff x="10298113" y="7205663"/>
            <a:chExt cx="247650" cy="409575"/>
          </a:xfrm>
        </p:grpSpPr>
        <p:sp>
          <p:nvSpPr>
            <p:cNvPr id="19" name="Freeform 5"/>
            <p:cNvSpPr>
              <a:spLocks noEditPoints="1"/>
            </p:cNvSpPr>
            <p:nvPr/>
          </p:nvSpPr>
          <p:spPr bwMode="auto">
            <a:xfrm>
              <a:off x="10298113" y="7205663"/>
              <a:ext cx="247650" cy="409575"/>
            </a:xfrm>
            <a:custGeom>
              <a:avLst/>
              <a:gdLst>
                <a:gd name="T0" fmla="*/ 156 w 156"/>
                <a:gd name="T1" fmla="*/ 87 h 258"/>
                <a:gd name="T2" fmla="*/ 156 w 156"/>
                <a:gd name="T3" fmla="*/ 69 h 258"/>
                <a:gd name="T4" fmla="*/ 143 w 156"/>
                <a:gd name="T5" fmla="*/ 34 h 258"/>
                <a:gd name="T6" fmla="*/ 108 w 156"/>
                <a:gd name="T7" fmla="*/ 6 h 258"/>
                <a:gd name="T8" fmla="*/ 77 w 156"/>
                <a:gd name="T9" fmla="*/ 0 h 258"/>
                <a:gd name="T10" fmla="*/ 62 w 156"/>
                <a:gd name="T11" fmla="*/ 1 h 258"/>
                <a:gd name="T12" fmla="*/ 22 w 156"/>
                <a:gd name="T13" fmla="*/ 23 h 258"/>
                <a:gd name="T14" fmla="*/ 1 w 156"/>
                <a:gd name="T15" fmla="*/ 61 h 258"/>
                <a:gd name="T16" fmla="*/ 0 w 156"/>
                <a:gd name="T17" fmla="*/ 78 h 258"/>
                <a:gd name="T18" fmla="*/ 1 w 156"/>
                <a:gd name="T19" fmla="*/ 96 h 258"/>
                <a:gd name="T20" fmla="*/ 10 w 156"/>
                <a:gd name="T21" fmla="*/ 126 h 258"/>
                <a:gd name="T22" fmla="*/ 66 w 156"/>
                <a:gd name="T23" fmla="*/ 218 h 258"/>
                <a:gd name="T24" fmla="*/ 43 w 156"/>
                <a:gd name="T25" fmla="*/ 226 h 258"/>
                <a:gd name="T26" fmla="*/ 36 w 156"/>
                <a:gd name="T27" fmla="*/ 235 h 258"/>
                <a:gd name="T28" fmla="*/ 36 w 156"/>
                <a:gd name="T29" fmla="*/ 241 h 258"/>
                <a:gd name="T30" fmla="*/ 46 w 156"/>
                <a:gd name="T31" fmla="*/ 252 h 258"/>
                <a:gd name="T32" fmla="*/ 68 w 156"/>
                <a:gd name="T33" fmla="*/ 258 h 258"/>
                <a:gd name="T34" fmla="*/ 88 w 156"/>
                <a:gd name="T35" fmla="*/ 258 h 258"/>
                <a:gd name="T36" fmla="*/ 110 w 156"/>
                <a:gd name="T37" fmla="*/ 252 h 258"/>
                <a:gd name="T38" fmla="*/ 119 w 156"/>
                <a:gd name="T39" fmla="*/ 241 h 258"/>
                <a:gd name="T40" fmla="*/ 120 w 156"/>
                <a:gd name="T41" fmla="*/ 235 h 258"/>
                <a:gd name="T42" fmla="*/ 112 w 156"/>
                <a:gd name="T43" fmla="*/ 226 h 258"/>
                <a:gd name="T44" fmla="*/ 90 w 156"/>
                <a:gd name="T45" fmla="*/ 218 h 258"/>
                <a:gd name="T46" fmla="*/ 146 w 156"/>
                <a:gd name="T47" fmla="*/ 126 h 258"/>
                <a:gd name="T48" fmla="*/ 153 w 156"/>
                <a:gd name="T49" fmla="*/ 96 h 258"/>
                <a:gd name="T50" fmla="*/ 108 w 156"/>
                <a:gd name="T51" fmla="*/ 238 h 258"/>
                <a:gd name="T52" fmla="*/ 90 w 156"/>
                <a:gd name="T53" fmla="*/ 245 h 258"/>
                <a:gd name="T54" fmla="*/ 66 w 156"/>
                <a:gd name="T55" fmla="*/ 245 h 258"/>
                <a:gd name="T56" fmla="*/ 48 w 156"/>
                <a:gd name="T57" fmla="*/ 238 h 258"/>
                <a:gd name="T58" fmla="*/ 54 w 156"/>
                <a:gd name="T59" fmla="*/ 234 h 258"/>
                <a:gd name="T60" fmla="*/ 72 w 156"/>
                <a:gd name="T61" fmla="*/ 230 h 258"/>
                <a:gd name="T62" fmla="*/ 75 w 156"/>
                <a:gd name="T63" fmla="*/ 232 h 258"/>
                <a:gd name="T64" fmla="*/ 81 w 156"/>
                <a:gd name="T65" fmla="*/ 232 h 258"/>
                <a:gd name="T66" fmla="*/ 84 w 156"/>
                <a:gd name="T67" fmla="*/ 230 h 258"/>
                <a:gd name="T68" fmla="*/ 101 w 156"/>
                <a:gd name="T69" fmla="*/ 234 h 258"/>
                <a:gd name="T70" fmla="*/ 108 w 156"/>
                <a:gd name="T71" fmla="*/ 238 h 258"/>
                <a:gd name="T72" fmla="*/ 17 w 156"/>
                <a:gd name="T73" fmla="*/ 109 h 258"/>
                <a:gd name="T74" fmla="*/ 14 w 156"/>
                <a:gd name="T75" fmla="*/ 93 h 258"/>
                <a:gd name="T76" fmla="*/ 12 w 156"/>
                <a:gd name="T77" fmla="*/ 78 h 258"/>
                <a:gd name="T78" fmla="*/ 17 w 156"/>
                <a:gd name="T79" fmla="*/ 52 h 258"/>
                <a:gd name="T80" fmla="*/ 41 w 156"/>
                <a:gd name="T81" fmla="*/ 23 h 258"/>
                <a:gd name="T82" fmla="*/ 77 w 156"/>
                <a:gd name="T83" fmla="*/ 11 h 258"/>
                <a:gd name="T84" fmla="*/ 103 w 156"/>
                <a:gd name="T85" fmla="*/ 17 h 258"/>
                <a:gd name="T86" fmla="*/ 133 w 156"/>
                <a:gd name="T87" fmla="*/ 41 h 258"/>
                <a:gd name="T88" fmla="*/ 144 w 156"/>
                <a:gd name="T89" fmla="*/ 78 h 258"/>
                <a:gd name="T90" fmla="*/ 142 w 156"/>
                <a:gd name="T91" fmla="*/ 93 h 258"/>
                <a:gd name="T92" fmla="*/ 142 w 156"/>
                <a:gd name="T93" fmla="*/ 93 h 258"/>
                <a:gd name="T94" fmla="*/ 134 w 156"/>
                <a:gd name="T95" fmla="*/ 121 h 258"/>
                <a:gd name="T96" fmla="*/ 77 w 156"/>
                <a:gd name="T97" fmla="*/ 216 h 258"/>
                <a:gd name="T98" fmla="*/ 31 w 156"/>
                <a:gd name="T99" fmla="*/ 1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 h="258">
                  <a:moveTo>
                    <a:pt x="153" y="96"/>
                  </a:moveTo>
                  <a:lnTo>
                    <a:pt x="153" y="96"/>
                  </a:lnTo>
                  <a:lnTo>
                    <a:pt x="156" y="87"/>
                  </a:lnTo>
                  <a:lnTo>
                    <a:pt x="156" y="78"/>
                  </a:lnTo>
                  <a:lnTo>
                    <a:pt x="156" y="78"/>
                  </a:lnTo>
                  <a:lnTo>
                    <a:pt x="156" y="69"/>
                  </a:lnTo>
                  <a:lnTo>
                    <a:pt x="155" y="61"/>
                  </a:lnTo>
                  <a:lnTo>
                    <a:pt x="150" y="47"/>
                  </a:lnTo>
                  <a:lnTo>
                    <a:pt x="143" y="34"/>
                  </a:lnTo>
                  <a:lnTo>
                    <a:pt x="133" y="23"/>
                  </a:lnTo>
                  <a:lnTo>
                    <a:pt x="121" y="13"/>
                  </a:lnTo>
                  <a:lnTo>
                    <a:pt x="108" y="6"/>
                  </a:lnTo>
                  <a:lnTo>
                    <a:pt x="94" y="1"/>
                  </a:lnTo>
                  <a:lnTo>
                    <a:pt x="86" y="0"/>
                  </a:lnTo>
                  <a:lnTo>
                    <a:pt x="77" y="0"/>
                  </a:lnTo>
                  <a:lnTo>
                    <a:pt x="77" y="0"/>
                  </a:lnTo>
                  <a:lnTo>
                    <a:pt x="70" y="0"/>
                  </a:lnTo>
                  <a:lnTo>
                    <a:pt x="62" y="1"/>
                  </a:lnTo>
                  <a:lnTo>
                    <a:pt x="48" y="6"/>
                  </a:lnTo>
                  <a:lnTo>
                    <a:pt x="34" y="13"/>
                  </a:lnTo>
                  <a:lnTo>
                    <a:pt x="22" y="23"/>
                  </a:lnTo>
                  <a:lnTo>
                    <a:pt x="13" y="34"/>
                  </a:lnTo>
                  <a:lnTo>
                    <a:pt x="5" y="47"/>
                  </a:lnTo>
                  <a:lnTo>
                    <a:pt x="1" y="61"/>
                  </a:lnTo>
                  <a:lnTo>
                    <a:pt x="0" y="69"/>
                  </a:lnTo>
                  <a:lnTo>
                    <a:pt x="0" y="78"/>
                  </a:lnTo>
                  <a:lnTo>
                    <a:pt x="0" y="78"/>
                  </a:lnTo>
                  <a:lnTo>
                    <a:pt x="0" y="87"/>
                  </a:lnTo>
                  <a:lnTo>
                    <a:pt x="1" y="96"/>
                  </a:lnTo>
                  <a:lnTo>
                    <a:pt x="1" y="96"/>
                  </a:lnTo>
                  <a:lnTo>
                    <a:pt x="5" y="112"/>
                  </a:lnTo>
                  <a:lnTo>
                    <a:pt x="10" y="126"/>
                  </a:lnTo>
                  <a:lnTo>
                    <a:pt x="10" y="126"/>
                  </a:lnTo>
                  <a:lnTo>
                    <a:pt x="21" y="144"/>
                  </a:lnTo>
                  <a:lnTo>
                    <a:pt x="35" y="170"/>
                  </a:lnTo>
                  <a:lnTo>
                    <a:pt x="66" y="218"/>
                  </a:lnTo>
                  <a:lnTo>
                    <a:pt x="66" y="218"/>
                  </a:lnTo>
                  <a:lnTo>
                    <a:pt x="52" y="222"/>
                  </a:lnTo>
                  <a:lnTo>
                    <a:pt x="43" y="226"/>
                  </a:lnTo>
                  <a:lnTo>
                    <a:pt x="40" y="229"/>
                  </a:lnTo>
                  <a:lnTo>
                    <a:pt x="37" y="232"/>
                  </a:lnTo>
                  <a:lnTo>
                    <a:pt x="36" y="235"/>
                  </a:lnTo>
                  <a:lnTo>
                    <a:pt x="36" y="238"/>
                  </a:lnTo>
                  <a:lnTo>
                    <a:pt x="36" y="238"/>
                  </a:lnTo>
                  <a:lnTo>
                    <a:pt x="36" y="241"/>
                  </a:lnTo>
                  <a:lnTo>
                    <a:pt x="39" y="245"/>
                  </a:lnTo>
                  <a:lnTo>
                    <a:pt x="41" y="249"/>
                  </a:lnTo>
                  <a:lnTo>
                    <a:pt x="46" y="252"/>
                  </a:lnTo>
                  <a:lnTo>
                    <a:pt x="52" y="254"/>
                  </a:lnTo>
                  <a:lnTo>
                    <a:pt x="59" y="257"/>
                  </a:lnTo>
                  <a:lnTo>
                    <a:pt x="68" y="258"/>
                  </a:lnTo>
                  <a:lnTo>
                    <a:pt x="77" y="258"/>
                  </a:lnTo>
                  <a:lnTo>
                    <a:pt x="77" y="258"/>
                  </a:lnTo>
                  <a:lnTo>
                    <a:pt x="88" y="258"/>
                  </a:lnTo>
                  <a:lnTo>
                    <a:pt x="97" y="257"/>
                  </a:lnTo>
                  <a:lnTo>
                    <a:pt x="104" y="254"/>
                  </a:lnTo>
                  <a:lnTo>
                    <a:pt x="110" y="252"/>
                  </a:lnTo>
                  <a:lnTo>
                    <a:pt x="115" y="249"/>
                  </a:lnTo>
                  <a:lnTo>
                    <a:pt x="117" y="245"/>
                  </a:lnTo>
                  <a:lnTo>
                    <a:pt x="119" y="241"/>
                  </a:lnTo>
                  <a:lnTo>
                    <a:pt x="120" y="238"/>
                  </a:lnTo>
                  <a:lnTo>
                    <a:pt x="120" y="238"/>
                  </a:lnTo>
                  <a:lnTo>
                    <a:pt x="120" y="235"/>
                  </a:lnTo>
                  <a:lnTo>
                    <a:pt x="119" y="232"/>
                  </a:lnTo>
                  <a:lnTo>
                    <a:pt x="116" y="229"/>
                  </a:lnTo>
                  <a:lnTo>
                    <a:pt x="112" y="226"/>
                  </a:lnTo>
                  <a:lnTo>
                    <a:pt x="103" y="222"/>
                  </a:lnTo>
                  <a:lnTo>
                    <a:pt x="90" y="218"/>
                  </a:lnTo>
                  <a:lnTo>
                    <a:pt x="90" y="218"/>
                  </a:lnTo>
                  <a:lnTo>
                    <a:pt x="121" y="170"/>
                  </a:lnTo>
                  <a:lnTo>
                    <a:pt x="135" y="144"/>
                  </a:lnTo>
                  <a:lnTo>
                    <a:pt x="146" y="126"/>
                  </a:lnTo>
                  <a:lnTo>
                    <a:pt x="146" y="126"/>
                  </a:lnTo>
                  <a:lnTo>
                    <a:pt x="150" y="112"/>
                  </a:lnTo>
                  <a:lnTo>
                    <a:pt x="153" y="96"/>
                  </a:lnTo>
                  <a:lnTo>
                    <a:pt x="153" y="96"/>
                  </a:lnTo>
                  <a:close/>
                  <a:moveTo>
                    <a:pt x="108" y="238"/>
                  </a:moveTo>
                  <a:lnTo>
                    <a:pt x="108" y="238"/>
                  </a:lnTo>
                  <a:lnTo>
                    <a:pt x="106" y="240"/>
                  </a:lnTo>
                  <a:lnTo>
                    <a:pt x="99" y="243"/>
                  </a:lnTo>
                  <a:lnTo>
                    <a:pt x="90" y="245"/>
                  </a:lnTo>
                  <a:lnTo>
                    <a:pt x="77" y="247"/>
                  </a:lnTo>
                  <a:lnTo>
                    <a:pt x="77" y="247"/>
                  </a:lnTo>
                  <a:lnTo>
                    <a:pt x="66" y="245"/>
                  </a:lnTo>
                  <a:lnTo>
                    <a:pt x="55" y="243"/>
                  </a:lnTo>
                  <a:lnTo>
                    <a:pt x="50" y="240"/>
                  </a:lnTo>
                  <a:lnTo>
                    <a:pt x="48" y="238"/>
                  </a:lnTo>
                  <a:lnTo>
                    <a:pt x="48" y="238"/>
                  </a:lnTo>
                  <a:lnTo>
                    <a:pt x="50" y="236"/>
                  </a:lnTo>
                  <a:lnTo>
                    <a:pt x="54" y="234"/>
                  </a:lnTo>
                  <a:lnTo>
                    <a:pt x="62" y="231"/>
                  </a:lnTo>
                  <a:lnTo>
                    <a:pt x="72" y="230"/>
                  </a:lnTo>
                  <a:lnTo>
                    <a:pt x="72" y="230"/>
                  </a:lnTo>
                  <a:lnTo>
                    <a:pt x="72" y="231"/>
                  </a:lnTo>
                  <a:lnTo>
                    <a:pt x="72" y="231"/>
                  </a:lnTo>
                  <a:lnTo>
                    <a:pt x="75" y="232"/>
                  </a:lnTo>
                  <a:lnTo>
                    <a:pt x="77" y="234"/>
                  </a:lnTo>
                  <a:lnTo>
                    <a:pt x="77" y="234"/>
                  </a:lnTo>
                  <a:lnTo>
                    <a:pt x="81" y="232"/>
                  </a:lnTo>
                  <a:lnTo>
                    <a:pt x="83" y="231"/>
                  </a:lnTo>
                  <a:lnTo>
                    <a:pt x="83" y="231"/>
                  </a:lnTo>
                  <a:lnTo>
                    <a:pt x="84" y="230"/>
                  </a:lnTo>
                  <a:lnTo>
                    <a:pt x="84" y="230"/>
                  </a:lnTo>
                  <a:lnTo>
                    <a:pt x="94" y="231"/>
                  </a:lnTo>
                  <a:lnTo>
                    <a:pt x="101" y="234"/>
                  </a:lnTo>
                  <a:lnTo>
                    <a:pt x="106" y="236"/>
                  </a:lnTo>
                  <a:lnTo>
                    <a:pt x="108" y="238"/>
                  </a:lnTo>
                  <a:lnTo>
                    <a:pt x="108" y="238"/>
                  </a:lnTo>
                  <a:close/>
                  <a:moveTo>
                    <a:pt x="22" y="121"/>
                  </a:moveTo>
                  <a:lnTo>
                    <a:pt x="22" y="121"/>
                  </a:lnTo>
                  <a:lnTo>
                    <a:pt x="17" y="109"/>
                  </a:lnTo>
                  <a:lnTo>
                    <a:pt x="14" y="93"/>
                  </a:lnTo>
                  <a:lnTo>
                    <a:pt x="14" y="93"/>
                  </a:lnTo>
                  <a:lnTo>
                    <a:pt x="14" y="93"/>
                  </a:lnTo>
                  <a:lnTo>
                    <a:pt x="14" y="93"/>
                  </a:lnTo>
                  <a:lnTo>
                    <a:pt x="12" y="86"/>
                  </a:lnTo>
                  <a:lnTo>
                    <a:pt x="12" y="78"/>
                  </a:lnTo>
                  <a:lnTo>
                    <a:pt x="12" y="78"/>
                  </a:lnTo>
                  <a:lnTo>
                    <a:pt x="13" y="64"/>
                  </a:lnTo>
                  <a:lnTo>
                    <a:pt x="17" y="52"/>
                  </a:lnTo>
                  <a:lnTo>
                    <a:pt x="23" y="41"/>
                  </a:lnTo>
                  <a:lnTo>
                    <a:pt x="31" y="31"/>
                  </a:lnTo>
                  <a:lnTo>
                    <a:pt x="41" y="23"/>
                  </a:lnTo>
                  <a:lnTo>
                    <a:pt x="52" y="17"/>
                  </a:lnTo>
                  <a:lnTo>
                    <a:pt x="64" y="13"/>
                  </a:lnTo>
                  <a:lnTo>
                    <a:pt x="77" y="11"/>
                  </a:lnTo>
                  <a:lnTo>
                    <a:pt x="77" y="11"/>
                  </a:lnTo>
                  <a:lnTo>
                    <a:pt x="92" y="13"/>
                  </a:lnTo>
                  <a:lnTo>
                    <a:pt x="103" y="17"/>
                  </a:lnTo>
                  <a:lnTo>
                    <a:pt x="115" y="23"/>
                  </a:lnTo>
                  <a:lnTo>
                    <a:pt x="125" y="31"/>
                  </a:lnTo>
                  <a:lnTo>
                    <a:pt x="133" y="41"/>
                  </a:lnTo>
                  <a:lnTo>
                    <a:pt x="139" y="52"/>
                  </a:lnTo>
                  <a:lnTo>
                    <a:pt x="143" y="64"/>
                  </a:lnTo>
                  <a:lnTo>
                    <a:pt x="144" y="78"/>
                  </a:lnTo>
                  <a:lnTo>
                    <a:pt x="144" y="78"/>
                  </a:lnTo>
                  <a:lnTo>
                    <a:pt x="143" y="86"/>
                  </a:lnTo>
                  <a:lnTo>
                    <a:pt x="142" y="93"/>
                  </a:lnTo>
                  <a:lnTo>
                    <a:pt x="142" y="93"/>
                  </a:lnTo>
                  <a:lnTo>
                    <a:pt x="142" y="93"/>
                  </a:lnTo>
                  <a:lnTo>
                    <a:pt x="142" y="93"/>
                  </a:lnTo>
                  <a:lnTo>
                    <a:pt x="139" y="109"/>
                  </a:lnTo>
                  <a:lnTo>
                    <a:pt x="134" y="121"/>
                  </a:lnTo>
                  <a:lnTo>
                    <a:pt x="134" y="121"/>
                  </a:lnTo>
                  <a:lnTo>
                    <a:pt x="124" y="139"/>
                  </a:lnTo>
                  <a:lnTo>
                    <a:pt x="108" y="166"/>
                  </a:lnTo>
                  <a:lnTo>
                    <a:pt x="77" y="216"/>
                  </a:lnTo>
                  <a:lnTo>
                    <a:pt x="77" y="216"/>
                  </a:lnTo>
                  <a:lnTo>
                    <a:pt x="48" y="166"/>
                  </a:lnTo>
                  <a:lnTo>
                    <a:pt x="31" y="139"/>
                  </a:lnTo>
                  <a:lnTo>
                    <a:pt x="22" y="121"/>
                  </a:lnTo>
                  <a:lnTo>
                    <a:pt x="22" y="1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r-TR"/>
            </a:p>
          </p:txBody>
        </p:sp>
        <p:sp>
          <p:nvSpPr>
            <p:cNvPr id="20" name="Freeform 6"/>
            <p:cNvSpPr>
              <a:spLocks noEditPoints="1"/>
            </p:cNvSpPr>
            <p:nvPr/>
          </p:nvSpPr>
          <p:spPr bwMode="auto">
            <a:xfrm>
              <a:off x="10355263" y="7258051"/>
              <a:ext cx="133350" cy="131763"/>
            </a:xfrm>
            <a:custGeom>
              <a:avLst/>
              <a:gdLst>
                <a:gd name="T0" fmla="*/ 41 w 84"/>
                <a:gd name="T1" fmla="*/ 0 h 83"/>
                <a:gd name="T2" fmla="*/ 26 w 84"/>
                <a:gd name="T3" fmla="*/ 4 h 83"/>
                <a:gd name="T4" fmla="*/ 12 w 84"/>
                <a:gd name="T5" fmla="*/ 13 h 83"/>
                <a:gd name="T6" fmla="*/ 3 w 84"/>
                <a:gd name="T7" fmla="*/ 26 h 83"/>
                <a:gd name="T8" fmla="*/ 0 w 84"/>
                <a:gd name="T9" fmla="*/ 42 h 83"/>
                <a:gd name="T10" fmla="*/ 0 w 84"/>
                <a:gd name="T11" fmla="*/ 50 h 83"/>
                <a:gd name="T12" fmla="*/ 7 w 84"/>
                <a:gd name="T13" fmla="*/ 65 h 83"/>
                <a:gd name="T14" fmla="*/ 18 w 84"/>
                <a:gd name="T15" fmla="*/ 77 h 83"/>
                <a:gd name="T16" fmla="*/ 34 w 84"/>
                <a:gd name="T17" fmla="*/ 83 h 83"/>
                <a:gd name="T18" fmla="*/ 41 w 84"/>
                <a:gd name="T19" fmla="*/ 83 h 83"/>
                <a:gd name="T20" fmla="*/ 58 w 84"/>
                <a:gd name="T21" fmla="*/ 81 h 83"/>
                <a:gd name="T22" fmla="*/ 71 w 84"/>
                <a:gd name="T23" fmla="*/ 72 h 83"/>
                <a:gd name="T24" fmla="*/ 80 w 84"/>
                <a:gd name="T25" fmla="*/ 59 h 83"/>
                <a:gd name="T26" fmla="*/ 84 w 84"/>
                <a:gd name="T27" fmla="*/ 42 h 83"/>
                <a:gd name="T28" fmla="*/ 83 w 84"/>
                <a:gd name="T29" fmla="*/ 33 h 83"/>
                <a:gd name="T30" fmla="*/ 76 w 84"/>
                <a:gd name="T31" fmla="*/ 19 h 83"/>
                <a:gd name="T32" fmla="*/ 66 w 84"/>
                <a:gd name="T33" fmla="*/ 8 h 83"/>
                <a:gd name="T34" fmla="*/ 50 w 84"/>
                <a:gd name="T35" fmla="*/ 1 h 83"/>
                <a:gd name="T36" fmla="*/ 41 w 84"/>
                <a:gd name="T37" fmla="*/ 0 h 83"/>
                <a:gd name="T38" fmla="*/ 12 w 84"/>
                <a:gd name="T39" fmla="*/ 42 h 83"/>
                <a:gd name="T40" fmla="*/ 14 w 84"/>
                <a:gd name="T41" fmla="*/ 31 h 83"/>
                <a:gd name="T42" fmla="*/ 21 w 84"/>
                <a:gd name="T43" fmla="*/ 21 h 83"/>
                <a:gd name="T44" fmla="*/ 30 w 84"/>
                <a:gd name="T45" fmla="*/ 16 h 83"/>
                <a:gd name="T46" fmla="*/ 41 w 84"/>
                <a:gd name="T47" fmla="*/ 13 h 83"/>
                <a:gd name="T48" fmla="*/ 48 w 84"/>
                <a:gd name="T49" fmla="*/ 13 h 83"/>
                <a:gd name="T50" fmla="*/ 58 w 84"/>
                <a:gd name="T51" fmla="*/ 18 h 83"/>
                <a:gd name="T52" fmla="*/ 67 w 84"/>
                <a:gd name="T53" fmla="*/ 26 h 83"/>
                <a:gd name="T54" fmla="*/ 71 w 84"/>
                <a:gd name="T55" fmla="*/ 36 h 83"/>
                <a:gd name="T56" fmla="*/ 72 w 84"/>
                <a:gd name="T57" fmla="*/ 42 h 83"/>
                <a:gd name="T58" fmla="*/ 70 w 84"/>
                <a:gd name="T59" fmla="*/ 54 h 83"/>
                <a:gd name="T60" fmla="*/ 63 w 84"/>
                <a:gd name="T61" fmla="*/ 63 h 83"/>
                <a:gd name="T62" fmla="*/ 53 w 84"/>
                <a:gd name="T63" fmla="*/ 69 h 83"/>
                <a:gd name="T64" fmla="*/ 41 w 84"/>
                <a:gd name="T65" fmla="*/ 72 h 83"/>
                <a:gd name="T66" fmla="*/ 36 w 84"/>
                <a:gd name="T67" fmla="*/ 72 h 83"/>
                <a:gd name="T68" fmla="*/ 25 w 84"/>
                <a:gd name="T69" fmla="*/ 67 h 83"/>
                <a:gd name="T70" fmla="*/ 17 w 84"/>
                <a:gd name="T71" fmla="*/ 59 h 83"/>
                <a:gd name="T72" fmla="*/ 13 w 84"/>
                <a:gd name="T73" fmla="*/ 49 h 83"/>
                <a:gd name="T74" fmla="*/ 12 w 84"/>
                <a:gd name="T75"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3">
                  <a:moveTo>
                    <a:pt x="41" y="0"/>
                  </a:moveTo>
                  <a:lnTo>
                    <a:pt x="41" y="0"/>
                  </a:lnTo>
                  <a:lnTo>
                    <a:pt x="34" y="1"/>
                  </a:lnTo>
                  <a:lnTo>
                    <a:pt x="26" y="4"/>
                  </a:lnTo>
                  <a:lnTo>
                    <a:pt x="18" y="8"/>
                  </a:lnTo>
                  <a:lnTo>
                    <a:pt x="12" y="13"/>
                  </a:lnTo>
                  <a:lnTo>
                    <a:pt x="7" y="19"/>
                  </a:lnTo>
                  <a:lnTo>
                    <a:pt x="3" y="26"/>
                  </a:lnTo>
                  <a:lnTo>
                    <a:pt x="0" y="33"/>
                  </a:lnTo>
                  <a:lnTo>
                    <a:pt x="0" y="42"/>
                  </a:lnTo>
                  <a:lnTo>
                    <a:pt x="0" y="42"/>
                  </a:lnTo>
                  <a:lnTo>
                    <a:pt x="0" y="50"/>
                  </a:lnTo>
                  <a:lnTo>
                    <a:pt x="3" y="59"/>
                  </a:lnTo>
                  <a:lnTo>
                    <a:pt x="7" y="65"/>
                  </a:lnTo>
                  <a:lnTo>
                    <a:pt x="12" y="72"/>
                  </a:lnTo>
                  <a:lnTo>
                    <a:pt x="18" y="77"/>
                  </a:lnTo>
                  <a:lnTo>
                    <a:pt x="26" y="81"/>
                  </a:lnTo>
                  <a:lnTo>
                    <a:pt x="34" y="83"/>
                  </a:lnTo>
                  <a:lnTo>
                    <a:pt x="41" y="83"/>
                  </a:lnTo>
                  <a:lnTo>
                    <a:pt x="41" y="83"/>
                  </a:lnTo>
                  <a:lnTo>
                    <a:pt x="50" y="83"/>
                  </a:lnTo>
                  <a:lnTo>
                    <a:pt x="58" y="81"/>
                  </a:lnTo>
                  <a:lnTo>
                    <a:pt x="66" y="77"/>
                  </a:lnTo>
                  <a:lnTo>
                    <a:pt x="71" y="72"/>
                  </a:lnTo>
                  <a:lnTo>
                    <a:pt x="76" y="65"/>
                  </a:lnTo>
                  <a:lnTo>
                    <a:pt x="80" y="59"/>
                  </a:lnTo>
                  <a:lnTo>
                    <a:pt x="83" y="50"/>
                  </a:lnTo>
                  <a:lnTo>
                    <a:pt x="84" y="42"/>
                  </a:lnTo>
                  <a:lnTo>
                    <a:pt x="84" y="42"/>
                  </a:lnTo>
                  <a:lnTo>
                    <a:pt x="83" y="33"/>
                  </a:lnTo>
                  <a:lnTo>
                    <a:pt x="80" y="26"/>
                  </a:lnTo>
                  <a:lnTo>
                    <a:pt x="76" y="19"/>
                  </a:lnTo>
                  <a:lnTo>
                    <a:pt x="71" y="13"/>
                  </a:lnTo>
                  <a:lnTo>
                    <a:pt x="66" y="8"/>
                  </a:lnTo>
                  <a:lnTo>
                    <a:pt x="58" y="4"/>
                  </a:lnTo>
                  <a:lnTo>
                    <a:pt x="50" y="1"/>
                  </a:lnTo>
                  <a:lnTo>
                    <a:pt x="41" y="0"/>
                  </a:lnTo>
                  <a:lnTo>
                    <a:pt x="41" y="0"/>
                  </a:lnTo>
                  <a:close/>
                  <a:moveTo>
                    <a:pt x="12" y="42"/>
                  </a:moveTo>
                  <a:lnTo>
                    <a:pt x="12" y="42"/>
                  </a:lnTo>
                  <a:lnTo>
                    <a:pt x="13" y="36"/>
                  </a:lnTo>
                  <a:lnTo>
                    <a:pt x="14" y="31"/>
                  </a:lnTo>
                  <a:lnTo>
                    <a:pt x="17" y="26"/>
                  </a:lnTo>
                  <a:lnTo>
                    <a:pt x="21" y="21"/>
                  </a:lnTo>
                  <a:lnTo>
                    <a:pt x="25" y="18"/>
                  </a:lnTo>
                  <a:lnTo>
                    <a:pt x="30" y="16"/>
                  </a:lnTo>
                  <a:lnTo>
                    <a:pt x="36" y="13"/>
                  </a:lnTo>
                  <a:lnTo>
                    <a:pt x="41" y="13"/>
                  </a:lnTo>
                  <a:lnTo>
                    <a:pt x="41" y="13"/>
                  </a:lnTo>
                  <a:lnTo>
                    <a:pt x="48" y="13"/>
                  </a:lnTo>
                  <a:lnTo>
                    <a:pt x="53" y="16"/>
                  </a:lnTo>
                  <a:lnTo>
                    <a:pt x="58" y="18"/>
                  </a:lnTo>
                  <a:lnTo>
                    <a:pt x="63" y="21"/>
                  </a:lnTo>
                  <a:lnTo>
                    <a:pt x="67" y="26"/>
                  </a:lnTo>
                  <a:lnTo>
                    <a:pt x="70" y="31"/>
                  </a:lnTo>
                  <a:lnTo>
                    <a:pt x="71" y="36"/>
                  </a:lnTo>
                  <a:lnTo>
                    <a:pt x="72" y="42"/>
                  </a:lnTo>
                  <a:lnTo>
                    <a:pt x="72" y="42"/>
                  </a:lnTo>
                  <a:lnTo>
                    <a:pt x="71" y="49"/>
                  </a:lnTo>
                  <a:lnTo>
                    <a:pt x="70" y="54"/>
                  </a:lnTo>
                  <a:lnTo>
                    <a:pt x="67" y="59"/>
                  </a:lnTo>
                  <a:lnTo>
                    <a:pt x="63" y="63"/>
                  </a:lnTo>
                  <a:lnTo>
                    <a:pt x="58" y="67"/>
                  </a:lnTo>
                  <a:lnTo>
                    <a:pt x="53" y="69"/>
                  </a:lnTo>
                  <a:lnTo>
                    <a:pt x="48" y="72"/>
                  </a:lnTo>
                  <a:lnTo>
                    <a:pt x="41" y="72"/>
                  </a:lnTo>
                  <a:lnTo>
                    <a:pt x="41" y="72"/>
                  </a:lnTo>
                  <a:lnTo>
                    <a:pt x="36" y="72"/>
                  </a:lnTo>
                  <a:lnTo>
                    <a:pt x="30" y="69"/>
                  </a:lnTo>
                  <a:lnTo>
                    <a:pt x="25" y="67"/>
                  </a:lnTo>
                  <a:lnTo>
                    <a:pt x="21" y="63"/>
                  </a:lnTo>
                  <a:lnTo>
                    <a:pt x="17" y="59"/>
                  </a:lnTo>
                  <a:lnTo>
                    <a:pt x="14" y="54"/>
                  </a:lnTo>
                  <a:lnTo>
                    <a:pt x="13" y="49"/>
                  </a:lnTo>
                  <a:lnTo>
                    <a:pt x="12" y="42"/>
                  </a:lnTo>
                  <a:lnTo>
                    <a:pt x="12"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666383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12" y="1409701"/>
            <a:ext cx="14782800" cy="7755765"/>
          </a:xfrm>
          <a:prstGeom prst="rect">
            <a:avLst/>
          </a:prstGeom>
        </p:spPr>
      </p:pic>
      <p:sp>
        <p:nvSpPr>
          <p:cNvPr id="11" name="Metin kutusu 10"/>
          <p:cNvSpPr txBox="1"/>
          <p:nvPr/>
        </p:nvSpPr>
        <p:spPr>
          <a:xfrm>
            <a:off x="15057978" y="3314700"/>
            <a:ext cx="3042557" cy="5483745"/>
          </a:xfrm>
          <a:prstGeom prst="rect">
            <a:avLst/>
          </a:prstGeom>
          <a:noFill/>
        </p:spPr>
        <p:txBody>
          <a:bodyPr wrap="square" rtlCol="0">
            <a:spAutoFit/>
          </a:bodyPr>
          <a:lstStyle/>
          <a:p>
            <a:pPr marL="285750" indent="-285750">
              <a:lnSpc>
                <a:spcPct val="120000"/>
              </a:lnSpc>
              <a:spcAft>
                <a:spcPts val="800"/>
              </a:spcAft>
              <a:buFont typeface="Arial" panose="020B0604020202020204" pitchFamily="34" charset="0"/>
              <a:buChar char="•"/>
            </a:pPr>
            <a:r>
              <a:rPr lang="tr-TR" sz="2400" dirty="0" smtClean="0">
                <a:solidFill>
                  <a:schemeClr val="tx1">
                    <a:lumMod val="75000"/>
                    <a:lumOff val="25000"/>
                  </a:schemeClr>
                </a:solidFill>
              </a:rPr>
              <a:t>Sanayi </a:t>
            </a:r>
            <a:r>
              <a:rPr lang="tr-TR" sz="2400" dirty="0">
                <a:solidFill>
                  <a:schemeClr val="tx1">
                    <a:lumMod val="75000"/>
                    <a:lumOff val="25000"/>
                  </a:schemeClr>
                </a:solidFill>
              </a:rPr>
              <a:t>Bölgeleri Genel Müdürlüğünce </a:t>
            </a:r>
            <a:r>
              <a:rPr lang="tr-TR" sz="2400" u="sng" dirty="0">
                <a:solidFill>
                  <a:schemeClr val="tx1">
                    <a:lumMod val="75000"/>
                    <a:lumOff val="25000"/>
                  </a:schemeClr>
                </a:solidFill>
              </a:rPr>
              <a:t>Organize Sanayi Bölgeleri içerisindeki </a:t>
            </a:r>
            <a:r>
              <a:rPr lang="tr-TR" sz="2400" b="1" u="sng" dirty="0" smtClean="0">
                <a:solidFill>
                  <a:schemeClr val="tx1">
                    <a:lumMod val="75000"/>
                    <a:lumOff val="25000"/>
                  </a:schemeClr>
                </a:solidFill>
              </a:rPr>
              <a:t>rezerv alanlardan </a:t>
            </a:r>
            <a:r>
              <a:rPr lang="tr-TR" sz="2400" dirty="0">
                <a:solidFill>
                  <a:schemeClr val="tx1">
                    <a:lumMod val="75000"/>
                    <a:lumOff val="25000"/>
                  </a:schemeClr>
                </a:solidFill>
              </a:rPr>
              <a:t>yatırım yeri tahsis </a:t>
            </a:r>
            <a:r>
              <a:rPr lang="tr-TR" sz="2400" dirty="0" smtClean="0">
                <a:solidFill>
                  <a:schemeClr val="tx1">
                    <a:lumMod val="75000"/>
                    <a:lumOff val="25000"/>
                  </a:schemeClr>
                </a:solidFill>
              </a:rPr>
              <a:t>edilebilecektir.</a:t>
            </a:r>
          </a:p>
          <a:p>
            <a:pPr marL="285750" indent="-285750">
              <a:lnSpc>
                <a:spcPct val="120000"/>
              </a:lnSpc>
              <a:spcAft>
                <a:spcPts val="800"/>
              </a:spcAft>
              <a:buFont typeface="Arial" panose="020B0604020202020204" pitchFamily="34" charset="0"/>
              <a:buChar char="•"/>
            </a:pPr>
            <a:r>
              <a:rPr lang="tr-TR" sz="2400" dirty="0" smtClean="0">
                <a:solidFill>
                  <a:schemeClr val="tx1">
                    <a:lumMod val="75000"/>
                    <a:lumOff val="25000"/>
                  </a:schemeClr>
                </a:solidFill>
              </a:rPr>
              <a:t>Faiz </a:t>
            </a:r>
            <a:r>
              <a:rPr lang="tr-TR" sz="2400" dirty="0">
                <a:solidFill>
                  <a:schemeClr val="tx1">
                    <a:lumMod val="75000"/>
                    <a:lumOff val="25000"/>
                  </a:schemeClr>
                </a:solidFill>
              </a:rPr>
              <a:t>veya kâr payı desteği yerine </a:t>
            </a:r>
            <a:r>
              <a:rPr lang="tr-TR" sz="2400" b="1" u="sng" dirty="0">
                <a:solidFill>
                  <a:schemeClr val="tx1">
                    <a:lumMod val="75000"/>
                    <a:lumOff val="25000"/>
                  </a:schemeClr>
                </a:solidFill>
              </a:rPr>
              <a:t>makine desteğinden </a:t>
            </a:r>
            <a:r>
              <a:rPr lang="tr-TR" sz="2400" dirty="0" smtClean="0">
                <a:solidFill>
                  <a:schemeClr val="tx1">
                    <a:lumMod val="75000"/>
                    <a:lumOff val="25000"/>
                  </a:schemeClr>
                </a:solidFill>
              </a:rPr>
              <a:t>faydalanabilecektir.</a:t>
            </a:r>
            <a:endParaRPr lang="tr-TR" sz="2400" dirty="0">
              <a:solidFill>
                <a:schemeClr val="tx1">
                  <a:lumMod val="75000"/>
                  <a:lumOff val="25000"/>
                </a:schemeClr>
              </a:solidFill>
            </a:endParaRPr>
          </a:p>
        </p:txBody>
      </p:sp>
      <p:sp>
        <p:nvSpPr>
          <p:cNvPr id="12" name="5-Nokta Yıldız 11"/>
          <p:cNvSpPr/>
          <p:nvPr/>
        </p:nvSpPr>
        <p:spPr>
          <a:xfrm>
            <a:off x="15849600" y="1713869"/>
            <a:ext cx="1459314" cy="1337775"/>
          </a:xfrm>
          <a:prstGeom prst="star5">
            <a:avLst/>
          </a:prstGeom>
          <a:gradFill>
            <a:gsLst>
              <a:gs pos="0">
                <a:schemeClr val="accent2"/>
              </a:gs>
              <a:gs pos="90000">
                <a:schemeClr val="accent1"/>
              </a:gs>
            </a:gsLst>
            <a:lin ang="2700000" scaled="1"/>
          </a:gra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a:p>
        </p:txBody>
      </p:sp>
    </p:spTree>
    <p:extLst>
      <p:ext uri="{BB962C8B-B14F-4D97-AF65-F5344CB8AC3E}">
        <p14:creationId xmlns:p14="http://schemas.microsoft.com/office/powerpoint/2010/main" val="4105385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129" y="1790700"/>
            <a:ext cx="14727471" cy="6843067"/>
          </a:xfrm>
          <a:prstGeom prst="rect">
            <a:avLst/>
          </a:prstGeom>
        </p:spPr>
      </p:pic>
    </p:spTree>
    <p:extLst>
      <p:ext uri="{BB962C8B-B14F-4D97-AF65-F5344CB8AC3E}">
        <p14:creationId xmlns:p14="http://schemas.microsoft.com/office/powerpoint/2010/main" val="3476130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sp>
        <p:nvSpPr>
          <p:cNvPr id="81" name="Yuvarlatılmış Dikdörtgen 80"/>
          <p:cNvSpPr/>
          <p:nvPr/>
        </p:nvSpPr>
        <p:spPr>
          <a:xfrm>
            <a:off x="9505894" y="1957350"/>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500 M TL tutarındaki yüksek, 1 B tutarındaki orta yüksek teknolojili ürün üretimi yatırımı</a:t>
            </a:r>
          </a:p>
        </p:txBody>
      </p:sp>
      <p:sp>
        <p:nvSpPr>
          <p:cNvPr id="82" name="Yuvarlatılmış Dikdörtgen 81"/>
          <p:cNvSpPr/>
          <p:nvPr/>
        </p:nvSpPr>
        <p:spPr>
          <a:xfrm>
            <a:off x="14064697" y="1987709"/>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 	En az 25 dekar ve yerli aksam içeren otomasyon topraksız seralar</a:t>
            </a:r>
          </a:p>
        </p:txBody>
      </p:sp>
      <p:sp>
        <p:nvSpPr>
          <p:cNvPr id="83" name="Yuvarlatılmış Dikdörtgen 82"/>
          <p:cNvSpPr/>
          <p:nvPr/>
        </p:nvSpPr>
        <p:spPr>
          <a:xfrm>
            <a:off x="669645" y="1958448"/>
            <a:ext cx="3798717" cy="1071911"/>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tr-TR" sz="2100" dirty="0"/>
              <a:t>Ar-</a:t>
            </a:r>
            <a:r>
              <a:rPr lang="tr-TR" sz="2100" dirty="0" err="1"/>
              <a:t>ge</a:t>
            </a:r>
            <a:r>
              <a:rPr lang="tr-TR" sz="2100" dirty="0"/>
              <a:t> yatırımları</a:t>
            </a:r>
          </a:p>
        </p:txBody>
      </p:sp>
      <p:sp>
        <p:nvSpPr>
          <p:cNvPr id="84" name="Yuvarlatılmış Dikdörtgen 83"/>
          <p:cNvSpPr/>
          <p:nvPr/>
        </p:nvSpPr>
        <p:spPr>
          <a:xfrm>
            <a:off x="5130026" y="1891058"/>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Savunma alanında Savunma Sanayii Başkanlığından onay alan yatırımlar</a:t>
            </a:r>
          </a:p>
        </p:txBody>
      </p:sp>
      <p:sp>
        <p:nvSpPr>
          <p:cNvPr id="85" name="Yuvarlatılmış Dikdörtgen 84"/>
          <p:cNvSpPr/>
          <p:nvPr/>
        </p:nvSpPr>
        <p:spPr>
          <a:xfrm>
            <a:off x="13863564" y="3346666"/>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	İmalat sanayii işletmelerinin öz tüketimine yönelik GES ve RES</a:t>
            </a:r>
          </a:p>
        </p:txBody>
      </p:sp>
      <p:sp>
        <p:nvSpPr>
          <p:cNvPr id="86" name="Yuvarlatılmış Dikdörtgen 85"/>
          <p:cNvSpPr/>
          <p:nvPr/>
        </p:nvSpPr>
        <p:spPr>
          <a:xfrm>
            <a:off x="9385664" y="4845203"/>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Lisanslı depoculuk yatırımları</a:t>
            </a:r>
          </a:p>
        </p:txBody>
      </p:sp>
      <p:sp>
        <p:nvSpPr>
          <p:cNvPr id="87" name="Yuvarlatılmış Dikdörtgen 86"/>
          <p:cNvSpPr/>
          <p:nvPr/>
        </p:nvSpPr>
        <p:spPr>
          <a:xfrm>
            <a:off x="644583" y="3376153"/>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Orta-yüksek ve yüksek teknolojili ürünlere yönelik test merkezleri</a:t>
            </a:r>
          </a:p>
        </p:txBody>
      </p:sp>
      <p:sp>
        <p:nvSpPr>
          <p:cNvPr id="88" name="Yuvarlatılmış Dikdörtgen 87"/>
          <p:cNvSpPr/>
          <p:nvPr/>
        </p:nvSpPr>
        <p:spPr>
          <a:xfrm>
            <a:off x="13863564" y="4765280"/>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Asgari 100 kişi ve üzeri yaşlı-engelli bakım merkezleri</a:t>
            </a:r>
          </a:p>
        </p:txBody>
      </p:sp>
      <p:sp>
        <p:nvSpPr>
          <p:cNvPr id="89" name="Yuvarlatılmış Dikdörtgen 88"/>
          <p:cNvSpPr/>
          <p:nvPr/>
        </p:nvSpPr>
        <p:spPr>
          <a:xfrm>
            <a:off x="5047428" y="3395972"/>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Eğitim yatırımları</a:t>
            </a:r>
          </a:p>
        </p:txBody>
      </p:sp>
      <p:sp>
        <p:nvSpPr>
          <p:cNvPr id="90" name="Yuvarlatılmış Dikdörtgen 89"/>
          <p:cNvSpPr/>
          <p:nvPr/>
        </p:nvSpPr>
        <p:spPr>
          <a:xfrm>
            <a:off x="609600" y="4796881"/>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  Maden istihraç, işleme ve maden arama yatırımları</a:t>
            </a:r>
          </a:p>
        </p:txBody>
      </p:sp>
      <p:sp>
        <p:nvSpPr>
          <p:cNvPr id="91" name="Yuvarlatılmış Dikdörtgen 90"/>
          <p:cNvSpPr/>
          <p:nvPr/>
        </p:nvSpPr>
        <p:spPr>
          <a:xfrm>
            <a:off x="4907765" y="4868651"/>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Belirli standartlardaki veri merkezi yatırımları</a:t>
            </a:r>
          </a:p>
        </p:txBody>
      </p:sp>
      <p:pic>
        <p:nvPicPr>
          <p:cNvPr id="92" name="Resim 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2" y="1731472"/>
            <a:ext cx="834462" cy="937341"/>
          </a:xfrm>
          <a:prstGeom prst="rect">
            <a:avLst/>
          </a:prstGeom>
        </p:spPr>
      </p:pic>
      <p:pic>
        <p:nvPicPr>
          <p:cNvPr id="93" name="Resim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032" y="1979830"/>
            <a:ext cx="1078366" cy="1052380"/>
          </a:xfrm>
          <a:prstGeom prst="rect">
            <a:avLst/>
          </a:prstGeom>
        </p:spPr>
      </p:pic>
      <p:sp>
        <p:nvSpPr>
          <p:cNvPr id="94" name="Yuvarlatılmış Dikdörtgen 93"/>
          <p:cNvSpPr/>
          <p:nvPr/>
        </p:nvSpPr>
        <p:spPr>
          <a:xfrm>
            <a:off x="644583" y="8536730"/>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Dijital dönüşüm destek programı kapsamındaki yatırımlar</a:t>
            </a:r>
          </a:p>
        </p:txBody>
      </p:sp>
      <p:sp>
        <p:nvSpPr>
          <p:cNvPr id="95" name="Yuvarlatılmış Dikdörtgen 94"/>
          <p:cNvSpPr/>
          <p:nvPr/>
        </p:nvSpPr>
        <p:spPr>
          <a:xfrm>
            <a:off x="4999640" y="8532517"/>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Yeşil dönüşüm destek programı kapsamındaki yatırımlar</a:t>
            </a:r>
          </a:p>
        </p:txBody>
      </p:sp>
      <p:sp>
        <p:nvSpPr>
          <p:cNvPr id="96" name="Yuvarlatılmış Dikdörtgen 95"/>
          <p:cNvSpPr/>
          <p:nvPr/>
        </p:nvSpPr>
        <p:spPr>
          <a:xfrm>
            <a:off x="4828213" y="6495210"/>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Demiryolu, denizyolu, havayolu taşımacılığı</a:t>
            </a:r>
          </a:p>
        </p:txBody>
      </p:sp>
      <p:sp>
        <p:nvSpPr>
          <p:cNvPr id="97" name="Yuvarlatılmış Dikdörtgen 96"/>
          <p:cNvSpPr/>
          <p:nvPr/>
        </p:nvSpPr>
        <p:spPr>
          <a:xfrm>
            <a:off x="9407603" y="3307610"/>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it-IT" sz="2100" dirty="0"/>
              <a:t>Asgari 500 milyon TL tutarındaki</a:t>
            </a:r>
            <a:r>
              <a:rPr lang="tr-TR" sz="2100" dirty="0"/>
              <a:t> LNG ve yer altı doğalgaz depolama yatırımları</a:t>
            </a:r>
          </a:p>
        </p:txBody>
      </p:sp>
      <p:sp>
        <p:nvSpPr>
          <p:cNvPr id="98" name="Yuvarlatılmış Dikdörtgen 97"/>
          <p:cNvSpPr/>
          <p:nvPr/>
        </p:nvSpPr>
        <p:spPr>
          <a:xfrm>
            <a:off x="541622" y="6569432"/>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tr-TR" sz="2100" dirty="0"/>
              <a:t>KTKGB, TM, ÇATAB veya termal turizm alanında konaklama yatırımları</a:t>
            </a:r>
          </a:p>
        </p:txBody>
      </p:sp>
      <p:pic>
        <p:nvPicPr>
          <p:cNvPr id="99" name="Resim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82" y="3326941"/>
            <a:ext cx="800154" cy="831329"/>
          </a:xfrm>
          <a:prstGeom prst="rect">
            <a:avLst/>
          </a:prstGeom>
        </p:spPr>
      </p:pic>
      <p:pic>
        <p:nvPicPr>
          <p:cNvPr id="100" name="Resim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839" y="4939858"/>
            <a:ext cx="823032" cy="880187"/>
          </a:xfrm>
          <a:prstGeom prst="rect">
            <a:avLst/>
          </a:prstGeom>
        </p:spPr>
      </p:pic>
      <p:pic>
        <p:nvPicPr>
          <p:cNvPr id="101" name="Resim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6844" y="3515589"/>
            <a:ext cx="1078366" cy="1127545"/>
          </a:xfrm>
          <a:prstGeom prst="rect">
            <a:avLst/>
          </a:prstGeom>
        </p:spPr>
      </p:pic>
      <p:pic>
        <p:nvPicPr>
          <p:cNvPr id="102" name="Resim 10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8698" y="3742606"/>
            <a:ext cx="823032" cy="880187"/>
          </a:xfrm>
          <a:prstGeom prst="rect">
            <a:avLst/>
          </a:prstGeom>
        </p:spPr>
      </p:pic>
      <p:pic>
        <p:nvPicPr>
          <p:cNvPr id="103" name="Resim 1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1619" y="7204920"/>
            <a:ext cx="1141554" cy="1112282"/>
          </a:xfrm>
          <a:prstGeom prst="rect">
            <a:avLst/>
          </a:prstGeom>
        </p:spPr>
      </p:pic>
      <p:pic>
        <p:nvPicPr>
          <p:cNvPr id="104" name="Resim 10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16" y="8832108"/>
            <a:ext cx="1123212" cy="868755"/>
          </a:xfrm>
          <a:prstGeom prst="rect">
            <a:avLst/>
          </a:prstGeom>
        </p:spPr>
      </p:pic>
      <p:pic>
        <p:nvPicPr>
          <p:cNvPr id="105" name="Resim 10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84" y="7038979"/>
            <a:ext cx="1029632" cy="1086051"/>
          </a:xfrm>
          <a:prstGeom prst="rect">
            <a:avLst/>
          </a:prstGeom>
        </p:spPr>
      </p:pic>
      <p:pic>
        <p:nvPicPr>
          <p:cNvPr id="106" name="Resim 10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00129" y="5037310"/>
            <a:ext cx="811601" cy="823032"/>
          </a:xfrm>
          <a:prstGeom prst="rect">
            <a:avLst/>
          </a:prstGeom>
        </p:spPr>
      </p:pic>
      <p:pic>
        <p:nvPicPr>
          <p:cNvPr id="107" name="Resim 10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59677" y="2166590"/>
            <a:ext cx="948773" cy="811601"/>
          </a:xfrm>
          <a:prstGeom prst="rect">
            <a:avLst/>
          </a:prstGeom>
        </p:spPr>
      </p:pic>
      <p:pic>
        <p:nvPicPr>
          <p:cNvPr id="108" name="Resim 10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81849" y="5000500"/>
            <a:ext cx="1180516" cy="971260"/>
          </a:xfrm>
          <a:prstGeom prst="rect">
            <a:avLst/>
          </a:prstGeom>
        </p:spPr>
      </p:pic>
      <p:pic>
        <p:nvPicPr>
          <p:cNvPr id="109" name="Resim 10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358315" y="3430996"/>
            <a:ext cx="943058" cy="1050837"/>
          </a:xfrm>
          <a:prstGeom prst="rect">
            <a:avLst/>
          </a:prstGeom>
        </p:spPr>
      </p:pic>
      <p:pic>
        <p:nvPicPr>
          <p:cNvPr id="110" name="Resim 10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20093" y="9290465"/>
            <a:ext cx="1123080" cy="897086"/>
          </a:xfrm>
          <a:prstGeom prst="rect">
            <a:avLst/>
          </a:prstGeom>
        </p:spPr>
      </p:pic>
      <p:pic>
        <p:nvPicPr>
          <p:cNvPr id="111" name="Resim 1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74349" y="2226212"/>
            <a:ext cx="914480" cy="868755"/>
          </a:xfrm>
          <a:prstGeom prst="rect">
            <a:avLst/>
          </a:prstGeom>
        </p:spPr>
      </p:pic>
      <p:pic>
        <p:nvPicPr>
          <p:cNvPr id="112" name="Resim 1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270688" y="4939858"/>
            <a:ext cx="1085945" cy="857325"/>
          </a:xfrm>
          <a:prstGeom prst="rect">
            <a:avLst/>
          </a:prstGeom>
        </p:spPr>
      </p:pic>
      <p:sp>
        <p:nvSpPr>
          <p:cNvPr id="113" name="Yuvarlatılmış Dikdörtgen 112"/>
          <p:cNvSpPr/>
          <p:nvPr/>
        </p:nvSpPr>
        <p:spPr>
          <a:xfrm>
            <a:off x="9505895" y="6508706"/>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Afet teknolojileri alanındaki yatırımlar</a:t>
            </a:r>
          </a:p>
        </p:txBody>
      </p:sp>
      <p:pic>
        <p:nvPicPr>
          <p:cNvPr id="114" name="Resim 1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3985" y="6687060"/>
            <a:ext cx="875612" cy="823595"/>
          </a:xfrm>
          <a:prstGeom prst="rect">
            <a:avLst/>
          </a:prstGeom>
        </p:spPr>
      </p:pic>
      <p:sp>
        <p:nvSpPr>
          <p:cNvPr id="115" name="Yuvarlatılmış Dikdörtgen 114"/>
          <p:cNvSpPr/>
          <p:nvPr/>
        </p:nvSpPr>
        <p:spPr>
          <a:xfrm>
            <a:off x="9407602" y="8530298"/>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Yük taşımacılığına yönelik liman yatırımları (yat limanı ve marina hariç)</a:t>
            </a:r>
          </a:p>
        </p:txBody>
      </p:sp>
      <p:pic>
        <p:nvPicPr>
          <p:cNvPr id="116" name="Resim 115"/>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8893985" y="9364082"/>
            <a:ext cx="1070719" cy="828807"/>
          </a:xfrm>
          <a:prstGeom prst="rect">
            <a:avLst/>
          </a:prstGeom>
          <a:ln>
            <a:noFill/>
          </a:ln>
          <a:effectLst>
            <a:outerShdw blurRad="292100" dist="139700" dir="2700000" algn="tl" rotWithShape="0">
              <a:srgbClr val="333333">
                <a:alpha val="65000"/>
              </a:srgbClr>
            </a:outerShdw>
          </a:effectLst>
        </p:spPr>
      </p:pic>
      <p:sp>
        <p:nvSpPr>
          <p:cNvPr id="117" name="Yuvarlatılmış Dikdörtgen 116"/>
          <p:cNvSpPr/>
          <p:nvPr/>
        </p:nvSpPr>
        <p:spPr>
          <a:xfrm>
            <a:off x="13813659" y="6508706"/>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S. Sicil belgeli mevcut tesislerde yapılacak deprem veya yangın riskine karşı yapılan yatırımlar</a:t>
            </a:r>
          </a:p>
        </p:txBody>
      </p:sp>
      <p:pic>
        <p:nvPicPr>
          <p:cNvPr id="118" name="Resim 117"/>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3131323" y="6551065"/>
            <a:ext cx="856709" cy="976395"/>
          </a:xfrm>
          <a:prstGeom prst="rect">
            <a:avLst/>
          </a:prstGeom>
          <a:ln>
            <a:noFill/>
          </a:ln>
          <a:effectLst>
            <a:outerShdw blurRad="292100" dist="139700" dir="2700000" algn="tl" rotWithShape="0">
              <a:srgbClr val="333333">
                <a:alpha val="65000"/>
              </a:srgbClr>
            </a:outerShdw>
          </a:effectLst>
        </p:spPr>
      </p:pic>
      <p:sp>
        <p:nvSpPr>
          <p:cNvPr id="119" name="Yuvarlatılmış Dikdörtgen 118"/>
          <p:cNvSpPr/>
          <p:nvPr/>
        </p:nvSpPr>
        <p:spPr>
          <a:xfrm>
            <a:off x="13863563" y="8445658"/>
            <a:ext cx="3823779" cy="1206480"/>
          </a:xfrm>
          <a:prstGeom prst="roundRect">
            <a:avLst/>
          </a:prstGeom>
          <a:solidFill>
            <a:schemeClr val="tx2"/>
          </a:solidFill>
          <a:ln w="190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2100" dirty="0"/>
              <a:t>Çevre İzin ve Lisans Yönetmeliği kapsamında çevre lisansına tabi yatırımlar.</a:t>
            </a:r>
          </a:p>
        </p:txBody>
      </p:sp>
      <p:pic>
        <p:nvPicPr>
          <p:cNvPr id="120" name="Resim 119"/>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3408487" y="9266486"/>
            <a:ext cx="1195200" cy="896400"/>
          </a:xfrm>
          <a:prstGeom prst="rect">
            <a:avLst/>
          </a:prstGeom>
        </p:spPr>
      </p:pic>
      <p:sp>
        <p:nvSpPr>
          <p:cNvPr id="2" name="Metin kutusu 1"/>
          <p:cNvSpPr txBox="1"/>
          <p:nvPr/>
        </p:nvSpPr>
        <p:spPr>
          <a:xfrm>
            <a:off x="5894503" y="1338446"/>
            <a:ext cx="8077200" cy="1015663"/>
          </a:xfrm>
          <a:prstGeom prst="rect">
            <a:avLst/>
          </a:prstGeom>
          <a:noFill/>
        </p:spPr>
        <p:txBody>
          <a:bodyPr wrap="square" rtlCol="0">
            <a:spAutoFit/>
          </a:bodyPr>
          <a:lstStyle/>
          <a:p>
            <a:r>
              <a:rPr lang="tr-TR" sz="3000" b="1" dirty="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rPr>
              <a:t>Öncelikli Yatırım Konuları</a:t>
            </a:r>
          </a:p>
          <a:p>
            <a:endParaRPr lang="tr-TR" sz="3000" dirty="0"/>
          </a:p>
        </p:txBody>
      </p:sp>
    </p:spTree>
    <p:extLst>
      <p:ext uri="{BB962C8B-B14F-4D97-AF65-F5344CB8AC3E}">
        <p14:creationId xmlns:p14="http://schemas.microsoft.com/office/powerpoint/2010/main" val="1842191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392910"/>
            <a:ext cx="9410182" cy="8016203"/>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583" y="1644550"/>
            <a:ext cx="8264387" cy="3668878"/>
          </a:xfrm>
          <a:prstGeom prst="rect">
            <a:avLst/>
          </a:prstGeom>
        </p:spPr>
      </p:pic>
      <p:pic>
        <p:nvPicPr>
          <p:cNvPr id="12" name="Resi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46085"/>
            <a:ext cx="8054080" cy="3510604"/>
          </a:xfrm>
          <a:prstGeom prst="rect">
            <a:avLst/>
          </a:prstGeom>
        </p:spPr>
      </p:pic>
      <p:sp>
        <p:nvSpPr>
          <p:cNvPr id="13" name="Metin kutusu 12">
            <a:extLst>
              <a:ext uri="{FF2B5EF4-FFF2-40B4-BE49-F238E27FC236}">
                <a16:creationId xmlns:a16="http://schemas.microsoft.com/office/drawing/2014/main" id="{827A989A-5750-B2CA-04F1-E46A3FEBCDC8}"/>
              </a:ext>
            </a:extLst>
          </p:cNvPr>
          <p:cNvSpPr txBox="1"/>
          <p:nvPr/>
        </p:nvSpPr>
        <p:spPr>
          <a:xfrm>
            <a:off x="3200400" y="1392910"/>
            <a:ext cx="8177769" cy="524311"/>
          </a:xfrm>
          <a:prstGeom prst="rect">
            <a:avLst/>
          </a:prstGeom>
          <a:noFill/>
        </p:spPr>
        <p:txBody>
          <a:bodyPr wrap="square" rtlCol="0">
            <a:spAutoFit/>
          </a:bodyPr>
          <a:lstStyle/>
          <a:p>
            <a:pPr algn="ctr">
              <a:lnSpc>
                <a:spcPct val="107000"/>
              </a:lnSpc>
              <a:spcAft>
                <a:spcPts val="800"/>
              </a:spcAft>
            </a:pPr>
            <a:r>
              <a:rPr lang="tr-TR" sz="2800" b="1" dirty="0" smtClean="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rPr>
              <a:t>Hedef </a:t>
            </a:r>
            <a:r>
              <a:rPr lang="tr-TR" sz="2800" b="1" dirty="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rPr>
              <a:t>Yatırım Konuları</a:t>
            </a:r>
          </a:p>
        </p:txBody>
      </p:sp>
    </p:spTree>
    <p:extLst>
      <p:ext uri="{BB962C8B-B14F-4D97-AF65-F5344CB8AC3E}">
        <p14:creationId xmlns:p14="http://schemas.microsoft.com/office/powerpoint/2010/main" val="457036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771" y="2095500"/>
            <a:ext cx="14249400" cy="7468395"/>
          </a:xfrm>
          <a:prstGeom prst="rect">
            <a:avLst/>
          </a:prstGeom>
        </p:spPr>
      </p:pic>
      <p:sp>
        <p:nvSpPr>
          <p:cNvPr id="11" name="Metin kutusu 10">
            <a:extLst>
              <a:ext uri="{FF2B5EF4-FFF2-40B4-BE49-F238E27FC236}">
                <a16:creationId xmlns:a16="http://schemas.microsoft.com/office/drawing/2014/main" id="{827A989A-5750-B2CA-04F1-E46A3FEBCDC8}"/>
              </a:ext>
            </a:extLst>
          </p:cNvPr>
          <p:cNvSpPr txBox="1"/>
          <p:nvPr/>
        </p:nvSpPr>
        <p:spPr>
          <a:xfrm>
            <a:off x="4581586" y="1559142"/>
            <a:ext cx="8177769" cy="524311"/>
          </a:xfrm>
          <a:prstGeom prst="rect">
            <a:avLst/>
          </a:prstGeom>
          <a:noFill/>
        </p:spPr>
        <p:txBody>
          <a:bodyPr wrap="square" rtlCol="0">
            <a:spAutoFit/>
          </a:bodyPr>
          <a:lstStyle/>
          <a:p>
            <a:pPr algn="ctr">
              <a:lnSpc>
                <a:spcPct val="107000"/>
              </a:lnSpc>
              <a:spcAft>
                <a:spcPts val="800"/>
              </a:spcAft>
            </a:pPr>
            <a:r>
              <a:rPr lang="tr-TR" sz="2800" b="1" dirty="0" smtClean="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rPr>
              <a:t>SEKTÖREL VE BÖLGESEL TEŞVİK SİSTEMİ</a:t>
            </a:r>
            <a:endParaRPr lang="tr-TR" sz="2800" b="1" dirty="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679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16" y="1394536"/>
            <a:ext cx="7845296" cy="3103296"/>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171" y="4423518"/>
            <a:ext cx="8143230" cy="3373181"/>
          </a:xfrm>
          <a:prstGeom prst="rect">
            <a:avLst/>
          </a:prstGeom>
        </p:spPr>
      </p:pic>
      <p:pic>
        <p:nvPicPr>
          <p:cNvPr id="12" name="Resi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35" y="1625185"/>
            <a:ext cx="9833437" cy="4210319"/>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171" y="7680885"/>
            <a:ext cx="8426975" cy="2343271"/>
          </a:xfrm>
          <a:prstGeom prst="rect">
            <a:avLst/>
          </a:prstGeom>
        </p:spPr>
      </p:pic>
      <p:pic>
        <p:nvPicPr>
          <p:cNvPr id="15" name="Resim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4760" y="6104665"/>
            <a:ext cx="8714612" cy="4048708"/>
          </a:xfrm>
          <a:prstGeom prst="rect">
            <a:avLst/>
          </a:prstGeom>
        </p:spPr>
      </p:pic>
      <p:sp>
        <p:nvSpPr>
          <p:cNvPr id="16" name="Metin kutusu 15">
            <a:extLst>
              <a:ext uri="{FF2B5EF4-FFF2-40B4-BE49-F238E27FC236}">
                <a16:creationId xmlns:a16="http://schemas.microsoft.com/office/drawing/2014/main" id="{827A989A-5750-B2CA-04F1-E46A3FEBCDC8}"/>
              </a:ext>
            </a:extLst>
          </p:cNvPr>
          <p:cNvSpPr txBox="1"/>
          <p:nvPr/>
        </p:nvSpPr>
        <p:spPr>
          <a:xfrm>
            <a:off x="4217113" y="1263912"/>
            <a:ext cx="8177769" cy="553357"/>
          </a:xfrm>
          <a:prstGeom prst="rect">
            <a:avLst/>
          </a:prstGeom>
          <a:noFill/>
        </p:spPr>
        <p:txBody>
          <a:bodyPr wrap="square" rtlCol="0">
            <a:spAutoFit/>
          </a:bodyPr>
          <a:lstStyle/>
          <a:p>
            <a:pPr algn="ctr">
              <a:lnSpc>
                <a:spcPct val="107000"/>
              </a:lnSpc>
              <a:spcAft>
                <a:spcPts val="800"/>
              </a:spcAft>
            </a:pPr>
            <a:r>
              <a:rPr lang="tr-TR" sz="2800" b="1" dirty="0" smtClean="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rPr>
              <a:t>MUKAYESELİ TEŞVİK DESTEK KALEMLERİ</a:t>
            </a:r>
            <a:endParaRPr lang="tr-TR" sz="2800" b="1" dirty="0">
              <a:solidFill>
                <a:schemeClr val="tx1">
                  <a:lumMod val="85000"/>
                  <a:lumOff val="15000"/>
                </a:schemeClr>
              </a:solidFill>
              <a:latin typeface="Gotham Narrow Bold"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404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sp>
        <p:nvSpPr>
          <p:cNvPr id="9" name="Dikdörtgen 8">
            <a:extLst>
              <a:ext uri="{FF2B5EF4-FFF2-40B4-BE49-F238E27FC236}">
                <a16:creationId xmlns:a16="http://schemas.microsoft.com/office/drawing/2014/main" id="{59E7EEA9-D06E-6993-D0A7-58139091C8BC}"/>
              </a:ext>
            </a:extLst>
          </p:cNvPr>
          <p:cNvSpPr/>
          <p:nvPr/>
        </p:nvSpPr>
        <p:spPr>
          <a:xfrm>
            <a:off x="1799204" y="1729444"/>
            <a:ext cx="5424883" cy="584775"/>
          </a:xfrm>
          <a:prstGeom prst="rect">
            <a:avLst/>
          </a:prstGeom>
        </p:spPr>
        <p:txBody>
          <a:bodyPr wrap="non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YENİ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YATIRIM TEŞVİK SİSTEMİ</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grpSp>
        <p:nvGrpSpPr>
          <p:cNvPr id="11" name="Group 33">
            <a:extLst>
              <a:ext uri="{FF2B5EF4-FFF2-40B4-BE49-F238E27FC236}">
                <a16:creationId xmlns:a16="http://schemas.microsoft.com/office/drawing/2014/main" id="{1F31A772-25AF-2F5E-99BC-926D58C5D2BC}"/>
              </a:ext>
            </a:extLst>
          </p:cNvPr>
          <p:cNvGrpSpPr/>
          <p:nvPr/>
        </p:nvGrpSpPr>
        <p:grpSpPr>
          <a:xfrm>
            <a:off x="685800" y="1519050"/>
            <a:ext cx="1005562" cy="1005562"/>
            <a:chOff x="0" y="0"/>
            <a:chExt cx="812800" cy="812800"/>
          </a:xfrm>
        </p:grpSpPr>
        <p:sp>
          <p:nvSpPr>
            <p:cNvPr id="12" name="Freeform 34">
              <a:extLst>
                <a:ext uri="{FF2B5EF4-FFF2-40B4-BE49-F238E27FC236}">
                  <a16:creationId xmlns:a16="http://schemas.microsoft.com/office/drawing/2014/main" id="{E899A292-9C33-BB1E-0506-DD776567CC3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13" name="TextBox 35">
              <a:extLst>
                <a:ext uri="{FF2B5EF4-FFF2-40B4-BE49-F238E27FC236}">
                  <a16:creationId xmlns:a16="http://schemas.microsoft.com/office/drawing/2014/main" id="{FCA455BD-732F-9952-0067-529C968EE6C5}"/>
                </a:ext>
              </a:extLst>
            </p:cNvPr>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aphicFrame>
        <p:nvGraphicFramePr>
          <p:cNvPr id="15" name="object 2">
            <a:extLst>
              <a:ext uri="{FF2B5EF4-FFF2-40B4-BE49-F238E27FC236}">
                <a16:creationId xmlns:a16="http://schemas.microsoft.com/office/drawing/2014/main" id="{99BBA893-7FCB-73D4-1951-97425DFBAA6E}"/>
              </a:ext>
            </a:extLst>
          </p:cNvPr>
          <p:cNvGraphicFramePr>
            <a:graphicFrameLocks noGrp="1"/>
          </p:cNvGraphicFramePr>
          <p:nvPr>
            <p:extLst>
              <p:ext uri="{D42A27DB-BD31-4B8C-83A1-F6EECF244321}">
                <p14:modId xmlns:p14="http://schemas.microsoft.com/office/powerpoint/2010/main" val="4286293871"/>
              </p:ext>
            </p:extLst>
          </p:nvPr>
        </p:nvGraphicFramePr>
        <p:xfrm>
          <a:off x="5333999" y="2232695"/>
          <a:ext cx="12496800" cy="7553516"/>
        </p:xfrm>
        <a:graphic>
          <a:graphicData uri="http://schemas.openxmlformats.org/drawingml/2006/table">
            <a:tbl>
              <a:tblPr firstRow="1" bandRow="1">
                <a:tableStyleId>{BC89EF96-8CEA-46FF-86C4-4CE0E7609802}</a:tableStyleId>
              </a:tblPr>
              <a:tblGrid>
                <a:gridCol w="6116872">
                  <a:extLst>
                    <a:ext uri="{9D8B030D-6E8A-4147-A177-3AD203B41FA5}">
                      <a16:colId xmlns:a16="http://schemas.microsoft.com/office/drawing/2014/main" val="20000"/>
                    </a:ext>
                  </a:extLst>
                </a:gridCol>
                <a:gridCol w="1779881">
                  <a:extLst>
                    <a:ext uri="{9D8B030D-6E8A-4147-A177-3AD203B41FA5}">
                      <a16:colId xmlns:a16="http://schemas.microsoft.com/office/drawing/2014/main" val="20001"/>
                    </a:ext>
                  </a:extLst>
                </a:gridCol>
                <a:gridCol w="1533349">
                  <a:extLst>
                    <a:ext uri="{9D8B030D-6E8A-4147-A177-3AD203B41FA5}">
                      <a16:colId xmlns:a16="http://schemas.microsoft.com/office/drawing/2014/main" val="20002"/>
                    </a:ext>
                  </a:extLst>
                </a:gridCol>
                <a:gridCol w="1533349">
                  <a:extLst>
                    <a:ext uri="{9D8B030D-6E8A-4147-A177-3AD203B41FA5}">
                      <a16:colId xmlns:a16="http://schemas.microsoft.com/office/drawing/2014/main" val="157479694"/>
                    </a:ext>
                  </a:extLst>
                </a:gridCol>
                <a:gridCol w="1533349">
                  <a:extLst>
                    <a:ext uri="{9D8B030D-6E8A-4147-A177-3AD203B41FA5}">
                      <a16:colId xmlns:a16="http://schemas.microsoft.com/office/drawing/2014/main" val="1547226381"/>
                    </a:ext>
                  </a:extLst>
                </a:gridCol>
              </a:tblGrid>
              <a:tr h="930491">
                <a:tc>
                  <a:txBody>
                    <a:bodyPr/>
                    <a:lstStyle/>
                    <a:p>
                      <a:pPr marL="0" algn="ctr">
                        <a:lnSpc>
                          <a:spcPct val="100000"/>
                        </a:lnSpc>
                      </a:pPr>
                      <a:r>
                        <a:rPr lang="tr-TR" sz="1900" u="sng" spc="-25" noProof="0" dirty="0">
                          <a:solidFill>
                            <a:srgbClr val="FF0000"/>
                          </a:solidFill>
                          <a:uFill>
                            <a:solidFill>
                              <a:srgbClr val="000000"/>
                            </a:solidFill>
                          </a:uFill>
                          <a:latin typeface="+mj-lt"/>
                        </a:rPr>
                        <a:t>Teşvik</a:t>
                      </a:r>
                      <a:r>
                        <a:rPr lang="tr-TR" sz="1900" u="sng" spc="-35" noProof="0" dirty="0">
                          <a:solidFill>
                            <a:srgbClr val="FF0000"/>
                          </a:solidFill>
                          <a:uFill>
                            <a:solidFill>
                              <a:srgbClr val="000000"/>
                            </a:solidFill>
                          </a:uFill>
                          <a:latin typeface="+mj-lt"/>
                        </a:rPr>
                        <a:t> </a:t>
                      </a:r>
                      <a:r>
                        <a:rPr lang="tr-TR" sz="1900" u="sng" spc="-10" noProof="0" dirty="0">
                          <a:solidFill>
                            <a:srgbClr val="FF0000"/>
                          </a:solidFill>
                          <a:uFill>
                            <a:solidFill>
                              <a:srgbClr val="000000"/>
                            </a:solidFill>
                          </a:uFill>
                          <a:latin typeface="+mj-lt"/>
                        </a:rPr>
                        <a:t>Unsurları</a:t>
                      </a:r>
                    </a:p>
                    <a:p>
                      <a:pPr marL="0" algn="ctr">
                        <a:lnSpc>
                          <a:spcPct val="100000"/>
                        </a:lnSpc>
                      </a:pPr>
                      <a:endParaRPr lang="tr-TR" sz="1900" noProof="0" dirty="0">
                        <a:solidFill>
                          <a:srgbClr val="0054C5"/>
                        </a:solidFill>
                        <a:latin typeface="+mj-lt"/>
                        <a:cs typeface="Calibri"/>
                      </a:endParaRPr>
                    </a:p>
                  </a:txBody>
                  <a:tcPr marL="45720" marR="45720" anchor="ctr"/>
                </a:tc>
                <a:tc>
                  <a:txBody>
                    <a:bodyPr/>
                    <a:lstStyle/>
                    <a:p>
                      <a:pPr marL="0" marR="158750" indent="0" algn="ctr">
                        <a:lnSpc>
                          <a:spcPct val="100000"/>
                        </a:lnSpc>
                      </a:pPr>
                      <a:r>
                        <a:rPr lang="tr-TR" sz="1700" spc="-25" noProof="0" dirty="0">
                          <a:solidFill>
                            <a:schemeClr val="bg1"/>
                          </a:solidFill>
                          <a:latin typeface="+mj-lt"/>
                        </a:rPr>
                        <a:t> Hedef Yatırım</a:t>
                      </a:r>
                      <a:endParaRPr lang="tr-TR" sz="1700" noProof="0" dirty="0">
                        <a:solidFill>
                          <a:schemeClr val="bg1"/>
                        </a:solidFill>
                        <a:latin typeface="+mj-lt"/>
                        <a:cs typeface="Calibri"/>
                      </a:endParaRPr>
                    </a:p>
                  </a:txBody>
                  <a:tcPr marL="45720" marR="45720" anchor="ctr">
                    <a:solidFill>
                      <a:srgbClr val="0054C5"/>
                    </a:solidFill>
                  </a:tcPr>
                </a:tc>
                <a:tc>
                  <a:txBody>
                    <a:bodyPr/>
                    <a:lstStyle/>
                    <a:p>
                      <a:pPr marL="0" marR="158750" indent="0" algn="ctr">
                        <a:lnSpc>
                          <a:spcPct val="100000"/>
                        </a:lnSpc>
                      </a:pPr>
                      <a:r>
                        <a:rPr lang="tr-TR" sz="1700" spc="-25" noProof="0" dirty="0">
                          <a:solidFill>
                            <a:schemeClr val="bg1"/>
                          </a:solidFill>
                          <a:latin typeface="+mj-lt"/>
                        </a:rPr>
                        <a:t> Öncelikli Yatırım</a:t>
                      </a:r>
                      <a:endParaRPr lang="tr-TR" sz="1700" noProof="0" dirty="0">
                        <a:solidFill>
                          <a:schemeClr val="bg1"/>
                        </a:solidFill>
                        <a:latin typeface="+mj-lt"/>
                        <a:cs typeface="Calibri"/>
                      </a:endParaRPr>
                    </a:p>
                  </a:txBody>
                  <a:tcPr marL="45720" marR="45720" anchor="ctr">
                    <a:solidFill>
                      <a:srgbClr val="0054C5"/>
                    </a:solidFill>
                  </a:tcPr>
                </a:tc>
                <a:tc>
                  <a:txBody>
                    <a:bodyPr/>
                    <a:lstStyle/>
                    <a:p>
                      <a:pPr marL="0" marR="113030" indent="0" algn="ctr">
                        <a:lnSpc>
                          <a:spcPct val="100000"/>
                        </a:lnSpc>
                      </a:pPr>
                      <a:r>
                        <a:rPr lang="tr-TR" sz="1700" b="1" kern="1200" spc="-25" noProof="0" dirty="0">
                          <a:solidFill>
                            <a:schemeClr val="bg1"/>
                          </a:solidFill>
                          <a:latin typeface="+mj-lt"/>
                          <a:ea typeface="+mn-ea"/>
                          <a:cs typeface="+mn-cs"/>
                        </a:rPr>
                        <a:t>Stratejik Hamle</a:t>
                      </a:r>
                    </a:p>
                  </a:txBody>
                  <a:tcPr marL="45720" marR="45720" anchor="ctr">
                    <a:solidFill>
                      <a:srgbClr val="0054C5"/>
                    </a:solidFill>
                  </a:tcPr>
                </a:tc>
                <a:tc>
                  <a:txBody>
                    <a:bodyPr/>
                    <a:lstStyle/>
                    <a:p>
                      <a:pPr marL="0" marR="113030" indent="0" algn="ctr">
                        <a:lnSpc>
                          <a:spcPct val="100000"/>
                        </a:lnSpc>
                      </a:pPr>
                      <a:r>
                        <a:rPr lang="tr-TR" sz="1700" b="1" kern="1200" spc="-25" noProof="0" dirty="0">
                          <a:solidFill>
                            <a:schemeClr val="bg1"/>
                          </a:solidFill>
                          <a:latin typeface="+mj-lt"/>
                          <a:ea typeface="+mn-ea"/>
                          <a:cs typeface="+mn-cs"/>
                        </a:rPr>
                        <a:t>Teknolojik / </a:t>
                      </a:r>
                      <a:r>
                        <a:rPr lang="tr-TR" sz="1700" b="1" kern="1200" spc="-25" noProof="0" dirty="0">
                          <a:solidFill>
                            <a:srgbClr val="FFC000"/>
                          </a:solidFill>
                          <a:latin typeface="+mj-lt"/>
                          <a:ea typeface="+mn-ea"/>
                          <a:cs typeface="+mn-cs"/>
                        </a:rPr>
                        <a:t>Yerel Kalkınma Hamlesi</a:t>
                      </a:r>
                    </a:p>
                  </a:txBody>
                  <a:tcPr marL="45720" marR="45720" anchor="ctr">
                    <a:solidFill>
                      <a:srgbClr val="0054C5"/>
                    </a:solidFill>
                  </a:tcPr>
                </a:tc>
                <a:extLst>
                  <a:ext uri="{0D108BD9-81ED-4DB2-BD59-A6C34878D82A}">
                    <a16:rowId xmlns:a16="http://schemas.microsoft.com/office/drawing/2014/main" val="10000"/>
                  </a:ext>
                </a:extLst>
              </a:tr>
              <a:tr h="397663">
                <a:tc>
                  <a:txBody>
                    <a:bodyPr/>
                    <a:lstStyle/>
                    <a:p>
                      <a:pPr marL="6985">
                        <a:lnSpc>
                          <a:spcPct val="100000"/>
                        </a:lnSpc>
                        <a:spcBef>
                          <a:spcPts val="140"/>
                        </a:spcBef>
                      </a:pPr>
                      <a:r>
                        <a:rPr lang="tr-TR" sz="1700" noProof="0" dirty="0">
                          <a:latin typeface="+mj-lt"/>
                        </a:rPr>
                        <a:t>KDV</a:t>
                      </a:r>
                      <a:r>
                        <a:rPr lang="tr-TR" sz="1700" spc="-55" noProof="0" dirty="0">
                          <a:latin typeface="+mj-lt"/>
                        </a:rPr>
                        <a:t> </a:t>
                      </a:r>
                      <a:r>
                        <a:rPr lang="tr-TR" sz="1700" noProof="0" dirty="0">
                          <a:latin typeface="+mj-lt"/>
                        </a:rPr>
                        <a:t>İstisnası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ct val="100000"/>
                        </a:lnSpc>
                        <a:spcBef>
                          <a:spcPts val="140"/>
                        </a:spcBef>
                      </a:pPr>
                      <a:r>
                        <a:rPr lang="tr-TR" sz="1800" b="1" kern="1200" spc="-10" noProof="0" dirty="0">
                          <a:solidFill>
                            <a:schemeClr val="tx1"/>
                          </a:solidFill>
                          <a:latin typeface="+mj-lt"/>
                          <a:ea typeface="+mn-ea"/>
                          <a:cs typeface="+mn-cs"/>
                        </a:rPr>
                        <a:t>40.000.000</a:t>
                      </a:r>
                    </a:p>
                  </a:txBody>
                  <a:tcPr marL="45720" marR="45720" anchor="ctr"/>
                </a:tc>
                <a:tc>
                  <a:txBody>
                    <a:bodyPr/>
                    <a:lstStyle/>
                    <a:p>
                      <a:pPr algn="ctr">
                        <a:lnSpc>
                          <a:spcPct val="100000"/>
                        </a:lnSpc>
                        <a:spcBef>
                          <a:spcPts val="140"/>
                        </a:spcBef>
                      </a:pPr>
                      <a:r>
                        <a:rPr lang="tr-TR" sz="1800" b="1" kern="1200" spc="-10" noProof="0" dirty="0">
                          <a:solidFill>
                            <a:schemeClr val="tx1"/>
                          </a:solidFill>
                          <a:latin typeface="+mj-lt"/>
                          <a:ea typeface="+mn-ea"/>
                          <a:cs typeface="+mn-cs"/>
                        </a:rPr>
                        <a:t>40.000.000</a:t>
                      </a:r>
                    </a:p>
                  </a:txBody>
                  <a:tcPr marL="45720" marR="45720" anchor="ctr"/>
                </a:tc>
                <a:tc>
                  <a:txBody>
                    <a:bodyPr/>
                    <a:lstStyle/>
                    <a:p>
                      <a:pPr algn="ctr">
                        <a:lnSpc>
                          <a:spcPct val="100000"/>
                        </a:lnSpc>
                        <a:spcBef>
                          <a:spcPts val="140"/>
                        </a:spcBef>
                      </a:pPr>
                      <a:r>
                        <a:rPr lang="tr-TR" sz="1800" b="1" kern="1200" spc="-10" noProof="0" dirty="0">
                          <a:solidFill>
                            <a:schemeClr val="tx1"/>
                          </a:solidFill>
                          <a:latin typeface="+mj-lt"/>
                          <a:ea typeface="+mn-ea"/>
                          <a:cs typeface="+mn-cs"/>
                        </a:rPr>
                        <a:t>40.000.000</a:t>
                      </a:r>
                    </a:p>
                  </a:txBody>
                  <a:tcPr marL="45720" marR="45720" anchor="ctr"/>
                </a:tc>
                <a:tc>
                  <a:txBody>
                    <a:bodyPr/>
                    <a:lstStyle/>
                    <a:p>
                      <a:pPr marL="0" algn="ctr" defTabSz="914400" rtl="0" eaLnBrk="1" latinLnBrk="0" hangingPunct="1">
                        <a:lnSpc>
                          <a:spcPts val="1555"/>
                        </a:lnSpc>
                        <a:spcBef>
                          <a:spcPts val="140"/>
                        </a:spcBef>
                      </a:pPr>
                      <a:r>
                        <a:rPr lang="tr-TR" sz="1800" b="1" kern="1200" spc="-10" noProof="0" dirty="0">
                          <a:solidFill>
                            <a:schemeClr val="tx1"/>
                          </a:solidFill>
                          <a:latin typeface="+mj-lt"/>
                          <a:ea typeface="+mn-ea"/>
                          <a:cs typeface="+mn-cs"/>
                        </a:rPr>
                        <a:t>40.000.000</a:t>
                      </a:r>
                    </a:p>
                  </a:txBody>
                  <a:tcPr marL="45720" marR="45720" anchor="ctr"/>
                </a:tc>
                <a:extLst>
                  <a:ext uri="{0D108BD9-81ED-4DB2-BD59-A6C34878D82A}">
                    <a16:rowId xmlns:a16="http://schemas.microsoft.com/office/drawing/2014/main" val="10001"/>
                  </a:ext>
                </a:extLst>
              </a:tr>
              <a:tr h="383661">
                <a:tc>
                  <a:txBody>
                    <a:bodyPr/>
                    <a:lstStyle/>
                    <a:p>
                      <a:pPr marL="6985">
                        <a:lnSpc>
                          <a:spcPts val="1555"/>
                        </a:lnSpc>
                      </a:pPr>
                      <a:r>
                        <a:rPr lang="tr-TR" sz="1700" noProof="0" dirty="0">
                          <a:latin typeface="+mj-lt"/>
                        </a:rPr>
                        <a:t>Gümrük</a:t>
                      </a:r>
                      <a:r>
                        <a:rPr lang="tr-TR" sz="1700" spc="-65" noProof="0" dirty="0">
                          <a:latin typeface="+mj-lt"/>
                        </a:rPr>
                        <a:t> </a:t>
                      </a:r>
                      <a:r>
                        <a:rPr lang="tr-TR" sz="1700" spc="-10" noProof="0" dirty="0">
                          <a:latin typeface="+mj-lt"/>
                        </a:rPr>
                        <a:t>Vergisi</a:t>
                      </a:r>
                      <a:r>
                        <a:rPr lang="tr-TR" sz="1700" spc="-35" noProof="0" dirty="0">
                          <a:latin typeface="+mj-lt"/>
                        </a:rPr>
                        <a:t> </a:t>
                      </a:r>
                      <a:r>
                        <a:rPr lang="tr-TR" sz="1700" noProof="0" dirty="0">
                          <a:latin typeface="+mj-lt"/>
                        </a:rPr>
                        <a:t>Muafiyeti</a:t>
                      </a:r>
                      <a:r>
                        <a:rPr lang="tr-TR" sz="1700" spc="-3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ts val="1555"/>
                        </a:lnSpc>
                      </a:pPr>
                      <a:r>
                        <a:rPr lang="tr-TR" sz="1800" b="1" kern="1200" spc="-10" noProof="0" dirty="0">
                          <a:solidFill>
                            <a:schemeClr val="tx1"/>
                          </a:solidFill>
                          <a:latin typeface="+mj-lt"/>
                          <a:ea typeface="+mn-ea"/>
                          <a:cs typeface="+mn-cs"/>
                        </a:rPr>
                        <a:t>2.000.000</a:t>
                      </a:r>
                    </a:p>
                  </a:txBody>
                  <a:tcPr marL="45720" marR="45720" anchor="ctr"/>
                </a:tc>
                <a:tc>
                  <a:txBody>
                    <a:bodyPr/>
                    <a:lstStyle/>
                    <a:p>
                      <a:pPr algn="ctr">
                        <a:lnSpc>
                          <a:spcPts val="1555"/>
                        </a:lnSpc>
                      </a:pPr>
                      <a:r>
                        <a:rPr lang="tr-TR" sz="1800" b="1" kern="1200" spc="-10" noProof="0" dirty="0">
                          <a:solidFill>
                            <a:schemeClr val="tx1"/>
                          </a:solidFill>
                          <a:latin typeface="+mj-lt"/>
                          <a:ea typeface="+mn-ea"/>
                          <a:cs typeface="+mn-cs"/>
                        </a:rPr>
                        <a:t>2.000.000</a:t>
                      </a:r>
                    </a:p>
                  </a:txBody>
                  <a:tcPr marL="45720" marR="45720" anchor="ctr"/>
                </a:tc>
                <a:tc>
                  <a:txBody>
                    <a:bodyPr/>
                    <a:lstStyle/>
                    <a:p>
                      <a:pPr algn="ctr">
                        <a:lnSpc>
                          <a:spcPts val="1555"/>
                        </a:lnSpc>
                      </a:pPr>
                      <a:r>
                        <a:rPr lang="tr-TR" sz="1800" b="1" kern="1200" spc="-10" noProof="0" dirty="0">
                          <a:solidFill>
                            <a:schemeClr val="tx1"/>
                          </a:solidFill>
                          <a:latin typeface="+mj-lt"/>
                          <a:ea typeface="+mn-ea"/>
                          <a:cs typeface="+mn-cs"/>
                        </a:rPr>
                        <a:t>2.000.000</a:t>
                      </a:r>
                    </a:p>
                  </a:txBody>
                  <a:tcPr marL="45720" marR="45720" anchor="ctr"/>
                </a:tc>
                <a:tc>
                  <a:txBody>
                    <a:bodyPr/>
                    <a:lstStyle/>
                    <a:p>
                      <a:pPr marL="0" algn="ctr" defTabSz="914400" rtl="0" eaLnBrk="1" latinLnBrk="0" hangingPunct="1">
                        <a:lnSpc>
                          <a:spcPts val="1555"/>
                        </a:lnSpc>
                      </a:pPr>
                      <a:r>
                        <a:rPr lang="tr-TR" sz="1800" b="1" kern="1200" spc="-10" noProof="0" dirty="0">
                          <a:solidFill>
                            <a:schemeClr val="tx1"/>
                          </a:solidFill>
                          <a:latin typeface="+mj-lt"/>
                          <a:ea typeface="+mn-ea"/>
                          <a:cs typeface="+mn-cs"/>
                        </a:rPr>
                        <a:t>2.000.000</a:t>
                      </a:r>
                    </a:p>
                  </a:txBody>
                  <a:tcPr marL="45720" marR="45720" anchor="ctr"/>
                </a:tc>
                <a:extLst>
                  <a:ext uri="{0D108BD9-81ED-4DB2-BD59-A6C34878D82A}">
                    <a16:rowId xmlns:a16="http://schemas.microsoft.com/office/drawing/2014/main" val="10002"/>
                  </a:ext>
                </a:extLst>
              </a:tr>
              <a:tr h="397663">
                <a:tc>
                  <a:txBody>
                    <a:bodyPr/>
                    <a:lstStyle/>
                    <a:p>
                      <a:pPr marL="6985">
                        <a:lnSpc>
                          <a:spcPct val="100000"/>
                        </a:lnSpc>
                        <a:spcBef>
                          <a:spcPts val="145"/>
                        </a:spcBef>
                      </a:pPr>
                      <a:r>
                        <a:rPr lang="tr-TR" sz="1700" spc="-10" noProof="0" dirty="0">
                          <a:latin typeface="+mj-lt"/>
                        </a:rPr>
                        <a:t>Vergi</a:t>
                      </a:r>
                      <a:r>
                        <a:rPr lang="tr-TR" sz="1700" spc="-40" noProof="0" dirty="0">
                          <a:latin typeface="+mj-lt"/>
                        </a:rPr>
                        <a:t> İndirimi </a:t>
                      </a:r>
                      <a:r>
                        <a:rPr lang="tr-TR" sz="1700" spc="-10" noProof="0" dirty="0">
                          <a:latin typeface="+mj-lt"/>
                        </a:rPr>
                        <a:t>YKO</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0" kern="1200" spc="-10" noProof="0" dirty="0">
                          <a:solidFill>
                            <a:schemeClr val="tx1"/>
                          </a:solidFill>
                          <a:latin typeface="+mj-lt"/>
                          <a:ea typeface="+mn-ea"/>
                          <a:cs typeface="+mn-cs"/>
                        </a:rPr>
                        <a:t>% 20</a:t>
                      </a:r>
                    </a:p>
                  </a:txBody>
                  <a:tcPr marL="45720" marR="45720" anchor="ctr"/>
                </a:tc>
                <a:tc>
                  <a:txBody>
                    <a:bodyPr/>
                    <a:lstStyle/>
                    <a:p>
                      <a:pPr algn="ctr">
                        <a:lnSpc>
                          <a:spcPct val="100000"/>
                        </a:lnSpc>
                        <a:spcBef>
                          <a:spcPts val="145"/>
                        </a:spcBef>
                      </a:pPr>
                      <a:r>
                        <a:rPr lang="tr-TR" sz="1800" b="0" kern="1200" spc="-10" noProof="0" dirty="0">
                          <a:solidFill>
                            <a:schemeClr val="tx1"/>
                          </a:solidFill>
                          <a:latin typeface="+mj-lt"/>
                          <a:ea typeface="+mn-ea"/>
                          <a:cs typeface="+mn-cs"/>
                        </a:rPr>
                        <a:t>% 30</a:t>
                      </a:r>
                    </a:p>
                  </a:txBody>
                  <a:tcPr marL="45720" marR="45720" anchor="ctr"/>
                </a:tc>
                <a:tc>
                  <a:txBody>
                    <a:bodyPr/>
                    <a:lstStyle/>
                    <a:p>
                      <a:pPr algn="ctr">
                        <a:lnSpc>
                          <a:spcPct val="100000"/>
                        </a:lnSpc>
                        <a:spcBef>
                          <a:spcPts val="145"/>
                        </a:spcBef>
                      </a:pPr>
                      <a:r>
                        <a:rPr lang="tr-TR" sz="1800" b="0" kern="1200" spc="-10" noProof="0" dirty="0">
                          <a:solidFill>
                            <a:schemeClr val="tx1"/>
                          </a:solidFill>
                          <a:latin typeface="+mj-lt"/>
                          <a:ea typeface="+mn-ea"/>
                          <a:cs typeface="+mn-cs"/>
                        </a:rPr>
                        <a:t>% 40</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 50</a:t>
                      </a:r>
                    </a:p>
                  </a:txBody>
                  <a:tcPr marL="45720" marR="45720" anchor="ctr"/>
                </a:tc>
                <a:extLst>
                  <a:ext uri="{0D108BD9-81ED-4DB2-BD59-A6C34878D82A}">
                    <a16:rowId xmlns:a16="http://schemas.microsoft.com/office/drawing/2014/main" val="10003"/>
                  </a:ext>
                </a:extLst>
              </a:tr>
              <a:tr h="383661">
                <a:tc>
                  <a:txBody>
                    <a:bodyPr/>
                    <a:lstStyle/>
                    <a:p>
                      <a:pPr marL="6985">
                        <a:lnSpc>
                          <a:spcPts val="1555"/>
                        </a:lnSpc>
                      </a:pPr>
                      <a:r>
                        <a:rPr lang="tr-TR" sz="1700" spc="-10" noProof="0" dirty="0">
                          <a:latin typeface="+mj-lt"/>
                        </a:rPr>
                        <a:t>Yatırıma</a:t>
                      </a:r>
                      <a:r>
                        <a:rPr lang="tr-TR" sz="1700" spc="-50" noProof="0" dirty="0">
                          <a:latin typeface="+mj-lt"/>
                        </a:rPr>
                        <a:t> </a:t>
                      </a:r>
                      <a:r>
                        <a:rPr lang="tr-TR" sz="1700" noProof="0" dirty="0">
                          <a:latin typeface="+mj-lt"/>
                        </a:rPr>
                        <a:t>Katkı</a:t>
                      </a:r>
                      <a:r>
                        <a:rPr lang="tr-TR" sz="1700" spc="-50" noProof="0" dirty="0">
                          <a:latin typeface="+mj-lt"/>
                        </a:rPr>
                        <a:t> </a:t>
                      </a:r>
                      <a:r>
                        <a:rPr lang="tr-TR" sz="1700" spc="-20" noProof="0" dirty="0">
                          <a:latin typeface="+mj-lt"/>
                        </a:rPr>
                        <a:t>Tutarı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ts val="1555"/>
                        </a:lnSpc>
                      </a:pPr>
                      <a:r>
                        <a:rPr lang="tr-TR" sz="1800" b="1" kern="1200" spc="-10" noProof="0" dirty="0">
                          <a:solidFill>
                            <a:schemeClr val="tx1"/>
                          </a:solidFill>
                          <a:latin typeface="+mj-lt"/>
                          <a:ea typeface="+mn-ea"/>
                          <a:cs typeface="+mn-cs"/>
                        </a:rPr>
                        <a:t>80.000.000</a:t>
                      </a:r>
                    </a:p>
                  </a:txBody>
                  <a:tcPr marL="45720" marR="45720" anchor="ctr"/>
                </a:tc>
                <a:tc>
                  <a:txBody>
                    <a:bodyPr/>
                    <a:lstStyle/>
                    <a:p>
                      <a:pPr marL="0" algn="ctr" defTabSz="914400" rtl="0" eaLnBrk="1" latinLnBrk="0" hangingPunct="1">
                        <a:lnSpc>
                          <a:spcPts val="1555"/>
                        </a:lnSpc>
                      </a:pPr>
                      <a:r>
                        <a:rPr lang="tr-TR" sz="1800" b="1" kern="1200" spc="-10" noProof="0" dirty="0">
                          <a:solidFill>
                            <a:schemeClr val="tx1"/>
                          </a:solidFill>
                          <a:latin typeface="+mj-lt"/>
                          <a:ea typeface="+mn-ea"/>
                          <a:cs typeface="+mn-cs"/>
                        </a:rPr>
                        <a:t>120.000.000</a:t>
                      </a:r>
                    </a:p>
                  </a:txBody>
                  <a:tcPr marL="45720" marR="45720" anchor="ctr"/>
                </a:tc>
                <a:tc>
                  <a:txBody>
                    <a:bodyPr/>
                    <a:lstStyle/>
                    <a:p>
                      <a:pPr marL="0" algn="ctr" defTabSz="914400" rtl="0" eaLnBrk="1" latinLnBrk="0" hangingPunct="1">
                        <a:lnSpc>
                          <a:spcPts val="1555"/>
                        </a:lnSpc>
                      </a:pPr>
                      <a:r>
                        <a:rPr lang="tr-TR" sz="1800" b="1" kern="1200" spc="-10" noProof="0" dirty="0">
                          <a:solidFill>
                            <a:schemeClr val="tx1"/>
                          </a:solidFill>
                          <a:latin typeface="+mj-lt"/>
                          <a:ea typeface="+mn-ea"/>
                          <a:cs typeface="+mn-cs"/>
                        </a:rPr>
                        <a:t>140.000.000</a:t>
                      </a:r>
                    </a:p>
                  </a:txBody>
                  <a:tcPr marL="45720" marR="45720" anchor="ctr"/>
                </a:tc>
                <a:tc>
                  <a:txBody>
                    <a:bodyPr/>
                    <a:lstStyle/>
                    <a:p>
                      <a:pPr marL="0" algn="ctr" defTabSz="914400" rtl="0" eaLnBrk="1" latinLnBrk="0" hangingPunct="1">
                        <a:lnSpc>
                          <a:spcPts val="1555"/>
                        </a:lnSpc>
                      </a:pPr>
                      <a:r>
                        <a:rPr lang="tr-TR" sz="1800" b="1" kern="1200" spc="-10" noProof="0" dirty="0">
                          <a:solidFill>
                            <a:schemeClr val="tx1"/>
                          </a:solidFill>
                          <a:latin typeface="+mj-lt"/>
                          <a:ea typeface="+mn-ea"/>
                          <a:cs typeface="+mn-cs"/>
                        </a:rPr>
                        <a:t>175.000.000</a:t>
                      </a:r>
                    </a:p>
                  </a:txBody>
                  <a:tcPr marL="45720" marR="45720" anchor="ctr"/>
                </a:tc>
                <a:extLst>
                  <a:ext uri="{0D108BD9-81ED-4DB2-BD59-A6C34878D82A}">
                    <a16:rowId xmlns:a16="http://schemas.microsoft.com/office/drawing/2014/main" val="10004"/>
                  </a:ext>
                </a:extLst>
              </a:tr>
              <a:tr h="397663">
                <a:tc>
                  <a:txBody>
                    <a:bodyPr/>
                    <a:lstStyle/>
                    <a:p>
                      <a:pPr marL="6985">
                        <a:lnSpc>
                          <a:spcPct val="100000"/>
                        </a:lnSpc>
                        <a:spcBef>
                          <a:spcPts val="145"/>
                        </a:spcBef>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5" noProof="0" dirty="0">
                          <a:latin typeface="+mj-lt"/>
                        </a:rPr>
                        <a:t> </a:t>
                      </a:r>
                      <a:r>
                        <a:rPr lang="tr-TR" sz="1700" noProof="0" dirty="0">
                          <a:latin typeface="+mj-lt"/>
                        </a:rPr>
                        <a:t>Süre</a:t>
                      </a:r>
                      <a:r>
                        <a:rPr lang="tr-TR" sz="1700" spc="-30" noProof="0" dirty="0">
                          <a:latin typeface="+mj-lt"/>
                        </a:rPr>
                        <a:t> </a:t>
                      </a:r>
                      <a:r>
                        <a:rPr lang="tr-TR" sz="1700" spc="-10" noProof="0" dirty="0">
                          <a:latin typeface="+mj-lt"/>
                        </a:rPr>
                        <a:t>(Yıl)</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0" kern="1200" spc="-10" noProof="0" dirty="0">
                          <a:solidFill>
                            <a:schemeClr val="tx1"/>
                          </a:solidFill>
                          <a:latin typeface="+mj-lt"/>
                          <a:ea typeface="+mn-ea"/>
                          <a:cs typeface="+mn-cs"/>
                        </a:rPr>
                        <a:t>1</a:t>
                      </a:r>
                    </a:p>
                  </a:txBody>
                  <a:tcPr marL="45720" marR="45720" anchor="ctr"/>
                </a:tc>
                <a:tc>
                  <a:txBody>
                    <a:bodyPr/>
                    <a:lstStyle/>
                    <a:p>
                      <a:pPr algn="ctr">
                        <a:lnSpc>
                          <a:spcPct val="100000"/>
                        </a:lnSpc>
                        <a:spcBef>
                          <a:spcPts val="145"/>
                        </a:spcBef>
                      </a:pPr>
                      <a:r>
                        <a:rPr lang="tr-TR" sz="1800" b="0" kern="1200" spc="-10" noProof="0" dirty="0">
                          <a:solidFill>
                            <a:schemeClr val="tx1"/>
                          </a:solidFill>
                          <a:latin typeface="+mj-lt"/>
                          <a:ea typeface="+mn-ea"/>
                          <a:cs typeface="+mn-cs"/>
                        </a:rPr>
                        <a:t>1</a:t>
                      </a:r>
                    </a:p>
                  </a:txBody>
                  <a:tcPr marL="45720" marR="45720" anchor="ctr"/>
                </a:tc>
                <a:tc>
                  <a:txBody>
                    <a:bodyPr/>
                    <a:lstStyle/>
                    <a:p>
                      <a:pPr algn="ctr">
                        <a:lnSpc>
                          <a:spcPct val="100000"/>
                        </a:lnSpc>
                        <a:spcBef>
                          <a:spcPts val="145"/>
                        </a:spcBef>
                      </a:pPr>
                      <a:r>
                        <a:rPr lang="tr-TR" sz="1800" b="0" kern="1200" spc="-10" noProof="0" dirty="0">
                          <a:solidFill>
                            <a:schemeClr val="tx1"/>
                          </a:solidFill>
                          <a:latin typeface="+mj-lt"/>
                          <a:ea typeface="+mn-ea"/>
                          <a:cs typeface="+mn-cs"/>
                        </a:rPr>
                        <a:t>8</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8</a:t>
                      </a:r>
                    </a:p>
                  </a:txBody>
                  <a:tcPr marL="45720" marR="45720" anchor="ctr"/>
                </a:tc>
                <a:extLst>
                  <a:ext uri="{0D108BD9-81ED-4DB2-BD59-A6C34878D82A}">
                    <a16:rowId xmlns:a16="http://schemas.microsoft.com/office/drawing/2014/main" val="10005"/>
                  </a:ext>
                </a:extLst>
              </a:tr>
              <a:tr h="383661">
                <a:tc>
                  <a:txBody>
                    <a:bodyPr/>
                    <a:lstStyle/>
                    <a:p>
                      <a:pPr marL="6985">
                        <a:lnSpc>
                          <a:spcPts val="1580"/>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0" noProof="0" dirty="0">
                          <a:latin typeface="+mj-lt"/>
                        </a:rPr>
                        <a:t> (TL ÜST LİMİT)</a:t>
                      </a:r>
                      <a:endParaRPr lang="tr-TR" sz="1700" noProof="0" dirty="0">
                        <a:latin typeface="+mj-lt"/>
                        <a:cs typeface="Calibri"/>
                      </a:endParaRPr>
                    </a:p>
                  </a:txBody>
                  <a:tcPr marL="45720" marR="45720" anchor="ctr"/>
                </a:tc>
                <a:tc>
                  <a:txBody>
                    <a:bodyPr/>
                    <a:lstStyle/>
                    <a:p>
                      <a:pPr algn="ctr">
                        <a:lnSpc>
                          <a:spcPts val="1580"/>
                        </a:lnSpc>
                      </a:pPr>
                      <a:r>
                        <a:rPr lang="tr-TR" sz="1800" b="0" kern="1200" spc="-10" noProof="0" dirty="0">
                          <a:solidFill>
                            <a:schemeClr val="tx1"/>
                          </a:solidFill>
                          <a:latin typeface="+mj-lt"/>
                          <a:ea typeface="+mn-ea"/>
                          <a:cs typeface="+mn-cs"/>
                        </a:rPr>
                        <a:t>Limit Yok</a:t>
                      </a:r>
                    </a:p>
                  </a:txBody>
                  <a:tcPr marL="45720" marR="45720" anchor="ctr"/>
                </a:tc>
                <a:tc>
                  <a:txBody>
                    <a:bodyPr/>
                    <a:lstStyle/>
                    <a:p>
                      <a:pPr algn="ctr">
                        <a:lnSpc>
                          <a:spcPts val="1580"/>
                        </a:lnSpc>
                      </a:pPr>
                      <a:r>
                        <a:rPr lang="tr-TR" sz="1800" b="0" kern="1200" spc="-10" noProof="0" dirty="0">
                          <a:solidFill>
                            <a:schemeClr val="tx1"/>
                          </a:solidFill>
                          <a:latin typeface="+mj-lt"/>
                          <a:ea typeface="+mn-ea"/>
                          <a:cs typeface="+mn-cs"/>
                        </a:rPr>
                        <a:t>Limit Yok</a:t>
                      </a:r>
                    </a:p>
                  </a:txBody>
                  <a:tcPr marL="45720" marR="45720" anchor="ctr"/>
                </a:tc>
                <a:tc>
                  <a:txBody>
                    <a:bodyPr/>
                    <a:lstStyle/>
                    <a:p>
                      <a:pPr algn="ctr">
                        <a:lnSpc>
                          <a:spcPts val="1580"/>
                        </a:lnSpc>
                      </a:pPr>
                      <a:r>
                        <a:rPr lang="tr-TR" sz="1800" b="0" kern="1200" spc="-10" noProof="0" dirty="0">
                          <a:solidFill>
                            <a:schemeClr val="tx1"/>
                          </a:solidFill>
                          <a:latin typeface="+mj-lt"/>
                          <a:ea typeface="+mn-ea"/>
                          <a:cs typeface="+mn-cs"/>
                        </a:rPr>
                        <a:t>Limit Yok</a:t>
                      </a:r>
                    </a:p>
                  </a:txBody>
                  <a:tcPr marL="45720" marR="45720" anchor="ctr"/>
                </a:tc>
                <a:tc>
                  <a:txBody>
                    <a:bodyPr/>
                    <a:lstStyle/>
                    <a:p>
                      <a:pPr marL="0" algn="ctr" defTabSz="914400" rtl="0" eaLnBrk="1" latinLnBrk="0" hangingPunct="1">
                        <a:lnSpc>
                          <a:spcPts val="1555"/>
                        </a:lnSpc>
                      </a:pPr>
                      <a:r>
                        <a:rPr lang="tr-TR" sz="1800" b="0" kern="1200" spc="-10" noProof="0" dirty="0">
                          <a:solidFill>
                            <a:schemeClr val="tx1"/>
                          </a:solidFill>
                          <a:latin typeface="+mj-lt"/>
                          <a:ea typeface="+mn-ea"/>
                          <a:cs typeface="+mn-cs"/>
                        </a:rPr>
                        <a:t>Limit Yok</a:t>
                      </a:r>
                    </a:p>
                  </a:txBody>
                  <a:tcPr marL="45720" marR="45720" anchor="ctr"/>
                </a:tc>
                <a:extLst>
                  <a:ext uri="{0D108BD9-81ED-4DB2-BD59-A6C34878D82A}">
                    <a16:rowId xmlns:a16="http://schemas.microsoft.com/office/drawing/2014/main" val="10006"/>
                  </a:ext>
                </a:extLst>
              </a:tr>
              <a:tr h="420121">
                <a:tc>
                  <a:txBody>
                    <a:bodyPr/>
                    <a:lstStyle/>
                    <a:p>
                      <a:pPr marL="6985">
                        <a:lnSpc>
                          <a:spcPts val="1555"/>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0"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 (Gerçekleşen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2.500.000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2.500.000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20.000.000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55"/>
                        </a:lnSpc>
                        <a:spcBef>
                          <a:spcPts val="145"/>
                        </a:spcBef>
                      </a:pPr>
                      <a:r>
                        <a:rPr lang="tr-TR" sz="1800" b="1" kern="1200" spc="-10" noProof="0" dirty="0" smtClean="0">
                          <a:solidFill>
                            <a:schemeClr val="tx1"/>
                          </a:solidFill>
                          <a:latin typeface="+mj-lt"/>
                          <a:ea typeface="+mn-ea"/>
                          <a:cs typeface="+mn-cs"/>
                        </a:rPr>
                        <a:t>20.000.000</a:t>
                      </a:r>
                      <a:endParaRPr lang="tr-TR" sz="1800" b="1"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7"/>
                  </a:ext>
                </a:extLst>
              </a:tr>
              <a:tr h="397663">
                <a:tc>
                  <a:txBody>
                    <a:bodyPr/>
                    <a:lstStyle/>
                    <a:p>
                      <a:pPr marL="6985">
                        <a:lnSpc>
                          <a:spcPct val="100000"/>
                        </a:lnSpc>
                        <a:spcBef>
                          <a:spcPts val="145"/>
                        </a:spcBef>
                      </a:pPr>
                      <a:r>
                        <a:rPr lang="tr-TR" sz="1700" spc="-10" noProof="0" dirty="0">
                          <a:latin typeface="+mj-lt"/>
                        </a:rPr>
                        <a:t>Faiz/Kar</a:t>
                      </a:r>
                      <a:r>
                        <a:rPr lang="tr-TR" sz="1700" spc="-60" noProof="0" dirty="0">
                          <a:latin typeface="+mj-lt"/>
                        </a:rPr>
                        <a:t> </a:t>
                      </a:r>
                      <a:r>
                        <a:rPr lang="tr-TR" sz="1700" noProof="0" dirty="0">
                          <a:latin typeface="+mj-lt"/>
                        </a:rPr>
                        <a:t>Payı</a:t>
                      </a:r>
                      <a:r>
                        <a:rPr lang="tr-TR" sz="1700" spc="-25" noProof="0" dirty="0">
                          <a:latin typeface="+mj-lt"/>
                        </a:rPr>
                        <a:t> </a:t>
                      </a:r>
                      <a:r>
                        <a:rPr lang="tr-TR" sz="1700" noProof="0" dirty="0">
                          <a:latin typeface="+mj-lt"/>
                        </a:rPr>
                        <a:t>Destek</a:t>
                      </a:r>
                      <a:r>
                        <a:rPr lang="tr-TR" sz="1700" spc="-35" noProof="0" dirty="0">
                          <a:latin typeface="+mj-lt"/>
                        </a:rPr>
                        <a:t> </a:t>
                      </a:r>
                      <a:r>
                        <a:rPr lang="tr-TR" sz="1700" noProof="0" dirty="0">
                          <a:latin typeface="+mj-lt"/>
                        </a:rPr>
                        <a:t>Üst</a:t>
                      </a:r>
                      <a:r>
                        <a:rPr lang="tr-TR" sz="1700" spc="-40" noProof="0" dirty="0">
                          <a:latin typeface="+mj-lt"/>
                        </a:rPr>
                        <a:t> </a:t>
                      </a:r>
                      <a:r>
                        <a:rPr lang="tr-TR" sz="1700" noProof="0" dirty="0">
                          <a:latin typeface="+mj-lt"/>
                        </a:rPr>
                        <a:t>Sınırı</a:t>
                      </a:r>
                      <a:r>
                        <a:rPr lang="tr-TR" sz="1700" spc="-40"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24.000.000</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180.000.000</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240.000.000</a:t>
                      </a:r>
                    </a:p>
                  </a:txBody>
                  <a:tcPr marL="45720" marR="45720" anchor="ctr"/>
                </a:tc>
                <a:extLst>
                  <a:ext uri="{0D108BD9-81ED-4DB2-BD59-A6C34878D82A}">
                    <a16:rowId xmlns:a16="http://schemas.microsoft.com/office/drawing/2014/main" val="10008"/>
                  </a:ext>
                </a:extLst>
              </a:tr>
              <a:tr h="532330">
                <a:tc>
                  <a:txBody>
                    <a:bodyPr/>
                    <a:lstStyle/>
                    <a:p>
                      <a:pPr marL="6985">
                        <a:lnSpc>
                          <a:spcPts val="1580"/>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5" noProof="0" dirty="0">
                          <a:latin typeface="+mj-lt"/>
                        </a:rPr>
                        <a:t> </a:t>
                      </a:r>
                      <a:r>
                        <a:rPr lang="tr-TR" sz="1700" spc="-10" noProof="0" dirty="0">
                          <a:latin typeface="+mj-lt"/>
                        </a:rPr>
                        <a:t>Desteği</a:t>
                      </a:r>
                      <a:r>
                        <a:rPr lang="tr-TR" sz="1700" spc="-30" noProof="0" dirty="0">
                          <a:latin typeface="+mj-lt"/>
                        </a:rPr>
                        <a:t> </a:t>
                      </a:r>
                      <a:r>
                        <a:rPr lang="tr-TR" sz="1700" noProof="0" dirty="0">
                          <a:latin typeface="+mj-lt"/>
                        </a:rPr>
                        <a:t>İndirim</a:t>
                      </a:r>
                      <a:r>
                        <a:rPr lang="tr-TR" sz="1700" spc="-15" noProof="0" dirty="0">
                          <a:latin typeface="+mj-lt"/>
                        </a:rPr>
                        <a:t> </a:t>
                      </a:r>
                      <a:r>
                        <a:rPr lang="tr-TR" sz="1700" spc="-10" noProof="0" dirty="0">
                          <a:latin typeface="+mj-lt"/>
                        </a:rPr>
                        <a:t>Puanı/Azami</a:t>
                      </a:r>
                      <a:r>
                        <a:rPr lang="tr-TR" sz="1700" spc="-20" noProof="0" dirty="0">
                          <a:latin typeface="+mj-lt"/>
                        </a:rPr>
                        <a:t> </a:t>
                      </a:r>
                      <a:r>
                        <a:rPr lang="tr-TR" sz="1700" spc="-10" noProof="0" dirty="0">
                          <a:latin typeface="+mj-lt"/>
                        </a:rPr>
                        <a:t>Destek</a:t>
                      </a:r>
                      <a:r>
                        <a:rPr lang="tr-TR" sz="1700" spc="-25" noProof="0" dirty="0">
                          <a:latin typeface="+mj-lt"/>
                        </a:rPr>
                        <a:t> </a:t>
                      </a:r>
                      <a:r>
                        <a:rPr lang="tr-TR" sz="1700" spc="-10" noProof="0" dirty="0">
                          <a:latin typeface="+mj-lt"/>
                        </a:rPr>
                        <a:t>Oranı</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10 Puan</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15 Puan</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20 Puan</a:t>
                      </a:r>
                    </a:p>
                  </a:txBody>
                  <a:tcPr marL="45720" marR="45720" anchor="ctr"/>
                </a:tc>
                <a:extLst>
                  <a:ext uri="{0D108BD9-81ED-4DB2-BD59-A6C34878D82A}">
                    <a16:rowId xmlns:a16="http://schemas.microsoft.com/office/drawing/2014/main" val="10009"/>
                  </a:ext>
                </a:extLst>
              </a:tr>
              <a:tr h="383661">
                <a:tc>
                  <a:txBody>
                    <a:bodyPr/>
                    <a:lstStyle/>
                    <a:p>
                      <a:pPr marL="6985">
                        <a:lnSpc>
                          <a:spcPts val="1555"/>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0" noProof="0" dirty="0">
                          <a:latin typeface="+mj-lt"/>
                        </a:rPr>
                        <a:t> </a:t>
                      </a:r>
                      <a:r>
                        <a:rPr lang="tr-TR" sz="1700" spc="-10" noProof="0" dirty="0">
                          <a:latin typeface="+mj-lt"/>
                        </a:rPr>
                        <a:t>Gerçekleşen</a:t>
                      </a:r>
                      <a:r>
                        <a:rPr lang="tr-TR" sz="1700" spc="-20" noProof="0" dirty="0">
                          <a:latin typeface="+mj-lt"/>
                        </a:rPr>
                        <a:t> (TL)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a:solidFill>
                            <a:schemeClr val="tx1"/>
                          </a:solidFill>
                          <a:latin typeface="+mj-lt"/>
                          <a:ea typeface="+mn-ea"/>
                          <a:cs typeface="+mn-cs"/>
                        </a:rPr>
                        <a:t>24.000.000</a:t>
                      </a: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a:solidFill>
                            <a:schemeClr val="tx1"/>
                          </a:solidFill>
                          <a:latin typeface="+mj-lt"/>
                          <a:ea typeface="+mn-ea"/>
                          <a:cs typeface="+mn-cs"/>
                        </a:rPr>
                        <a:t>57.700.000</a:t>
                      </a:r>
                    </a:p>
                  </a:txBody>
                  <a:tcPr marL="45720" marR="45720" anchor="ctr"/>
                </a:tc>
                <a:tc>
                  <a:txBody>
                    <a:bodyPr/>
                    <a:lstStyle/>
                    <a:p>
                      <a:pPr marL="0" algn="ctr" defTabSz="914400" rtl="0" eaLnBrk="1" latinLnBrk="0" hangingPunct="1">
                        <a:lnSpc>
                          <a:spcPts val="1555"/>
                        </a:lnSpc>
                        <a:spcBef>
                          <a:spcPts val="145"/>
                        </a:spcBef>
                      </a:pPr>
                      <a:r>
                        <a:rPr lang="tr-TR" sz="1800" b="1" kern="1200" spc="-10" noProof="0" dirty="0">
                          <a:solidFill>
                            <a:schemeClr val="tx1"/>
                          </a:solidFill>
                          <a:latin typeface="+mj-lt"/>
                          <a:ea typeface="+mn-ea"/>
                          <a:cs typeface="+mn-cs"/>
                        </a:rPr>
                        <a:t>77.000.000</a:t>
                      </a:r>
                    </a:p>
                  </a:txBody>
                  <a:tcPr marL="45720" marR="45720" anchor="ctr"/>
                </a:tc>
                <a:extLst>
                  <a:ext uri="{0D108BD9-81ED-4DB2-BD59-A6C34878D82A}">
                    <a16:rowId xmlns:a16="http://schemas.microsoft.com/office/drawing/2014/main" val="10010"/>
                  </a:ext>
                </a:extLst>
              </a:tr>
              <a:tr h="383661">
                <a:tc>
                  <a:txBody>
                    <a:bodyPr/>
                    <a:lstStyle/>
                    <a:p>
                      <a:pPr marL="6985">
                        <a:lnSpc>
                          <a:spcPts val="1650"/>
                        </a:lnSpc>
                        <a:spcBef>
                          <a:spcPts val="145"/>
                        </a:spcBef>
                      </a:pPr>
                      <a:r>
                        <a:rPr lang="tr-TR" sz="1700" spc="-10" noProof="0" dirty="0">
                          <a:latin typeface="+mj-lt"/>
                        </a:rPr>
                        <a:t>Yatırım</a:t>
                      </a:r>
                      <a:r>
                        <a:rPr lang="tr-TR" sz="1700" spc="-55" noProof="0" dirty="0">
                          <a:latin typeface="+mj-lt"/>
                        </a:rPr>
                        <a:t> </a:t>
                      </a:r>
                      <a:r>
                        <a:rPr lang="tr-TR" sz="1700" spc="-20" noProof="0" dirty="0">
                          <a:latin typeface="+mj-lt"/>
                        </a:rPr>
                        <a:t>Yeri</a:t>
                      </a:r>
                      <a:r>
                        <a:rPr lang="tr-TR" sz="1700" spc="-55" noProof="0" dirty="0">
                          <a:latin typeface="+mj-lt"/>
                        </a:rPr>
                        <a:t> </a:t>
                      </a:r>
                      <a:r>
                        <a:rPr lang="tr-TR" sz="1700" spc="-10" noProof="0" dirty="0">
                          <a:latin typeface="+mj-lt"/>
                        </a:rPr>
                        <a:t>Tahsisi</a:t>
                      </a:r>
                      <a:endParaRPr lang="tr-TR" sz="1700" noProof="0" dirty="0">
                        <a:latin typeface="+mj-lt"/>
                        <a:cs typeface="Calibri"/>
                      </a:endParaRPr>
                    </a:p>
                  </a:txBody>
                  <a:tcPr marL="45720" marR="45720" anchor="ctr"/>
                </a:tc>
                <a:tc>
                  <a:txBody>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lang="tr-TR" sz="1800" b="0" kern="1200" spc="-10" noProof="0" dirty="0">
                          <a:solidFill>
                            <a:schemeClr val="tx1"/>
                          </a:solidFill>
                          <a:latin typeface="+mn-lt"/>
                          <a:ea typeface="+mn-ea"/>
                          <a:cs typeface="+mn-cs"/>
                        </a:rPr>
                        <a:t>✓</a:t>
                      </a:r>
                    </a:p>
                  </a:txBody>
                  <a:tcPr marL="45720" marR="45720" anchor="ctr"/>
                </a:tc>
                <a:tc>
                  <a:txBody>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lang="tr-TR" sz="1800" b="0" kern="1200" spc="-10" noProof="0" dirty="0">
                          <a:solidFill>
                            <a:schemeClr val="tx1"/>
                          </a:solidFill>
                          <a:latin typeface="+mn-lt"/>
                          <a:ea typeface="+mn-ea"/>
                          <a:cs typeface="+mn-cs"/>
                        </a:rPr>
                        <a:t>✓</a:t>
                      </a:r>
                    </a:p>
                  </a:txBody>
                  <a:tcPr marL="45720" marR="45720" anchor="ctr"/>
                </a:tc>
                <a:tc>
                  <a:txBody>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lang="tr-TR" sz="1800" b="0" kern="1200" spc="-10" noProof="0" dirty="0">
                          <a:solidFill>
                            <a:schemeClr val="tx1"/>
                          </a:solidFill>
                          <a:latin typeface="+mn-lt"/>
                          <a:ea typeface="+mn-ea"/>
                          <a:cs typeface="+mn-cs"/>
                        </a:rPr>
                        <a:t>✓</a:t>
                      </a:r>
                    </a:p>
                  </a:txBody>
                  <a:tcPr marL="45720" marR="45720" anchor="ctr"/>
                </a:tc>
                <a:tc>
                  <a:txBody>
                    <a:bodyPr/>
                    <a:lstStyle/>
                    <a:p>
                      <a:pPr marL="0" marR="0" lvl="0" indent="0" algn="ctr" defTabSz="914400" rtl="0" eaLnBrk="1" fontAlgn="auto" latinLnBrk="0" hangingPunct="1">
                        <a:lnSpc>
                          <a:spcPts val="1555"/>
                        </a:lnSpc>
                        <a:spcBef>
                          <a:spcPts val="140"/>
                        </a:spcBef>
                        <a:spcAft>
                          <a:spcPts val="0"/>
                        </a:spcAft>
                        <a:buClrTx/>
                        <a:buSzTx/>
                        <a:buFontTx/>
                        <a:buNone/>
                        <a:tabLst/>
                        <a:defRPr/>
                      </a:pPr>
                      <a:r>
                        <a:rPr lang="tr-TR" sz="1800" b="0" kern="1200" spc="-10" noProof="0" dirty="0">
                          <a:solidFill>
                            <a:schemeClr val="tx1"/>
                          </a:solidFill>
                          <a:latin typeface="+mj-lt"/>
                          <a:ea typeface="+mn-ea"/>
                          <a:cs typeface="+mn-cs"/>
                        </a:rPr>
                        <a:t>✓</a:t>
                      </a:r>
                    </a:p>
                  </a:txBody>
                  <a:tcPr marL="45720" marR="45720" anchor="ctr"/>
                </a:tc>
                <a:extLst>
                  <a:ext uri="{0D108BD9-81ED-4DB2-BD59-A6C34878D82A}">
                    <a16:rowId xmlns:a16="http://schemas.microsoft.com/office/drawing/2014/main" val="10011"/>
                  </a:ext>
                </a:extLst>
              </a:tr>
              <a:tr h="399647">
                <a:tc>
                  <a:txBody>
                    <a:bodyPr/>
                    <a:lstStyle/>
                    <a:p>
                      <a:pPr marL="6985">
                        <a:lnSpc>
                          <a:spcPct val="100000"/>
                        </a:lnSpc>
                        <a:spcBef>
                          <a:spcPts val="145"/>
                        </a:spcBef>
                      </a:pPr>
                      <a:r>
                        <a:rPr lang="tr-TR" sz="1700" noProof="0" dirty="0">
                          <a:latin typeface="+mj-lt"/>
                        </a:rPr>
                        <a:t>Makine</a:t>
                      </a:r>
                      <a:r>
                        <a:rPr lang="tr-TR" sz="1700" spc="-35" noProof="0" dirty="0">
                          <a:latin typeface="+mj-lt"/>
                        </a:rPr>
                        <a:t> </a:t>
                      </a:r>
                      <a:r>
                        <a:rPr lang="tr-TR" sz="1700" noProof="0" dirty="0">
                          <a:latin typeface="+mj-lt"/>
                        </a:rPr>
                        <a:t>ve</a:t>
                      </a:r>
                      <a:r>
                        <a:rPr lang="tr-TR" sz="1700" spc="-35"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0" noProof="0" dirty="0">
                          <a:latin typeface="+mj-lt"/>
                        </a:rPr>
                        <a:t> </a:t>
                      </a:r>
                      <a:r>
                        <a:rPr lang="tr-TR" sz="1700" noProof="0" dirty="0">
                          <a:latin typeface="+mj-lt"/>
                        </a:rPr>
                        <a:t>Destek</a:t>
                      </a:r>
                      <a:r>
                        <a:rPr lang="tr-TR" sz="1700" spc="-50" noProof="0" dirty="0">
                          <a:latin typeface="+mj-lt"/>
                        </a:rPr>
                        <a:t> </a:t>
                      </a:r>
                      <a:r>
                        <a:rPr lang="tr-TR" sz="1700" noProof="0" dirty="0">
                          <a:latin typeface="+mj-lt"/>
                        </a:rPr>
                        <a:t>Oranı</a:t>
                      </a:r>
                      <a:r>
                        <a:rPr lang="tr-TR" sz="1700" spc="-4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25%</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25%</a:t>
                      </a:r>
                    </a:p>
                  </a:txBody>
                  <a:tcPr marL="45720" marR="45720" anchor="ctr"/>
                </a:tc>
                <a:extLst>
                  <a:ext uri="{0D108BD9-81ED-4DB2-BD59-A6C34878D82A}">
                    <a16:rowId xmlns:a16="http://schemas.microsoft.com/office/drawing/2014/main" val="261272294"/>
                  </a:ext>
                </a:extLst>
              </a:tr>
              <a:tr h="399647">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5" noProof="0" dirty="0">
                          <a:latin typeface="+mj-lt"/>
                        </a:rPr>
                        <a:t> </a:t>
                      </a:r>
                      <a:r>
                        <a:rPr lang="tr-TR" sz="1700" noProof="0" dirty="0">
                          <a:latin typeface="+mj-lt"/>
                        </a:rPr>
                        <a:t>Üst</a:t>
                      </a:r>
                      <a:r>
                        <a:rPr lang="tr-TR" sz="1700" spc="-35" noProof="0" dirty="0">
                          <a:latin typeface="+mj-lt"/>
                        </a:rPr>
                        <a:t> </a:t>
                      </a:r>
                      <a:r>
                        <a:rPr lang="tr-TR" sz="1700" noProof="0" dirty="0">
                          <a:latin typeface="+mj-lt"/>
                        </a:rPr>
                        <a:t>Limit</a:t>
                      </a:r>
                      <a:r>
                        <a:rPr lang="tr-TR" sz="1700" spc="-25"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180.000.000</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240.000.000</a:t>
                      </a:r>
                    </a:p>
                  </a:txBody>
                  <a:tcPr marL="45720" marR="45720" anchor="ctr"/>
                </a:tc>
                <a:extLst>
                  <a:ext uri="{0D108BD9-81ED-4DB2-BD59-A6C34878D82A}">
                    <a16:rowId xmlns:a16="http://schemas.microsoft.com/office/drawing/2014/main" val="3457588329"/>
                  </a:ext>
                </a:extLst>
              </a:tr>
              <a:tr h="148100">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40" noProof="0" dirty="0">
                          <a:latin typeface="+mj-lt"/>
                        </a:rPr>
                        <a:t> </a:t>
                      </a:r>
                      <a:r>
                        <a:rPr lang="tr-TR" sz="1700" noProof="0" dirty="0">
                          <a:latin typeface="+mj-lt"/>
                        </a:rPr>
                        <a:t>Desteği</a:t>
                      </a:r>
                      <a:r>
                        <a:rPr lang="tr-TR" sz="1700" spc="-45" noProof="0" dirty="0">
                          <a:latin typeface="+mj-lt"/>
                        </a:rPr>
                        <a:t> </a:t>
                      </a:r>
                      <a:r>
                        <a:rPr lang="tr-TR" sz="1700" spc="-10" noProof="0" dirty="0">
                          <a:latin typeface="+mj-lt"/>
                        </a:rPr>
                        <a:t>Yatırım</a:t>
                      </a:r>
                      <a:r>
                        <a:rPr lang="tr-TR" sz="1700" spc="-20" noProof="0" dirty="0">
                          <a:latin typeface="+mj-lt"/>
                        </a:rPr>
                        <a:t> Tutarına</a:t>
                      </a:r>
                      <a:r>
                        <a:rPr lang="tr-TR" sz="1700" spc="-5" noProof="0" dirty="0">
                          <a:latin typeface="+mj-lt"/>
                        </a:rPr>
                        <a:t> </a:t>
                      </a:r>
                      <a:r>
                        <a:rPr lang="tr-TR" sz="1700" noProof="0" dirty="0">
                          <a:latin typeface="+mj-lt"/>
                        </a:rPr>
                        <a:t>Oranı</a:t>
                      </a:r>
                      <a:r>
                        <a:rPr lang="tr-TR" sz="1700" spc="-3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15%</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15%</a:t>
                      </a:r>
                    </a:p>
                  </a:txBody>
                  <a:tcPr marL="45720" marR="45720" anchor="ctr"/>
                </a:tc>
                <a:extLst>
                  <a:ext uri="{0D108BD9-81ED-4DB2-BD59-A6C34878D82A}">
                    <a16:rowId xmlns:a16="http://schemas.microsoft.com/office/drawing/2014/main" val="1583835459"/>
                  </a:ext>
                </a:extLst>
              </a:tr>
              <a:tr h="399647">
                <a:tc>
                  <a:txBody>
                    <a:bodyPr/>
                    <a:lstStyle/>
                    <a:p>
                      <a:pPr marL="6985">
                        <a:lnSpc>
                          <a:spcPts val="1550"/>
                        </a:lnSpc>
                      </a:pPr>
                      <a:r>
                        <a:rPr lang="tr-TR" sz="1700" noProof="0" dirty="0">
                          <a:latin typeface="+mj-lt"/>
                        </a:rPr>
                        <a:t>Makine</a:t>
                      </a:r>
                      <a:r>
                        <a:rPr lang="tr-TR" sz="1700" spc="-35"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Gerçekleşen</a:t>
                      </a:r>
                      <a:r>
                        <a:rPr lang="tr-TR" sz="1700" spc="-40"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a:t>
                      </a:r>
                    </a:p>
                  </a:txBody>
                  <a:tcPr marL="45720" marR="45720" anchor="ctr"/>
                </a:tc>
                <a:tc>
                  <a:txBody>
                    <a:bodyPr/>
                    <a:lstStyle/>
                    <a:p>
                      <a:pPr marL="0" algn="ctr" defTabSz="914400" rtl="0" eaLnBrk="1" latinLnBrk="0" hangingPunct="1">
                        <a:lnSpc>
                          <a:spcPct val="100000"/>
                        </a:lnSpc>
                        <a:spcBef>
                          <a:spcPts val="145"/>
                        </a:spcBef>
                      </a:pPr>
                      <a:r>
                        <a:rPr lang="tr-TR" sz="1800" b="0" kern="1200" spc="-10" noProof="0" dirty="0">
                          <a:solidFill>
                            <a:schemeClr val="tx1"/>
                          </a:solidFill>
                          <a:latin typeface="+mj-lt"/>
                          <a:ea typeface="+mn-ea"/>
                          <a:cs typeface="+mn-cs"/>
                        </a:rPr>
                        <a:t>50.000.000</a:t>
                      </a:r>
                    </a:p>
                  </a:txBody>
                  <a:tcPr marL="45720" marR="45720" anchor="ctr"/>
                </a:tc>
                <a:tc>
                  <a:txBody>
                    <a:bodyPr/>
                    <a:lstStyle/>
                    <a:p>
                      <a:pPr marL="0" algn="ctr" defTabSz="914400" rtl="0" eaLnBrk="1" latinLnBrk="0" hangingPunct="1">
                        <a:lnSpc>
                          <a:spcPts val="1555"/>
                        </a:lnSpc>
                        <a:spcBef>
                          <a:spcPts val="145"/>
                        </a:spcBef>
                      </a:pPr>
                      <a:r>
                        <a:rPr lang="tr-TR" sz="1800" b="0" kern="1200" spc="-10" noProof="0" dirty="0">
                          <a:solidFill>
                            <a:schemeClr val="tx1"/>
                          </a:solidFill>
                          <a:latin typeface="+mj-lt"/>
                          <a:ea typeface="+mn-ea"/>
                          <a:cs typeface="+mn-cs"/>
                        </a:rPr>
                        <a:t>50.000.000</a:t>
                      </a:r>
                    </a:p>
                  </a:txBody>
                  <a:tcPr marL="45720" marR="45720" anchor="ctr"/>
                </a:tc>
                <a:extLst>
                  <a:ext uri="{0D108BD9-81ED-4DB2-BD59-A6C34878D82A}">
                    <a16:rowId xmlns:a16="http://schemas.microsoft.com/office/drawing/2014/main" val="2374071066"/>
                  </a:ext>
                </a:extLst>
              </a:tr>
              <a:tr h="399647">
                <a:tc>
                  <a:txBody>
                    <a:bodyPr/>
                    <a:lstStyle/>
                    <a:p>
                      <a:pPr marL="1905" algn="l">
                        <a:lnSpc>
                          <a:spcPct val="100000"/>
                        </a:lnSpc>
                        <a:spcBef>
                          <a:spcPts val="60"/>
                        </a:spcBef>
                      </a:pPr>
                      <a:r>
                        <a:rPr lang="tr-TR" sz="1900" spc="-10" noProof="0" dirty="0">
                          <a:latin typeface="+mj-lt"/>
                        </a:rPr>
                        <a:t>Gerçekleşecek</a:t>
                      </a:r>
                      <a:r>
                        <a:rPr lang="tr-TR" sz="1900" spc="-60" noProof="0" dirty="0">
                          <a:latin typeface="+mj-lt"/>
                        </a:rPr>
                        <a:t> </a:t>
                      </a:r>
                      <a:r>
                        <a:rPr lang="tr-TR" sz="1900" spc="-20" noProof="0" dirty="0">
                          <a:latin typeface="+mj-lt"/>
                        </a:rPr>
                        <a:t>Toplam</a:t>
                      </a:r>
                      <a:r>
                        <a:rPr lang="tr-TR" sz="1900" spc="-45" noProof="0" dirty="0">
                          <a:latin typeface="+mj-lt"/>
                        </a:rPr>
                        <a:t> </a:t>
                      </a:r>
                      <a:r>
                        <a:rPr lang="tr-TR" sz="1900" noProof="0" dirty="0">
                          <a:latin typeface="+mj-lt"/>
                        </a:rPr>
                        <a:t>Destek</a:t>
                      </a:r>
                      <a:r>
                        <a:rPr lang="tr-TR" sz="1900" spc="-50" noProof="0" dirty="0">
                          <a:latin typeface="+mj-lt"/>
                        </a:rPr>
                        <a:t> </a:t>
                      </a:r>
                      <a:r>
                        <a:rPr lang="tr-TR" sz="1900" spc="-10" noProof="0" dirty="0">
                          <a:latin typeface="+mj-lt"/>
                        </a:rPr>
                        <a:t>Tutarı</a:t>
                      </a:r>
                      <a:r>
                        <a:rPr lang="tr-TR" sz="1900" spc="-45" noProof="0" dirty="0">
                          <a:latin typeface="+mj-lt"/>
                        </a:rPr>
                        <a:t> </a:t>
                      </a:r>
                      <a:r>
                        <a:rPr lang="tr-TR" sz="1900" spc="-20" noProof="0" dirty="0">
                          <a:latin typeface="+mj-lt"/>
                        </a:rPr>
                        <a:t>(TL)</a:t>
                      </a:r>
                      <a:endParaRPr lang="tr-TR" sz="1900" noProof="0" dirty="0">
                        <a:latin typeface="+mj-lt"/>
                        <a:cs typeface="Calibri"/>
                      </a:endParaRPr>
                    </a:p>
                  </a:txBody>
                  <a:tcPr marL="45720" marR="45720" anchor="ctr"/>
                </a:tc>
                <a:tc>
                  <a:txBody>
                    <a:bodyPr/>
                    <a:lstStyle/>
                    <a:p>
                      <a:pPr algn="ctr">
                        <a:lnSpc>
                          <a:spcPct val="100000"/>
                        </a:lnSpc>
                        <a:spcBef>
                          <a:spcPts val="60"/>
                        </a:spcBef>
                      </a:pPr>
                      <a:r>
                        <a:rPr lang="tr-TR" sz="1800" b="1" kern="1200" spc="-10" noProof="0" smtClean="0">
                          <a:solidFill>
                            <a:schemeClr val="tx1"/>
                          </a:solidFill>
                          <a:latin typeface="+mj-lt"/>
                          <a:ea typeface="+mn-ea"/>
                          <a:cs typeface="+mn-cs"/>
                        </a:rPr>
                        <a:t>124.500.000</a:t>
                      </a:r>
                      <a:endParaRPr lang="tr-TR" sz="1800" b="1" kern="1200" spc="-10" noProof="0" dirty="0">
                        <a:solidFill>
                          <a:schemeClr val="tx1"/>
                        </a:solidFill>
                        <a:latin typeface="+mj-lt"/>
                        <a:ea typeface="+mn-ea"/>
                        <a:cs typeface="+mn-cs"/>
                      </a:endParaRPr>
                    </a:p>
                  </a:txBody>
                  <a:tcPr marL="45720" marR="45720" anchor="ctr"/>
                </a:tc>
                <a:tc>
                  <a:txBody>
                    <a:bodyPr/>
                    <a:lstStyle/>
                    <a:p>
                      <a:pPr algn="ctr">
                        <a:lnSpc>
                          <a:spcPct val="100000"/>
                        </a:lnSpc>
                        <a:spcBef>
                          <a:spcPts val="60"/>
                        </a:spcBef>
                      </a:pPr>
                      <a:r>
                        <a:rPr lang="tr-TR" sz="1800" b="1" kern="1200" spc="-10" noProof="0" dirty="0" smtClean="0">
                          <a:solidFill>
                            <a:schemeClr val="tx1"/>
                          </a:solidFill>
                          <a:latin typeface="+mj-lt"/>
                          <a:ea typeface="+mn-ea"/>
                          <a:cs typeface="+mn-cs"/>
                        </a:rPr>
                        <a:t>188.500.000</a:t>
                      </a:r>
                      <a:endParaRPr lang="tr-TR" sz="1800" b="1" kern="1200" spc="-10" noProof="0" dirty="0">
                        <a:solidFill>
                          <a:schemeClr val="tx1"/>
                        </a:solidFill>
                        <a:latin typeface="+mj-lt"/>
                        <a:ea typeface="+mn-ea"/>
                        <a:cs typeface="+mn-cs"/>
                      </a:endParaRPr>
                    </a:p>
                  </a:txBody>
                  <a:tcPr marL="45720" marR="45720" anchor="ctr"/>
                </a:tc>
                <a:tc>
                  <a:txBody>
                    <a:bodyPr/>
                    <a:lstStyle/>
                    <a:p>
                      <a:pPr algn="ctr">
                        <a:lnSpc>
                          <a:spcPct val="100000"/>
                        </a:lnSpc>
                        <a:spcBef>
                          <a:spcPts val="60"/>
                        </a:spcBef>
                      </a:pPr>
                      <a:r>
                        <a:rPr lang="tr-TR" sz="1800" b="1" kern="1200" spc="-10" noProof="0" dirty="0" smtClean="0">
                          <a:solidFill>
                            <a:schemeClr val="tx1"/>
                          </a:solidFill>
                          <a:latin typeface="+mj-lt"/>
                          <a:ea typeface="+mn-ea"/>
                          <a:cs typeface="+mn-cs"/>
                        </a:rPr>
                        <a:t>259.700.000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55"/>
                        </a:lnSpc>
                        <a:spcBef>
                          <a:spcPts val="140"/>
                        </a:spcBef>
                      </a:pPr>
                      <a:r>
                        <a:rPr lang="tr-TR" sz="1800" b="1" kern="1200" spc="-10" noProof="0" dirty="0" smtClean="0">
                          <a:solidFill>
                            <a:schemeClr val="tx1"/>
                          </a:solidFill>
                          <a:latin typeface="+mj-lt"/>
                          <a:ea typeface="+mn-ea"/>
                          <a:cs typeface="+mn-cs"/>
                        </a:rPr>
                        <a:t>314.000.000</a:t>
                      </a:r>
                      <a:endParaRPr lang="tr-TR" sz="1800" b="1"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16"/>
                  </a:ext>
                </a:extLst>
              </a:tr>
            </a:tbl>
          </a:graphicData>
        </a:graphic>
      </p:graphicFrame>
      <p:sp>
        <p:nvSpPr>
          <p:cNvPr id="16" name="Dikdörtgen 15">
            <a:extLst>
              <a:ext uri="{FF2B5EF4-FFF2-40B4-BE49-F238E27FC236}">
                <a16:creationId xmlns:a16="http://schemas.microsoft.com/office/drawing/2014/main" id="{3791FCF1-5758-3B47-4073-1ABA9EAF58B7}"/>
              </a:ext>
            </a:extLst>
          </p:cNvPr>
          <p:cNvSpPr/>
          <p:nvPr/>
        </p:nvSpPr>
        <p:spPr>
          <a:xfrm>
            <a:off x="381000" y="3009900"/>
            <a:ext cx="4952999" cy="2677656"/>
          </a:xfrm>
          <a:prstGeom prst="rect">
            <a:avLst/>
          </a:prstGeom>
        </p:spPr>
        <p:txBody>
          <a:bodyPr wrap="square">
            <a:spAutoFit/>
          </a:bodyPr>
          <a:lstStyle/>
          <a:p>
            <a:pPr algn="ctr"/>
            <a:r>
              <a:rPr lang="tr-TR" sz="2400" dirty="0">
                <a:solidFill>
                  <a:srgbClr val="000000"/>
                </a:solidFill>
                <a:latin typeface="Poppins" panose="00000500000000000000" pitchFamily="2" charset="-94"/>
                <a:cs typeface="Poppins" panose="00000500000000000000" pitchFamily="2" charset="-94"/>
              </a:rPr>
              <a:t>Örnek Yatırım Tutarı</a:t>
            </a:r>
          </a:p>
          <a:p>
            <a:pPr algn="ctr"/>
            <a:endParaRPr lang="tr-TR" sz="2400" dirty="0">
              <a:solidFill>
                <a:srgbClr val="000000"/>
              </a:solidFill>
              <a:latin typeface="Poppins" panose="00000500000000000000" pitchFamily="2" charset="-94"/>
              <a:cs typeface="Poppins" panose="00000500000000000000" pitchFamily="2" charset="-94"/>
            </a:endParaRPr>
          </a:p>
          <a:p>
            <a:pPr algn="ctr"/>
            <a:r>
              <a:rPr lang="tr-TR" sz="2400" dirty="0">
                <a:solidFill>
                  <a:srgbClr val="000000"/>
                </a:solidFill>
                <a:latin typeface="Poppins" panose="00000500000000000000" pitchFamily="2" charset="-94"/>
                <a:cs typeface="Poppins" panose="00000500000000000000" pitchFamily="2" charset="-94"/>
              </a:rPr>
              <a:t>Arsa maliyeti: 100.000.000 TL</a:t>
            </a:r>
          </a:p>
          <a:p>
            <a:pPr algn="ctr"/>
            <a:r>
              <a:rPr lang="tr-TR" sz="2400" dirty="0">
                <a:solidFill>
                  <a:srgbClr val="000000"/>
                </a:solidFill>
                <a:latin typeface="Poppins" panose="00000500000000000000" pitchFamily="2" charset="-94"/>
                <a:cs typeface="Poppins" panose="00000500000000000000" pitchFamily="2" charset="-94"/>
              </a:rPr>
              <a:t>İnşaat Maliyeti: 100.000.000 TL</a:t>
            </a:r>
          </a:p>
          <a:p>
            <a:pPr algn="ctr"/>
            <a:r>
              <a:rPr lang="tr-TR" sz="2400" dirty="0">
                <a:solidFill>
                  <a:srgbClr val="000000"/>
                </a:solidFill>
                <a:latin typeface="Poppins" panose="00000500000000000000" pitchFamily="2" charset="-94"/>
                <a:cs typeface="Poppins" panose="00000500000000000000" pitchFamily="2" charset="-94"/>
              </a:rPr>
              <a:t>Yerli Makine: 100.000.000 TL</a:t>
            </a:r>
          </a:p>
          <a:p>
            <a:pPr algn="ctr"/>
            <a:r>
              <a:rPr lang="tr-TR" sz="2400" dirty="0">
                <a:solidFill>
                  <a:srgbClr val="000000"/>
                </a:solidFill>
                <a:latin typeface="Poppins" panose="00000500000000000000" pitchFamily="2" charset="-94"/>
                <a:cs typeface="Poppins" panose="00000500000000000000" pitchFamily="2" charset="-94"/>
              </a:rPr>
              <a:t>Yabancı Makine: 100.000.000 TL</a:t>
            </a:r>
          </a:p>
          <a:p>
            <a:pPr algn="ctr"/>
            <a:r>
              <a:rPr lang="tr-TR" sz="2400" dirty="0">
                <a:solidFill>
                  <a:srgbClr val="000000"/>
                </a:solidFill>
                <a:latin typeface="Poppins" panose="00000500000000000000" pitchFamily="2" charset="-94"/>
                <a:cs typeface="Poppins" panose="00000500000000000000" pitchFamily="2" charset="-94"/>
              </a:rPr>
              <a:t>İstihdam: 100 Kişi</a:t>
            </a:r>
          </a:p>
        </p:txBody>
      </p:sp>
    </p:spTree>
    <p:extLst>
      <p:ext uri="{BB962C8B-B14F-4D97-AF65-F5344CB8AC3E}">
        <p14:creationId xmlns:p14="http://schemas.microsoft.com/office/powerpoint/2010/main" val="517865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17</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grpSp>
        <p:nvGrpSpPr>
          <p:cNvPr id="14" name="Group 2"/>
          <p:cNvGrpSpPr/>
          <p:nvPr/>
        </p:nvGrpSpPr>
        <p:grpSpPr>
          <a:xfrm>
            <a:off x="7010400" y="6404141"/>
            <a:ext cx="4057755" cy="781398"/>
            <a:chOff x="0" y="0"/>
            <a:chExt cx="841875" cy="182705"/>
          </a:xfrm>
        </p:grpSpPr>
        <p:sp>
          <p:nvSpPr>
            <p:cNvPr id="15" name="Freeform 3"/>
            <p:cNvSpPr/>
            <p:nvPr/>
          </p:nvSpPr>
          <p:spPr>
            <a:xfrm>
              <a:off x="0" y="0"/>
              <a:ext cx="841875" cy="182705"/>
            </a:xfrm>
            <a:custGeom>
              <a:avLst/>
              <a:gdLst/>
              <a:ahLst/>
              <a:cxnLst/>
              <a:rect l="l" t="t" r="r" b="b"/>
              <a:pathLst>
                <a:path w="841875" h="182705">
                  <a:moveTo>
                    <a:pt x="0" y="0"/>
                  </a:moveTo>
                  <a:lnTo>
                    <a:pt x="841875" y="0"/>
                  </a:lnTo>
                  <a:lnTo>
                    <a:pt x="841875" y="182705"/>
                  </a:lnTo>
                  <a:lnTo>
                    <a:pt x="0" y="182705"/>
                  </a:lnTo>
                  <a:close/>
                </a:path>
              </a:pathLst>
            </a:custGeom>
            <a:solidFill>
              <a:srgbClr val="FFFFFF"/>
            </a:solidFill>
            <a:ln cap="sq">
              <a:noFill/>
              <a:prstDash val="solid"/>
              <a:miter/>
            </a:ln>
          </p:spPr>
        </p:sp>
        <p:sp>
          <p:nvSpPr>
            <p:cNvPr id="16" name="TextBox 4"/>
            <p:cNvSpPr txBox="1"/>
            <p:nvPr/>
          </p:nvSpPr>
          <p:spPr>
            <a:xfrm>
              <a:off x="0" y="-57150"/>
              <a:ext cx="841875" cy="239855"/>
            </a:xfrm>
            <a:prstGeom prst="rect">
              <a:avLst/>
            </a:prstGeom>
          </p:spPr>
          <p:txBody>
            <a:bodyPr lIns="50800" tIns="50800" rIns="50800" bIns="50800" rtlCol="0" anchor="ctr"/>
            <a:lstStyle/>
            <a:p>
              <a:pPr algn="ctr">
                <a:lnSpc>
                  <a:spcPts val="2799"/>
                </a:lnSpc>
              </a:pPr>
              <a:endParaRPr/>
            </a:p>
          </p:txBody>
        </p:sp>
      </p:grpSp>
      <p:sp>
        <p:nvSpPr>
          <p:cNvPr id="17" name="TextBox 30"/>
          <p:cNvSpPr txBox="1"/>
          <p:nvPr/>
        </p:nvSpPr>
        <p:spPr>
          <a:xfrm>
            <a:off x="1752600" y="3589907"/>
            <a:ext cx="15811266" cy="2256387"/>
          </a:xfrm>
          <a:prstGeom prst="rect">
            <a:avLst/>
          </a:prstGeom>
        </p:spPr>
        <p:txBody>
          <a:bodyPr wrap="square" lIns="0" tIns="0" rIns="0" bIns="0" rtlCol="0" anchor="t">
            <a:spAutoFit/>
          </a:bodyPr>
          <a:lstStyle/>
          <a:p>
            <a:pPr algn="ctr">
              <a:lnSpc>
                <a:spcPts val="20074"/>
              </a:lnSpc>
              <a:spcBef>
                <a:spcPct val="0"/>
              </a:spcBef>
            </a:pPr>
            <a:r>
              <a:rPr lang="tr-TR" sz="9000" b="1" dirty="0">
                <a:solidFill>
                  <a:srgbClr val="FFFFFF"/>
                </a:solidFill>
                <a:latin typeface="Poppins" panose="00000500000000000000" pitchFamily="2" charset="-94"/>
                <a:ea typeface="Poppins Bold"/>
                <a:cs typeface="Poppins" panose="00000500000000000000" pitchFamily="2" charset="-94"/>
                <a:sym typeface="Poppins Bold"/>
              </a:rPr>
              <a:t>Yerel Kalkınma Hamlesi</a:t>
            </a:r>
            <a:endParaRPr lang="en-US" sz="9000" b="1" dirty="0">
              <a:solidFill>
                <a:srgbClr val="FFFFFF"/>
              </a:solidFill>
              <a:latin typeface="Poppins" panose="00000500000000000000" pitchFamily="2" charset="-94"/>
              <a:ea typeface="Poppins Bold"/>
              <a:cs typeface="Poppins" panose="00000500000000000000" pitchFamily="2" charset="-94"/>
              <a:sym typeface="Poppins Bold"/>
            </a:endParaRPr>
          </a:p>
        </p:txBody>
      </p:sp>
      <p:sp>
        <p:nvSpPr>
          <p:cNvPr id="18" name="TextBox 33"/>
          <p:cNvSpPr txBox="1"/>
          <p:nvPr/>
        </p:nvSpPr>
        <p:spPr>
          <a:xfrm>
            <a:off x="7119116" y="6622117"/>
            <a:ext cx="3468635" cy="470642"/>
          </a:xfrm>
          <a:prstGeom prst="rect">
            <a:avLst/>
          </a:prstGeom>
        </p:spPr>
        <p:txBody>
          <a:bodyPr wrap="square" lIns="0" tIns="0" rIns="0" bIns="0" rtlCol="0" anchor="t">
            <a:spAutoFit/>
          </a:bodyPr>
          <a:lstStyle/>
          <a:p>
            <a:pPr algn="ctr">
              <a:lnSpc>
                <a:spcPts val="3400"/>
              </a:lnSpc>
            </a:pPr>
            <a:r>
              <a:rPr lang="tr-TR" sz="4000" dirty="0" smtClean="0">
                <a:solidFill>
                  <a:srgbClr val="0054C5"/>
                </a:solidFill>
                <a:latin typeface="Poppins"/>
                <a:ea typeface="Poppins"/>
                <a:cs typeface="Poppins"/>
                <a:sym typeface="Poppins"/>
              </a:rPr>
              <a:t>Balıkesir</a:t>
            </a:r>
            <a:endParaRPr lang="en-US" sz="4000" dirty="0">
              <a:solidFill>
                <a:srgbClr val="0054C5"/>
              </a:solidFill>
              <a:latin typeface="Poppins"/>
              <a:ea typeface="Poppins"/>
              <a:cs typeface="Poppins"/>
              <a:sym typeface="Poppins"/>
            </a:endParaRPr>
          </a:p>
        </p:txBody>
      </p:sp>
      <p:grpSp>
        <p:nvGrpSpPr>
          <p:cNvPr id="19" name="Group 5"/>
          <p:cNvGrpSpPr/>
          <p:nvPr/>
        </p:nvGrpSpPr>
        <p:grpSpPr>
          <a:xfrm>
            <a:off x="10337624" y="6544713"/>
            <a:ext cx="500255" cy="500255"/>
            <a:chOff x="0" y="0"/>
            <a:chExt cx="667006" cy="667006"/>
          </a:xfrm>
        </p:grpSpPr>
        <p:grpSp>
          <p:nvGrpSpPr>
            <p:cNvPr id="20" name="Group 6"/>
            <p:cNvGrpSpPr/>
            <p:nvPr/>
          </p:nvGrpSpPr>
          <p:grpSpPr>
            <a:xfrm>
              <a:off x="0" y="0"/>
              <a:ext cx="667006" cy="667006"/>
              <a:chOff x="0" y="0"/>
              <a:chExt cx="812800" cy="812800"/>
            </a:xfrm>
          </p:grpSpPr>
          <p:sp>
            <p:nvSpPr>
              <p:cNvPr id="22"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004AAD">
                      <a:alpha val="100000"/>
                    </a:srgbClr>
                  </a:gs>
                  <a:gs pos="100000">
                    <a:srgbClr val="5C6FC8">
                      <a:alpha val="100000"/>
                    </a:srgbClr>
                  </a:gs>
                </a:gsLst>
                <a:lin ang="0"/>
              </a:gradFill>
            </p:spPr>
          </p:sp>
          <p:sp>
            <p:nvSpPr>
              <p:cNvPr id="23" name="TextBox 8"/>
              <p:cNvSpPr txBox="1"/>
              <p:nvPr/>
            </p:nvSpPr>
            <p:spPr>
              <a:xfrm>
                <a:off x="0" y="-123825"/>
                <a:ext cx="812800" cy="936625"/>
              </a:xfrm>
              <a:prstGeom prst="rect">
                <a:avLst/>
              </a:prstGeom>
            </p:spPr>
            <p:txBody>
              <a:bodyPr lIns="50800" tIns="50800" rIns="50800" bIns="50800" rtlCol="0" anchor="ctr"/>
              <a:lstStyle/>
              <a:p>
                <a:pPr algn="ctr">
                  <a:lnSpc>
                    <a:spcPts val="3400"/>
                  </a:lnSpc>
                </a:pPr>
                <a:endParaRPr/>
              </a:p>
            </p:txBody>
          </p:sp>
        </p:grpSp>
        <p:sp>
          <p:nvSpPr>
            <p:cNvPr id="21" name="Freeform 9"/>
            <p:cNvSpPr/>
            <p:nvPr/>
          </p:nvSpPr>
          <p:spPr>
            <a:xfrm rot="-5400000">
              <a:off x="204769" y="177890"/>
              <a:ext cx="257469" cy="311226"/>
            </a:xfrm>
            <a:custGeom>
              <a:avLst/>
              <a:gdLst/>
              <a:ahLst/>
              <a:cxnLst/>
              <a:rect l="l" t="t" r="r" b="b"/>
              <a:pathLst>
                <a:path w="257469" h="311226">
                  <a:moveTo>
                    <a:pt x="0" y="0"/>
                  </a:moveTo>
                  <a:lnTo>
                    <a:pt x="257469" y="0"/>
                  </a:lnTo>
                  <a:lnTo>
                    <a:pt x="257469" y="311226"/>
                  </a:lnTo>
                  <a:lnTo>
                    <a:pt x="0" y="3112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1167655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18</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grpSp>
        <p:nvGrpSpPr>
          <p:cNvPr id="6" name="Grup 5"/>
          <p:cNvGrpSpPr/>
          <p:nvPr/>
        </p:nvGrpSpPr>
        <p:grpSpPr>
          <a:xfrm>
            <a:off x="259241" y="2695595"/>
            <a:ext cx="17647759" cy="6990149"/>
            <a:chOff x="-49061" y="2030643"/>
            <a:chExt cx="12256431" cy="4854683"/>
          </a:xfrm>
        </p:grpSpPr>
        <p:sp>
          <p:nvSpPr>
            <p:cNvPr id="7" name="Yuvarlatılmış Dikdörtgen 6"/>
            <p:cNvSpPr/>
            <p:nvPr/>
          </p:nvSpPr>
          <p:spPr>
            <a:xfrm>
              <a:off x="4795060" y="3727772"/>
              <a:ext cx="7214870" cy="90365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Poppins" panose="00000500000000000000" pitchFamily="2" charset="-94"/>
                <a:cs typeface="Poppins" panose="00000500000000000000" pitchFamily="2" charset="-94"/>
              </a:endParaRPr>
            </a:p>
          </p:txBody>
        </p:sp>
        <p:sp>
          <p:nvSpPr>
            <p:cNvPr id="8" name="Yuvarlatılmış Dikdörtgen 7"/>
            <p:cNvSpPr/>
            <p:nvPr/>
          </p:nvSpPr>
          <p:spPr>
            <a:xfrm>
              <a:off x="4795060" y="2030643"/>
              <a:ext cx="7214870" cy="2099296"/>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latin typeface="Poppins" panose="00000500000000000000" pitchFamily="2" charset="-94"/>
                <a:cs typeface="Poppins" panose="00000500000000000000" pitchFamily="2" charset="-94"/>
              </a:endParaRPr>
            </a:p>
          </p:txBody>
        </p:sp>
        <p:sp>
          <p:nvSpPr>
            <p:cNvPr id="9" name="Beşgen 8"/>
            <p:cNvSpPr/>
            <p:nvPr/>
          </p:nvSpPr>
          <p:spPr>
            <a:xfrm>
              <a:off x="300106" y="2176761"/>
              <a:ext cx="4801023" cy="2294857"/>
            </a:xfrm>
            <a:prstGeom prst="homePlate">
              <a:avLst>
                <a:gd name="adj" fmla="val 66848"/>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tr-TR" sz="2400" b="1" dirty="0">
                  <a:solidFill>
                    <a:schemeClr val="bg1"/>
                  </a:solidFill>
                  <a:latin typeface="Poppins" panose="00000500000000000000" pitchFamily="2" charset="-94"/>
                  <a:cs typeface="Poppins" panose="00000500000000000000" pitchFamily="2" charset="-94"/>
                </a:rPr>
                <a:t>Yerel Kalkınma Hamlesi Programı</a:t>
              </a:r>
              <a:r>
                <a:rPr lang="tr-TR" sz="2000" b="1" dirty="0">
                  <a:solidFill>
                    <a:srgbClr val="C00000"/>
                  </a:solidFill>
                  <a:latin typeface="Poppins" panose="00000500000000000000" pitchFamily="2" charset="-94"/>
                  <a:cs typeface="Poppins" panose="00000500000000000000" pitchFamily="2" charset="-94"/>
                </a:rPr>
                <a:t>,</a:t>
              </a:r>
            </a:p>
            <a:p>
              <a:pPr lvl="0" algn="r"/>
              <a:r>
                <a:rPr lang="tr-TR" sz="2000" b="1" i="1" dirty="0">
                  <a:solidFill>
                    <a:schemeClr val="bg1"/>
                  </a:solidFill>
                  <a:latin typeface="Poppins" panose="00000500000000000000" pitchFamily="2" charset="-94"/>
                  <a:cs typeface="Poppins" panose="00000500000000000000" pitchFamily="2" charset="-94"/>
                </a:rPr>
                <a:t>Türkiye Yüzyılı Kalkınma Hamlesi kapsamındaki 3 Programdan biridir</a:t>
              </a:r>
              <a:r>
                <a:rPr lang="tr-TR" sz="2000" b="1" i="1" dirty="0">
                  <a:solidFill>
                    <a:schemeClr val="accent5">
                      <a:lumMod val="50000"/>
                    </a:schemeClr>
                  </a:solidFill>
                  <a:latin typeface="Poppins" panose="00000500000000000000" pitchFamily="2" charset="-94"/>
                  <a:cs typeface="Poppins" panose="00000500000000000000" pitchFamily="2" charset="-94"/>
                </a:rPr>
                <a:t>.</a:t>
              </a:r>
            </a:p>
          </p:txBody>
        </p:sp>
        <p:graphicFrame>
          <p:nvGraphicFramePr>
            <p:cNvPr id="10" name="Diyagram 9"/>
            <p:cNvGraphicFramePr/>
            <p:nvPr>
              <p:extLst>
                <p:ext uri="{D42A27DB-BD31-4B8C-83A1-F6EECF244321}">
                  <p14:modId xmlns:p14="http://schemas.microsoft.com/office/powerpoint/2010/main" val="434569528"/>
                </p:ext>
              </p:extLst>
            </p:nvPr>
          </p:nvGraphicFramePr>
          <p:xfrm>
            <a:off x="5272580" y="3742679"/>
            <a:ext cx="6737350" cy="279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ikdörtgen 10"/>
            <p:cNvSpPr/>
            <p:nvPr/>
          </p:nvSpPr>
          <p:spPr>
            <a:xfrm>
              <a:off x="5369689" y="2334663"/>
              <a:ext cx="6837681" cy="577130"/>
            </a:xfrm>
            <a:prstGeom prst="rect">
              <a:avLst/>
            </a:prstGeom>
          </p:spPr>
          <p:txBody>
            <a:bodyPr wrap="square">
              <a:spAutoFit/>
            </a:bodyPr>
            <a:lstStyle/>
            <a:p>
              <a:pPr lvl="0"/>
              <a:r>
                <a:rPr lang="tr-TR" sz="2400" b="1" dirty="0">
                  <a:latin typeface="Poppins" panose="00000500000000000000" pitchFamily="2" charset="-94"/>
                  <a:cs typeface="Poppins" panose="00000500000000000000" pitchFamily="2" charset="-94"/>
                </a:rPr>
                <a:t>Hedef:</a:t>
              </a:r>
              <a:r>
                <a:rPr lang="tr-TR" sz="2400" dirty="0">
                  <a:latin typeface="Poppins" panose="00000500000000000000" pitchFamily="2" charset="-94"/>
                  <a:cs typeface="Poppins" panose="00000500000000000000" pitchFamily="2" charset="-94"/>
                </a:rPr>
                <a:t> Bölgeler arası gelişmişlik farklılıklarının azaltılması ve bölgelerin rekabet güçlerinin artırılması</a:t>
              </a:r>
            </a:p>
          </p:txBody>
        </p:sp>
        <p:sp>
          <p:nvSpPr>
            <p:cNvPr id="12" name="İkizkenar Üçgen 11"/>
            <p:cNvSpPr/>
            <p:nvPr/>
          </p:nvSpPr>
          <p:spPr>
            <a:xfrm rot="5400000">
              <a:off x="4685565" y="2466417"/>
              <a:ext cx="573602" cy="337031"/>
            </a:xfrm>
            <a:prstGeom prst="triangle">
              <a:avLst/>
            </a:prstGeom>
            <a:solidFill>
              <a:schemeClr val="accent5">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latin typeface="Poppins" panose="00000500000000000000" pitchFamily="2" charset="-94"/>
                <a:cs typeface="Poppins" panose="00000500000000000000" pitchFamily="2" charset="-94"/>
              </a:endParaRPr>
            </a:p>
          </p:txBody>
        </p:sp>
        <p:sp>
          <p:nvSpPr>
            <p:cNvPr id="13" name="İkizkenar Üçgen 12"/>
            <p:cNvSpPr/>
            <p:nvPr/>
          </p:nvSpPr>
          <p:spPr>
            <a:xfrm rot="5400000">
              <a:off x="4685565" y="3846060"/>
              <a:ext cx="573602" cy="337031"/>
            </a:xfrm>
            <a:prstGeom prst="triangle">
              <a:avLst/>
            </a:prstGeom>
            <a:solidFill>
              <a:schemeClr val="accent5">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latin typeface="Poppins" panose="00000500000000000000" pitchFamily="2" charset="-94"/>
                <a:cs typeface="Poppins" panose="00000500000000000000" pitchFamily="2" charset="-94"/>
              </a:endParaRPr>
            </a:p>
          </p:txBody>
        </p:sp>
        <p:pic>
          <p:nvPicPr>
            <p:cNvPr id="14" name="Resim 13"/>
            <p:cNvPicPr>
              <a:picLocks noChangeAspect="1"/>
            </p:cNvPicPr>
            <p:nvPr/>
          </p:nvPicPr>
          <p:blipFill>
            <a:blip r:embed="rId8">
              <a:extLst>
                <a:ext uri="{BEBA8EAE-BF5A-486C-A8C5-ECC9F3942E4B}">
                  <a14:imgProps xmlns:a14="http://schemas.microsoft.com/office/drawing/2010/main">
                    <a14:imgLayer r:embed="rId9">
                      <a14:imgEffect>
                        <a14:backgroundRemoval t="9582" b="89373" l="4889" r="95667">
                          <a14:foregroundMark x1="10778" y1="25610" x2="10778" y2="25610"/>
                          <a14:foregroundMark x1="6556" y1="29617" x2="6556" y2="29617"/>
                          <a14:foregroundMark x1="5778" y1="44077" x2="5778" y2="44077"/>
                          <a14:foregroundMark x1="6556" y1="38328" x2="6556" y2="38328"/>
                          <a14:foregroundMark x1="19889" y1="31359" x2="19889" y2="31359"/>
                          <a14:foregroundMark x1="17889" y1="31533" x2="17889" y2="31533"/>
                          <a14:foregroundMark x1="18333" y1="29965" x2="18333" y2="29965"/>
                          <a14:foregroundMark x1="90667" y1="35192" x2="90667" y2="35192"/>
                          <a14:foregroundMark x1="95000" y1="45470" x2="95000" y2="45470"/>
                          <a14:foregroundMark x1="95667" y1="69164" x2="95667" y2="69164"/>
                          <a14:foregroundMark x1="4889" y1="35192" x2="4889" y2="35192"/>
                        </a14:backgroundRemoval>
                      </a14:imgEffect>
                    </a14:imgLayer>
                  </a14:imgProps>
                </a:ext>
                <a:ext uri="{28A0092B-C50C-407E-A947-70E740481C1C}">
                  <a14:useLocalDpi xmlns:a14="http://schemas.microsoft.com/office/drawing/2010/main" val="0"/>
                </a:ext>
              </a:extLst>
            </a:blip>
            <a:stretch>
              <a:fillRect/>
            </a:stretch>
          </p:blipFill>
          <p:spPr>
            <a:xfrm>
              <a:off x="-49061" y="3606585"/>
              <a:ext cx="5140882" cy="3278741"/>
            </a:xfrm>
            <a:prstGeom prst="rect">
              <a:avLst/>
            </a:prstGeom>
            <a:ln>
              <a:noFill/>
            </a:ln>
            <a:effectLst>
              <a:outerShdw blurRad="292100" dist="139700" dir="2700000" algn="tl" rotWithShape="0">
                <a:srgbClr val="333333">
                  <a:alpha val="65000"/>
                </a:srgbClr>
              </a:outerShdw>
            </a:effectLst>
          </p:spPr>
        </p:pic>
      </p:grpSp>
      <p:sp>
        <p:nvSpPr>
          <p:cNvPr id="15" name="Dikdörtgen 14"/>
          <p:cNvSpPr/>
          <p:nvPr/>
        </p:nvSpPr>
        <p:spPr>
          <a:xfrm>
            <a:off x="3170804" y="1729444"/>
            <a:ext cx="4251485" cy="584775"/>
          </a:xfrm>
          <a:prstGeom prst="rect">
            <a:avLst/>
          </a:prstGeom>
        </p:spPr>
        <p:txBody>
          <a:bodyPr wrap="non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PROGRAM </a:t>
            </a:r>
            <a:r>
              <a:rPr lang="tr-TR" sz="3200" dirty="0">
                <a:ln>
                  <a:solidFill>
                    <a:srgbClr val="0054C5"/>
                  </a:solidFill>
                </a:ln>
                <a:latin typeface="Poppins ExtraLight" panose="00000300000000000000" pitchFamily="2" charset="-94"/>
                <a:cs typeface="Poppins ExtraLight" panose="00000300000000000000" pitchFamily="2" charset="-94"/>
              </a:rPr>
              <a:t>HAKKINDA</a:t>
            </a:r>
          </a:p>
        </p:txBody>
      </p:sp>
      <p:grpSp>
        <p:nvGrpSpPr>
          <p:cNvPr id="16" name="Group 33"/>
          <p:cNvGrpSpPr/>
          <p:nvPr/>
        </p:nvGrpSpPr>
        <p:grpSpPr>
          <a:xfrm>
            <a:off x="2057400" y="1519050"/>
            <a:ext cx="1005562" cy="1005562"/>
            <a:chOff x="0" y="0"/>
            <a:chExt cx="812800" cy="812800"/>
          </a:xfrm>
        </p:grpSpPr>
        <p:sp>
          <p:nvSpPr>
            <p:cNvPr id="17"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18"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Tree>
    <p:extLst>
      <p:ext uri="{BB962C8B-B14F-4D97-AF65-F5344CB8AC3E}">
        <p14:creationId xmlns:p14="http://schemas.microsoft.com/office/powerpoint/2010/main" val="2487852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19</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grpSp>
        <p:nvGrpSpPr>
          <p:cNvPr id="19" name="Group 30"/>
          <p:cNvGrpSpPr/>
          <p:nvPr/>
        </p:nvGrpSpPr>
        <p:grpSpPr>
          <a:xfrm>
            <a:off x="-3661839" y="2184009"/>
            <a:ext cx="4690539" cy="4690539"/>
            <a:chOff x="0" y="0"/>
            <a:chExt cx="812800" cy="812800"/>
          </a:xfrm>
        </p:grpSpPr>
        <p:sp>
          <p:nvSpPr>
            <p:cNvPr id="20"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90525" cap="sq">
              <a:gradFill>
                <a:gsLst>
                  <a:gs pos="0">
                    <a:srgbClr val="1E9DD3">
                      <a:alpha val="59000"/>
                    </a:srgbClr>
                  </a:gs>
                  <a:gs pos="100000">
                    <a:srgbClr val="525EDE">
                      <a:alpha val="59000"/>
                    </a:srgbClr>
                  </a:gs>
                </a:gsLst>
                <a:lin ang="0"/>
              </a:gradFill>
              <a:prstDash val="solid"/>
              <a:miter/>
            </a:ln>
          </p:spPr>
        </p:sp>
        <p:sp>
          <p:nvSpPr>
            <p:cNvPr id="21" name="TextBox 3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22" name="Group 36"/>
          <p:cNvGrpSpPr/>
          <p:nvPr/>
        </p:nvGrpSpPr>
        <p:grpSpPr>
          <a:xfrm>
            <a:off x="16615232" y="3496018"/>
            <a:ext cx="806932" cy="806932"/>
            <a:chOff x="0" y="0"/>
            <a:chExt cx="812800" cy="812800"/>
          </a:xfrm>
        </p:grpSpPr>
        <p:sp>
          <p:nvSpPr>
            <p:cNvPr id="23"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24" name="TextBox 38"/>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aphicFrame>
        <p:nvGraphicFramePr>
          <p:cNvPr id="25" name="Diyagram 24"/>
          <p:cNvGraphicFramePr/>
          <p:nvPr>
            <p:extLst>
              <p:ext uri="{D42A27DB-BD31-4B8C-83A1-F6EECF244321}">
                <p14:modId xmlns:p14="http://schemas.microsoft.com/office/powerpoint/2010/main" val="265315730"/>
              </p:ext>
            </p:extLst>
          </p:nvPr>
        </p:nvGraphicFramePr>
        <p:xfrm>
          <a:off x="2174773" y="3042919"/>
          <a:ext cx="9698831" cy="5916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Yuvarlatılmış Dikdörtgen 25"/>
          <p:cNvSpPr/>
          <p:nvPr/>
        </p:nvSpPr>
        <p:spPr>
          <a:xfrm>
            <a:off x="12413340" y="4124586"/>
            <a:ext cx="4605357" cy="4905114"/>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tr-TR" sz="2400">
              <a:latin typeface="Poppins" panose="00000500000000000000" pitchFamily="2" charset="-94"/>
              <a:cs typeface="Poppins" panose="00000500000000000000" pitchFamily="2" charset="-94"/>
            </a:endParaRPr>
          </a:p>
        </p:txBody>
      </p:sp>
      <p:sp>
        <p:nvSpPr>
          <p:cNvPr id="27" name="Dikdörtgen 26"/>
          <p:cNvSpPr/>
          <p:nvPr/>
        </p:nvSpPr>
        <p:spPr>
          <a:xfrm>
            <a:off x="13101887" y="3375803"/>
            <a:ext cx="3262795" cy="1569661"/>
          </a:xfrm>
          <a:prstGeom prst="rect">
            <a:avLst/>
          </a:prstGeom>
        </p:spPr>
        <p:txBody>
          <a:bodyPr wrap="square">
            <a:spAutoFit/>
          </a:bodyPr>
          <a:lstStyle/>
          <a:p>
            <a:pPr lvl="0" algn="ctr"/>
            <a:r>
              <a:rPr lang="tr-TR" sz="2400" dirty="0">
                <a:solidFill>
                  <a:schemeClr val="bg1"/>
                </a:solidFill>
                <a:latin typeface="Poppins" panose="00000500000000000000" pitchFamily="2" charset="-94"/>
                <a:cs typeface="Poppins" panose="00000500000000000000" pitchFamily="2" charset="-94"/>
              </a:rPr>
              <a:t>Her il için </a:t>
            </a:r>
          </a:p>
          <a:p>
            <a:pPr lvl="0" algn="ctr"/>
            <a:r>
              <a:rPr lang="tr-TR" sz="2400" b="1" dirty="0">
                <a:solidFill>
                  <a:schemeClr val="bg1"/>
                </a:solidFill>
                <a:latin typeface="Poppins" panose="00000500000000000000" pitchFamily="2" charset="-94"/>
                <a:cs typeface="Poppins" panose="00000500000000000000" pitchFamily="2" charset="-94"/>
              </a:rPr>
              <a:t>4 özel yatırım konusu</a:t>
            </a:r>
            <a:endParaRPr lang="tr-TR" sz="2400" dirty="0">
              <a:solidFill>
                <a:schemeClr val="bg1"/>
              </a:solidFill>
              <a:latin typeface="Poppins" panose="00000500000000000000" pitchFamily="2" charset="-94"/>
              <a:cs typeface="Poppins" panose="00000500000000000000" pitchFamily="2" charset="-94"/>
            </a:endParaRPr>
          </a:p>
          <a:p>
            <a:pPr lvl="0" algn="ctr"/>
            <a:r>
              <a:rPr lang="tr-TR" sz="2400" dirty="0">
                <a:solidFill>
                  <a:schemeClr val="bg1"/>
                </a:solidFill>
                <a:latin typeface="Poppins" panose="00000500000000000000" pitchFamily="2" charset="-94"/>
                <a:cs typeface="Poppins" panose="00000500000000000000" pitchFamily="2" charset="-94"/>
              </a:rPr>
              <a:t>belirlenir</a:t>
            </a:r>
          </a:p>
        </p:txBody>
      </p:sp>
      <p:sp>
        <p:nvSpPr>
          <p:cNvPr id="28" name="Dikdörtgen 27"/>
          <p:cNvSpPr/>
          <p:nvPr/>
        </p:nvSpPr>
        <p:spPr>
          <a:xfrm>
            <a:off x="3170804" y="1729444"/>
            <a:ext cx="4251485" cy="584775"/>
          </a:xfrm>
          <a:prstGeom prst="rect">
            <a:avLst/>
          </a:prstGeom>
        </p:spPr>
        <p:txBody>
          <a:bodyPr wrap="non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PROGRAM </a:t>
            </a:r>
            <a:r>
              <a:rPr lang="tr-TR" sz="3200" dirty="0">
                <a:ln>
                  <a:solidFill>
                    <a:srgbClr val="0054C5"/>
                  </a:solidFill>
                </a:ln>
                <a:latin typeface="Poppins ExtraLight" panose="00000300000000000000" pitchFamily="2" charset="-94"/>
                <a:cs typeface="Poppins ExtraLight" panose="00000300000000000000" pitchFamily="2" charset="-94"/>
              </a:rPr>
              <a:t>HAKKINDA</a:t>
            </a:r>
          </a:p>
        </p:txBody>
      </p:sp>
      <p:grpSp>
        <p:nvGrpSpPr>
          <p:cNvPr id="29" name="Group 33"/>
          <p:cNvGrpSpPr/>
          <p:nvPr/>
        </p:nvGrpSpPr>
        <p:grpSpPr>
          <a:xfrm>
            <a:off x="2057400" y="1519050"/>
            <a:ext cx="1005562" cy="1005562"/>
            <a:chOff x="0" y="0"/>
            <a:chExt cx="812800" cy="812800"/>
          </a:xfrm>
        </p:grpSpPr>
        <p:sp>
          <p:nvSpPr>
            <p:cNvPr id="30"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31"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32" name="Dikdörtgen 31"/>
          <p:cNvSpPr/>
          <p:nvPr/>
        </p:nvSpPr>
        <p:spPr>
          <a:xfrm>
            <a:off x="12843395" y="6399405"/>
            <a:ext cx="3779778" cy="1938992"/>
          </a:xfrm>
          <a:prstGeom prst="rect">
            <a:avLst/>
          </a:prstGeom>
        </p:spPr>
        <p:txBody>
          <a:bodyPr wrap="square">
            <a:spAutoFit/>
          </a:bodyPr>
          <a:lstStyle/>
          <a:p>
            <a:pPr algn="ctr"/>
            <a:r>
              <a:rPr lang="tr-TR" sz="2400" dirty="0">
                <a:solidFill>
                  <a:srgbClr val="000000"/>
                </a:solidFill>
                <a:latin typeface="Poppins" panose="00000500000000000000" pitchFamily="2" charset="-94"/>
                <a:cs typeface="Poppins" panose="00000500000000000000" pitchFamily="2" charset="-94"/>
              </a:rPr>
              <a:t>Yerel yatırım konuları listesi, Bakanlık tarafından her yıl Ocak ayı içerisinde güncellenebilmektedir.</a:t>
            </a:r>
          </a:p>
        </p:txBody>
      </p:sp>
      <p:sp>
        <p:nvSpPr>
          <p:cNvPr id="33" name="Oval 32"/>
          <p:cNvSpPr/>
          <p:nvPr/>
        </p:nvSpPr>
        <p:spPr>
          <a:xfrm>
            <a:off x="13281539" y="2750951"/>
            <a:ext cx="3153791" cy="3052071"/>
          </a:xfrm>
          <a:prstGeom prst="ellipse">
            <a:avLst/>
          </a:prstGeom>
          <a:solidFill>
            <a:srgbClr val="0054C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sz="2400">
              <a:latin typeface="Poppins" panose="00000500000000000000" pitchFamily="2" charset="-94"/>
              <a:cs typeface="Poppins" panose="00000500000000000000" pitchFamily="2" charset="-94"/>
            </a:endParaRPr>
          </a:p>
        </p:txBody>
      </p:sp>
      <p:sp>
        <p:nvSpPr>
          <p:cNvPr id="34" name="Dikdörtgen 33"/>
          <p:cNvSpPr/>
          <p:nvPr/>
        </p:nvSpPr>
        <p:spPr>
          <a:xfrm>
            <a:off x="13254287" y="3528203"/>
            <a:ext cx="3262795" cy="1569661"/>
          </a:xfrm>
          <a:prstGeom prst="rect">
            <a:avLst/>
          </a:prstGeom>
        </p:spPr>
        <p:txBody>
          <a:bodyPr wrap="square">
            <a:spAutoFit/>
          </a:bodyPr>
          <a:lstStyle/>
          <a:p>
            <a:pPr lvl="0" algn="ctr"/>
            <a:r>
              <a:rPr lang="tr-TR" sz="2400" dirty="0">
                <a:solidFill>
                  <a:schemeClr val="bg1"/>
                </a:solidFill>
                <a:latin typeface="Poppins" panose="00000500000000000000" pitchFamily="2" charset="-94"/>
                <a:cs typeface="Poppins" panose="00000500000000000000" pitchFamily="2" charset="-94"/>
              </a:rPr>
              <a:t>Her il için </a:t>
            </a:r>
          </a:p>
          <a:p>
            <a:pPr lvl="0" algn="ctr"/>
            <a:r>
              <a:rPr lang="tr-TR" sz="2400" b="1" dirty="0">
                <a:solidFill>
                  <a:schemeClr val="bg1"/>
                </a:solidFill>
                <a:latin typeface="Poppins" panose="00000500000000000000" pitchFamily="2" charset="-94"/>
                <a:cs typeface="Poppins" panose="00000500000000000000" pitchFamily="2" charset="-94"/>
              </a:rPr>
              <a:t>4 özel yatırım konusu</a:t>
            </a:r>
            <a:endParaRPr lang="tr-TR" sz="2400" dirty="0">
              <a:solidFill>
                <a:schemeClr val="bg1"/>
              </a:solidFill>
              <a:latin typeface="Poppins" panose="00000500000000000000" pitchFamily="2" charset="-94"/>
              <a:cs typeface="Poppins" panose="00000500000000000000" pitchFamily="2" charset="-94"/>
            </a:endParaRPr>
          </a:p>
          <a:p>
            <a:pPr lvl="0" algn="ctr"/>
            <a:r>
              <a:rPr lang="tr-TR" sz="2400" dirty="0">
                <a:solidFill>
                  <a:schemeClr val="bg1"/>
                </a:solidFill>
                <a:latin typeface="Poppins" panose="00000500000000000000" pitchFamily="2" charset="-94"/>
                <a:cs typeface="Poppins" panose="00000500000000000000" pitchFamily="2" charset="-94"/>
              </a:rPr>
              <a:t>belirlenir</a:t>
            </a:r>
          </a:p>
        </p:txBody>
      </p:sp>
    </p:spTree>
    <p:extLst>
      <p:ext uri="{BB962C8B-B14F-4D97-AF65-F5344CB8AC3E}">
        <p14:creationId xmlns:p14="http://schemas.microsoft.com/office/powerpoint/2010/main" val="448339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solidFill>
                  <a:prstClr val="black">
                    <a:tint val="75000"/>
                  </a:prstClr>
                </a:solidFill>
              </a:rPr>
              <a:pPr/>
              <a:t>2</a:t>
            </a:fld>
            <a:endParaRPr lang="tr-TR">
              <a:solidFill>
                <a:prstClr val="black">
                  <a:tint val="75000"/>
                </a:prstClr>
              </a:solidFill>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sp>
        <p:nvSpPr>
          <p:cNvPr id="5" name="TextBox 14"/>
          <p:cNvSpPr txBox="1"/>
          <p:nvPr/>
        </p:nvSpPr>
        <p:spPr>
          <a:xfrm>
            <a:off x="9645934" y="1556877"/>
            <a:ext cx="7023986" cy="1595309"/>
          </a:xfrm>
          <a:prstGeom prst="rect">
            <a:avLst/>
          </a:prstGeom>
        </p:spPr>
        <p:txBody>
          <a:bodyPr lIns="0" tIns="0" rIns="0" bIns="0" rtlCol="0" anchor="t">
            <a:spAutoFit/>
          </a:bodyPr>
          <a:lstStyle/>
          <a:p>
            <a:pPr algn="l">
              <a:lnSpc>
                <a:spcPts val="13600"/>
              </a:lnSpc>
              <a:spcBef>
                <a:spcPct val="0"/>
              </a:spcBef>
            </a:pPr>
            <a:r>
              <a:rPr lang="tr-TR" sz="8000" b="1" dirty="0">
                <a:solidFill>
                  <a:srgbClr val="0054C5"/>
                </a:solidFill>
                <a:latin typeface="Poppins Bold"/>
                <a:ea typeface="Poppins Bold"/>
                <a:cs typeface="Poppins Bold"/>
                <a:sym typeface="Poppins Bold"/>
              </a:rPr>
              <a:t>İçerik</a:t>
            </a:r>
            <a:endParaRPr lang="en-US" sz="8000" b="1" dirty="0">
              <a:solidFill>
                <a:srgbClr val="0054C5"/>
              </a:solidFill>
              <a:latin typeface="Poppins Bold"/>
              <a:ea typeface="Poppins Bold"/>
              <a:cs typeface="Poppins Bold"/>
              <a:sym typeface="Poppins Bold"/>
            </a:endParaRPr>
          </a:p>
        </p:txBody>
      </p:sp>
      <p:grpSp>
        <p:nvGrpSpPr>
          <p:cNvPr id="6" name="Group 33"/>
          <p:cNvGrpSpPr/>
          <p:nvPr/>
        </p:nvGrpSpPr>
        <p:grpSpPr>
          <a:xfrm>
            <a:off x="8374542" y="2096417"/>
            <a:ext cx="1005562" cy="1005562"/>
            <a:chOff x="0" y="0"/>
            <a:chExt cx="812800" cy="812800"/>
          </a:xfrm>
        </p:grpSpPr>
        <p:sp>
          <p:nvSpPr>
            <p:cNvPr id="7"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8"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2" name="TextBox 34"/>
          <p:cNvSpPr txBox="1"/>
          <p:nvPr/>
        </p:nvSpPr>
        <p:spPr>
          <a:xfrm>
            <a:off x="10222881" y="4977276"/>
            <a:ext cx="6497296" cy="384208"/>
          </a:xfrm>
          <a:prstGeom prst="rect">
            <a:avLst/>
          </a:prstGeom>
        </p:spPr>
        <p:txBody>
          <a:bodyPr wrap="square" lIns="0" tIns="0" rIns="0" bIns="0" rtlCol="0" anchor="t">
            <a:spAutoFit/>
          </a:bodyPr>
          <a:lstStyle/>
          <a:p>
            <a:pPr>
              <a:lnSpc>
                <a:spcPts val="2799"/>
              </a:lnSpc>
              <a:spcBef>
                <a:spcPct val="0"/>
              </a:spcBef>
            </a:pPr>
            <a:r>
              <a:rPr lang="tr-TR" sz="3200" dirty="0">
                <a:solidFill>
                  <a:srgbClr val="0054C5"/>
                </a:solidFill>
                <a:latin typeface="Poppins Bold" panose="00000800000000000000" pitchFamily="2" charset="-94"/>
                <a:ea typeface="Poppins"/>
                <a:cs typeface="Poppins Bold" panose="00000800000000000000" pitchFamily="2" charset="-94"/>
                <a:sym typeface="Poppins"/>
              </a:rPr>
              <a:t>Yerel Kalkınma </a:t>
            </a:r>
            <a:r>
              <a:rPr lang="tr-TR" sz="3200" dirty="0">
                <a:solidFill>
                  <a:srgbClr val="0054C5"/>
                </a:solidFill>
                <a:latin typeface="Poppins"/>
                <a:ea typeface="Poppins"/>
                <a:cs typeface="Poppins"/>
                <a:sym typeface="Poppins"/>
              </a:rPr>
              <a:t>Hamlesi</a:t>
            </a:r>
            <a:endParaRPr lang="en-US" sz="3200" dirty="0">
              <a:solidFill>
                <a:srgbClr val="0054C5"/>
              </a:solidFill>
              <a:latin typeface="Poppins"/>
              <a:ea typeface="Poppins"/>
              <a:cs typeface="Poppins"/>
              <a:sym typeface="Poppins"/>
            </a:endParaRPr>
          </a:p>
        </p:txBody>
      </p:sp>
      <p:sp>
        <p:nvSpPr>
          <p:cNvPr id="13" name="TextBox 35"/>
          <p:cNvSpPr txBox="1"/>
          <p:nvPr/>
        </p:nvSpPr>
        <p:spPr>
          <a:xfrm>
            <a:off x="10222881" y="6038325"/>
            <a:ext cx="5227760" cy="359073"/>
          </a:xfrm>
          <a:prstGeom prst="rect">
            <a:avLst/>
          </a:prstGeom>
        </p:spPr>
        <p:txBody>
          <a:bodyPr wrap="square" lIns="0" tIns="0" rIns="0" bIns="0" rtlCol="0" anchor="t">
            <a:spAutoFit/>
          </a:bodyPr>
          <a:lstStyle/>
          <a:p>
            <a:pPr>
              <a:lnSpc>
                <a:spcPts val="2799"/>
              </a:lnSpc>
              <a:spcBef>
                <a:spcPct val="0"/>
              </a:spcBef>
            </a:pPr>
            <a:r>
              <a:rPr lang="tr-TR" sz="3200" dirty="0">
                <a:solidFill>
                  <a:srgbClr val="0054C5"/>
                </a:solidFill>
                <a:latin typeface="Poppins Bold" panose="00000800000000000000" pitchFamily="2" charset="-94"/>
                <a:ea typeface="Poppins"/>
                <a:cs typeface="Poppins Bold" panose="00000800000000000000" pitchFamily="2" charset="-94"/>
                <a:sym typeface="Poppins"/>
              </a:rPr>
              <a:t>Yatırım</a:t>
            </a:r>
            <a:r>
              <a:rPr lang="tr-TR" sz="3200" dirty="0">
                <a:solidFill>
                  <a:srgbClr val="0054C5"/>
                </a:solidFill>
                <a:latin typeface="Poppins"/>
                <a:ea typeface="Poppins"/>
                <a:cs typeface="Poppins"/>
                <a:sym typeface="Poppins"/>
              </a:rPr>
              <a:t> Konuları</a:t>
            </a:r>
            <a:endParaRPr lang="en-US" sz="3200" dirty="0">
              <a:solidFill>
                <a:srgbClr val="0054C5"/>
              </a:solidFill>
              <a:latin typeface="Poppins"/>
              <a:ea typeface="Poppins"/>
              <a:cs typeface="Poppins"/>
              <a:sym typeface="Poppins"/>
            </a:endParaRPr>
          </a:p>
        </p:txBody>
      </p:sp>
      <p:grpSp>
        <p:nvGrpSpPr>
          <p:cNvPr id="15" name="Group 36"/>
          <p:cNvGrpSpPr/>
          <p:nvPr/>
        </p:nvGrpSpPr>
        <p:grpSpPr>
          <a:xfrm>
            <a:off x="9140146" y="4737104"/>
            <a:ext cx="806932" cy="806932"/>
            <a:chOff x="0" y="0"/>
            <a:chExt cx="812800" cy="812800"/>
          </a:xfrm>
        </p:grpSpPr>
        <p:sp>
          <p:nvSpPr>
            <p:cNvPr id="16"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17" name="TextBox 38"/>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18" name="Group 36"/>
          <p:cNvGrpSpPr/>
          <p:nvPr/>
        </p:nvGrpSpPr>
        <p:grpSpPr>
          <a:xfrm>
            <a:off x="9140146" y="5738217"/>
            <a:ext cx="806932" cy="806932"/>
            <a:chOff x="0" y="0"/>
            <a:chExt cx="812800" cy="812800"/>
          </a:xfrm>
        </p:grpSpPr>
        <p:sp>
          <p:nvSpPr>
            <p:cNvPr id="19"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20" name="TextBox 38"/>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96302"/>
            <a:ext cx="6846115" cy="4775998"/>
          </a:xfrm>
          <a:prstGeom prst="rect">
            <a:avLst/>
          </a:prstGeom>
        </p:spPr>
      </p:pic>
      <p:grpSp>
        <p:nvGrpSpPr>
          <p:cNvPr id="21" name="Group 36"/>
          <p:cNvGrpSpPr/>
          <p:nvPr/>
        </p:nvGrpSpPr>
        <p:grpSpPr>
          <a:xfrm>
            <a:off x="9140146" y="3878046"/>
            <a:ext cx="806932" cy="806932"/>
            <a:chOff x="0" y="0"/>
            <a:chExt cx="812800" cy="812800"/>
          </a:xfrm>
        </p:grpSpPr>
        <p:sp>
          <p:nvSpPr>
            <p:cNvPr id="22"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23" name="TextBox 38"/>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24" name="TextBox 36"/>
          <p:cNvSpPr txBox="1"/>
          <p:nvPr/>
        </p:nvSpPr>
        <p:spPr>
          <a:xfrm>
            <a:off x="10222881" y="4000500"/>
            <a:ext cx="6541265" cy="384208"/>
          </a:xfrm>
          <a:prstGeom prst="rect">
            <a:avLst/>
          </a:prstGeom>
        </p:spPr>
        <p:txBody>
          <a:bodyPr wrap="square" lIns="0" tIns="0" rIns="0" bIns="0" rtlCol="0" anchor="t">
            <a:spAutoFit/>
          </a:bodyPr>
          <a:lstStyle/>
          <a:p>
            <a:pPr>
              <a:lnSpc>
                <a:spcPts val="2799"/>
              </a:lnSpc>
              <a:spcBef>
                <a:spcPct val="0"/>
              </a:spcBef>
            </a:pPr>
            <a:r>
              <a:rPr lang="tr-TR" sz="3200" dirty="0">
                <a:solidFill>
                  <a:srgbClr val="0054C5"/>
                </a:solidFill>
                <a:latin typeface="Poppins Bold" panose="00000800000000000000" pitchFamily="2" charset="-94"/>
                <a:ea typeface="Poppins"/>
                <a:cs typeface="Poppins Bold" panose="00000800000000000000" pitchFamily="2" charset="-94"/>
                <a:sym typeface="Poppins"/>
              </a:rPr>
              <a:t>Yeni Teşvik Sistemi</a:t>
            </a:r>
            <a:endParaRPr lang="en-US" sz="3200" dirty="0">
              <a:solidFill>
                <a:srgbClr val="0054C5"/>
              </a:solidFill>
              <a:latin typeface="Poppins"/>
              <a:ea typeface="Poppins"/>
              <a:cs typeface="Poppins"/>
              <a:sym typeface="Poppins"/>
            </a:endParaRPr>
          </a:p>
        </p:txBody>
      </p:sp>
    </p:spTree>
    <p:extLst>
      <p:ext uri="{BB962C8B-B14F-4D97-AF65-F5344CB8AC3E}">
        <p14:creationId xmlns:p14="http://schemas.microsoft.com/office/powerpoint/2010/main" val="1656466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20</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graphicFrame>
        <p:nvGraphicFramePr>
          <p:cNvPr id="19" name="Diyagram 18"/>
          <p:cNvGraphicFramePr/>
          <p:nvPr>
            <p:extLst>
              <p:ext uri="{D42A27DB-BD31-4B8C-83A1-F6EECF244321}">
                <p14:modId xmlns:p14="http://schemas.microsoft.com/office/powerpoint/2010/main" val="1531878103"/>
              </p:ext>
            </p:extLst>
          </p:nvPr>
        </p:nvGraphicFramePr>
        <p:xfrm>
          <a:off x="5128069" y="690573"/>
          <a:ext cx="12250396" cy="3309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Resim 19"/>
          <p:cNvPicPr>
            <a:picLocks noChangeAspect="1"/>
          </p:cNvPicPr>
          <p:nvPr/>
        </p:nvPicPr>
        <p:blipFill rotWithShape="1">
          <a:blip r:embed="rId8"/>
          <a:srcRect l="12432" r="12737"/>
          <a:stretch/>
        </p:blipFill>
        <p:spPr>
          <a:xfrm flipH="1">
            <a:off x="1238249" y="3771900"/>
            <a:ext cx="3581401" cy="5163271"/>
          </a:xfrm>
          <a:prstGeom prst="rect">
            <a:avLst/>
          </a:prstGeom>
        </p:spPr>
      </p:pic>
      <p:pic>
        <p:nvPicPr>
          <p:cNvPr id="21" name="Resim 20"/>
          <p:cNvPicPr>
            <a:picLocks noChangeAspect="1"/>
          </p:cNvPicPr>
          <p:nvPr/>
        </p:nvPicPr>
        <p:blipFill rotWithShape="1">
          <a:blip r:embed="rId9">
            <a:extLst>
              <a:ext uri="{28A0092B-C50C-407E-A947-70E740481C1C}">
                <a14:useLocalDpi xmlns:a14="http://schemas.microsoft.com/office/drawing/2010/main" val="0"/>
              </a:ext>
            </a:extLst>
          </a:blip>
          <a:srcRect l="43310" r="5582"/>
          <a:stretch/>
        </p:blipFill>
        <p:spPr>
          <a:xfrm>
            <a:off x="5867400" y="1748808"/>
            <a:ext cx="1371600" cy="1090272"/>
          </a:xfrm>
          <a:prstGeom prst="roundRect">
            <a:avLst>
              <a:gd name="adj" fmla="val 8594"/>
            </a:avLst>
          </a:prstGeom>
          <a:solidFill>
            <a:srgbClr val="FFFFFF">
              <a:shade val="85000"/>
            </a:srgbClr>
          </a:solidFill>
          <a:ln>
            <a:noFill/>
          </a:ln>
          <a:effectLst/>
        </p:spPr>
      </p:pic>
      <p:sp>
        <p:nvSpPr>
          <p:cNvPr id="22" name="Dikdörtgen 21"/>
          <p:cNvSpPr/>
          <p:nvPr/>
        </p:nvSpPr>
        <p:spPr>
          <a:xfrm>
            <a:off x="5029200" y="3771900"/>
            <a:ext cx="12097996" cy="5096267"/>
          </a:xfrm>
          <a:prstGeom prst="rect">
            <a:avLst/>
          </a:prstGeom>
        </p:spPr>
        <p:txBody>
          <a:bodyPr wrap="square">
            <a:spAutoFit/>
          </a:bodyPr>
          <a:lstStyle/>
          <a:p>
            <a:pPr algn="just"/>
            <a:r>
              <a:rPr lang="tr-TR" sz="2600" dirty="0">
                <a:solidFill>
                  <a:srgbClr val="000000"/>
                </a:solidFill>
                <a:latin typeface="Poppins" panose="00000500000000000000" pitchFamily="2" charset="-94"/>
                <a:cs typeface="Poppins" panose="00000500000000000000" pitchFamily="2" charset="-94"/>
              </a:rPr>
              <a:t>Yerel dinamikler dikkate alınarak, bölgelerarası gelişmişlik farklarının azaltılması, illerin potansiyellerinin değerlendirilmesi ve rekabet güçlerinin artırılmasına katkı sağlayacak, her il için belirlenen dört yatırım konusuna yönelik yatırımlar desteklenmektedir.</a:t>
            </a:r>
          </a:p>
          <a:p>
            <a:pPr algn="just"/>
            <a:endParaRPr lang="tr-TR" sz="2600" dirty="0">
              <a:solidFill>
                <a:srgbClr val="000000"/>
              </a:solidFill>
              <a:latin typeface="Poppins" panose="00000500000000000000" pitchFamily="2" charset="-94"/>
              <a:cs typeface="Poppins" panose="00000500000000000000" pitchFamily="2" charset="-94"/>
            </a:endParaRPr>
          </a:p>
          <a:p>
            <a:pPr algn="just"/>
            <a:r>
              <a:rPr lang="tr-TR" sz="2600" dirty="0">
                <a:latin typeface="Poppins" panose="00000500000000000000" pitchFamily="2" charset="-94"/>
                <a:cs typeface="Poppins" panose="00000500000000000000" pitchFamily="2" charset="-94"/>
              </a:rPr>
              <a:t>Programın temel amaç ve hedefleri, desteklenmesi öngörülen yatırım konularına ilişkin bilgiler, çağrı kapsamında yer alacak iller, çağrı takvimi ve uygulamaya dair diğer hususlar Kalkınma Ajansları Genel Müdürlüğünce çağrı duyurusunda belirlenerek Portalde ilan edilmektedir.</a:t>
            </a:r>
          </a:p>
          <a:p>
            <a:pPr algn="just"/>
            <a:endParaRPr lang="tr-TR" sz="2600" dirty="0">
              <a:latin typeface="Poppins" panose="00000500000000000000" pitchFamily="2" charset="-94"/>
              <a:cs typeface="Poppins" panose="00000500000000000000" pitchFamily="2" charset="-94"/>
            </a:endParaRPr>
          </a:p>
          <a:p>
            <a:pPr algn="just">
              <a:lnSpc>
                <a:spcPts val="2305"/>
              </a:lnSpc>
              <a:spcBef>
                <a:spcPts val="100"/>
              </a:spcBef>
            </a:pPr>
            <a:r>
              <a:rPr lang="tr-TR" sz="2600" dirty="0">
                <a:latin typeface="Poppins" panose="00000500000000000000" pitchFamily="2" charset="-94"/>
                <a:cs typeface="Poppins" panose="00000500000000000000" pitchFamily="2" charset="-94"/>
              </a:rPr>
              <a:t>Başvuru süreci tamamlanan projeler Ajans Yönetim Kurulu tarafından değerlendirilmekte ve Bakanlıkça kurulacak Komiteye sunulmaktadır.</a:t>
            </a:r>
          </a:p>
        </p:txBody>
      </p:sp>
      <p:sp>
        <p:nvSpPr>
          <p:cNvPr id="23" name="Dikdörtgen 22"/>
          <p:cNvSpPr/>
          <p:nvPr/>
        </p:nvSpPr>
        <p:spPr>
          <a:xfrm>
            <a:off x="2779912" y="1696549"/>
            <a:ext cx="2245287" cy="1477328"/>
          </a:xfrm>
          <a:prstGeom prst="rect">
            <a:avLst/>
          </a:prstGeom>
          <a:noFill/>
          <a:ln>
            <a:noFill/>
          </a:ln>
        </p:spPr>
        <p:txBody>
          <a:bodyPr wrap="square">
            <a:spAutoFit/>
          </a:bodyPr>
          <a:lstStyle/>
          <a:p>
            <a:r>
              <a:rPr lang="tr-TR" sz="3000" dirty="0">
                <a:ln>
                  <a:solidFill>
                    <a:srgbClr val="0054C5"/>
                  </a:solidFill>
                </a:ln>
                <a:solidFill>
                  <a:srgbClr val="0054C5"/>
                </a:solidFill>
                <a:latin typeface="Poppins Bold" panose="00000800000000000000" pitchFamily="2" charset="-94"/>
                <a:cs typeface="Poppins Bold" panose="00000800000000000000" pitchFamily="2" charset="-94"/>
              </a:rPr>
              <a:t>ÇAĞRI </a:t>
            </a:r>
            <a:r>
              <a:rPr lang="tr-TR" sz="3000" dirty="0">
                <a:ln>
                  <a:solidFill>
                    <a:srgbClr val="0054C5"/>
                  </a:solidFill>
                </a:ln>
                <a:solidFill>
                  <a:srgbClr val="0054C5"/>
                </a:solidFill>
                <a:latin typeface="Poppins ExtraLight" panose="00000300000000000000" pitchFamily="2" charset="-94"/>
                <a:cs typeface="Poppins ExtraLight" panose="00000300000000000000" pitchFamily="2" charset="-94"/>
              </a:rPr>
              <a:t>BAŞVURU</a:t>
            </a:r>
            <a:r>
              <a:rPr lang="tr-TR" sz="3000" dirty="0">
                <a:ln>
                  <a:solidFill>
                    <a:srgbClr val="0054C5"/>
                  </a:solidFill>
                </a:ln>
                <a:solidFill>
                  <a:srgbClr val="0054C5"/>
                </a:solidFill>
                <a:latin typeface="Poppins Bold" panose="00000800000000000000" pitchFamily="2" charset="-94"/>
                <a:cs typeface="Poppins Bold" panose="00000800000000000000" pitchFamily="2" charset="-94"/>
              </a:rPr>
              <a:t> SÜRECİ</a:t>
            </a:r>
          </a:p>
        </p:txBody>
      </p:sp>
      <p:grpSp>
        <p:nvGrpSpPr>
          <p:cNvPr id="24" name="Group 33"/>
          <p:cNvGrpSpPr/>
          <p:nvPr/>
        </p:nvGrpSpPr>
        <p:grpSpPr>
          <a:xfrm>
            <a:off x="1293822" y="1753933"/>
            <a:ext cx="1362561" cy="1362561"/>
            <a:chOff x="0" y="0"/>
            <a:chExt cx="812800" cy="812800"/>
          </a:xfrm>
        </p:grpSpPr>
        <p:sp>
          <p:nvSpPr>
            <p:cNvPr id="25"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26"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sz="3000"/>
            </a:p>
          </p:txBody>
        </p:sp>
      </p:grpSp>
    </p:spTree>
    <p:extLst>
      <p:ext uri="{BB962C8B-B14F-4D97-AF65-F5344CB8AC3E}">
        <p14:creationId xmlns:p14="http://schemas.microsoft.com/office/powerpoint/2010/main" val="2620677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21</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pic>
        <p:nvPicPr>
          <p:cNvPr id="19" name="Resim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443" y="3467100"/>
            <a:ext cx="2871411" cy="3171465"/>
          </a:xfrm>
          <a:prstGeom prst="rect">
            <a:avLst/>
          </a:prstGeom>
        </p:spPr>
      </p:pic>
      <p:graphicFrame>
        <p:nvGraphicFramePr>
          <p:cNvPr id="20" name="object 26"/>
          <p:cNvGraphicFramePr>
            <a:graphicFrameLocks noGrp="1"/>
          </p:cNvGraphicFramePr>
          <p:nvPr>
            <p:extLst>
              <p:ext uri="{D42A27DB-BD31-4B8C-83A1-F6EECF244321}">
                <p14:modId xmlns:p14="http://schemas.microsoft.com/office/powerpoint/2010/main" val="3988089691"/>
              </p:ext>
            </p:extLst>
          </p:nvPr>
        </p:nvGraphicFramePr>
        <p:xfrm>
          <a:off x="4753598" y="1790700"/>
          <a:ext cx="12543803" cy="7400263"/>
        </p:xfrm>
        <a:graphic>
          <a:graphicData uri="http://schemas.openxmlformats.org/drawingml/2006/table">
            <a:tbl>
              <a:tblPr firstRow="1" bandRow="1">
                <a:tableStyleId>{2D5ABB26-0587-4C30-8999-92F81FD0307C}</a:tableStyleId>
              </a:tblPr>
              <a:tblGrid>
                <a:gridCol w="2298799">
                  <a:extLst>
                    <a:ext uri="{9D8B030D-6E8A-4147-A177-3AD203B41FA5}">
                      <a16:colId xmlns:a16="http://schemas.microsoft.com/office/drawing/2014/main" val="20000"/>
                    </a:ext>
                  </a:extLst>
                </a:gridCol>
                <a:gridCol w="1024803">
                  <a:extLst>
                    <a:ext uri="{9D8B030D-6E8A-4147-A177-3AD203B41FA5}">
                      <a16:colId xmlns:a16="http://schemas.microsoft.com/office/drawing/2014/main" val="20001"/>
                    </a:ext>
                  </a:extLst>
                </a:gridCol>
                <a:gridCol w="2334181">
                  <a:extLst>
                    <a:ext uri="{9D8B030D-6E8A-4147-A177-3AD203B41FA5}">
                      <a16:colId xmlns:a16="http://schemas.microsoft.com/office/drawing/2014/main" val="20002"/>
                    </a:ext>
                  </a:extLst>
                </a:gridCol>
                <a:gridCol w="2802957">
                  <a:extLst>
                    <a:ext uri="{9D8B030D-6E8A-4147-A177-3AD203B41FA5}">
                      <a16:colId xmlns:a16="http://schemas.microsoft.com/office/drawing/2014/main" val="20003"/>
                    </a:ext>
                  </a:extLst>
                </a:gridCol>
                <a:gridCol w="4083063">
                  <a:extLst>
                    <a:ext uri="{9D8B030D-6E8A-4147-A177-3AD203B41FA5}">
                      <a16:colId xmlns:a16="http://schemas.microsoft.com/office/drawing/2014/main" val="20004"/>
                    </a:ext>
                  </a:extLst>
                </a:gridCol>
              </a:tblGrid>
              <a:tr h="684120">
                <a:tc gridSpan="4">
                  <a:txBody>
                    <a:bodyPr/>
                    <a:lstStyle/>
                    <a:p>
                      <a:pPr algn="ctr">
                        <a:lnSpc>
                          <a:spcPct val="100000"/>
                        </a:lnSpc>
                        <a:spcBef>
                          <a:spcPts val="1120"/>
                        </a:spcBef>
                      </a:pPr>
                      <a:r>
                        <a:rPr sz="2400" b="1" spc="-10" dirty="0">
                          <a:solidFill>
                            <a:srgbClr val="0B54C5"/>
                          </a:solidFill>
                          <a:latin typeface="+mj-lt"/>
                          <a:cs typeface="Times New Roman"/>
                        </a:rPr>
                        <a:t>DESTEKLER</a:t>
                      </a:r>
                      <a:endParaRPr sz="2400" dirty="0">
                        <a:solidFill>
                          <a:srgbClr val="0B54C5"/>
                        </a:solidFill>
                        <a:latin typeface="+mj-lt"/>
                        <a:cs typeface="Times New Roman"/>
                      </a:endParaRPr>
                    </a:p>
                  </a:txBody>
                  <a:tcPr marL="0" marR="0" marT="14224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160"/>
                        </a:spcBef>
                      </a:pPr>
                      <a:r>
                        <a:rPr lang="tr-TR" sz="2400" b="1" dirty="0">
                          <a:solidFill>
                            <a:srgbClr val="0B54C5"/>
                          </a:solidFill>
                          <a:latin typeface="+mj-lt"/>
                          <a:cs typeface="Times New Roman"/>
                        </a:rPr>
                        <a:t>SÜRE | ORAN | ÜST LİMİTLER</a:t>
                      </a:r>
                      <a:endParaRPr sz="2400" dirty="0">
                        <a:solidFill>
                          <a:srgbClr val="0B54C5"/>
                        </a:solidFill>
                        <a:latin typeface="+mj-lt"/>
                        <a:cs typeface="Times New Roman"/>
                      </a:endParaRPr>
                    </a:p>
                  </a:txBody>
                  <a:tcPr marL="0" marR="0" marT="2032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0"/>
                  </a:ext>
                </a:extLst>
              </a:tr>
              <a:tr h="386572">
                <a:tc gridSpan="4">
                  <a:txBody>
                    <a:bodyPr/>
                    <a:lstStyle/>
                    <a:p>
                      <a:pPr marL="52069">
                        <a:lnSpc>
                          <a:spcPct val="100000"/>
                        </a:lnSpc>
                        <a:spcBef>
                          <a:spcPts val="220"/>
                        </a:spcBef>
                      </a:pPr>
                      <a:r>
                        <a:rPr sz="1800" b="0" dirty="0">
                          <a:latin typeface="+mj-lt"/>
                          <a:cs typeface="Times New Roman"/>
                        </a:rPr>
                        <a:t>KDV</a:t>
                      </a:r>
                      <a:r>
                        <a:rPr sz="1800" b="0" spc="-50" dirty="0">
                          <a:latin typeface="+mj-lt"/>
                          <a:cs typeface="Times New Roman"/>
                        </a:rPr>
                        <a:t> </a:t>
                      </a:r>
                      <a:r>
                        <a:rPr sz="1800" b="0" spc="-10" dirty="0">
                          <a:latin typeface="+mj-lt"/>
                          <a:cs typeface="Times New Roman"/>
                        </a:rPr>
                        <a:t>İstisnası</a:t>
                      </a:r>
                      <a:endParaRPr sz="1800" b="0" dirty="0">
                        <a:latin typeface="+mj-lt"/>
                        <a:cs typeface="Times New Roman"/>
                      </a:endParaRPr>
                    </a:p>
                  </a:txBody>
                  <a:tcPr marL="0" marR="0" marT="2794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2540" algn="ctr">
                        <a:lnSpc>
                          <a:spcPct val="100000"/>
                        </a:lnSpc>
                        <a:spcBef>
                          <a:spcPts val="195"/>
                        </a:spcBef>
                      </a:pPr>
                      <a:r>
                        <a:rPr sz="1800" spc="-50" dirty="0">
                          <a:latin typeface="Wingdings" panose="05000000000000000000" pitchFamily="2" charset="2"/>
                          <a:cs typeface="Wingdings"/>
                        </a:rPr>
                        <a:t></a:t>
                      </a:r>
                      <a:endParaRPr sz="1800" dirty="0">
                        <a:latin typeface="Wingdings" panose="05000000000000000000" pitchFamily="2" charset="2"/>
                        <a:cs typeface="Wingdings"/>
                      </a:endParaRPr>
                    </a:p>
                  </a:txBody>
                  <a:tcPr marL="0" marR="0" marT="2476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1"/>
                  </a:ext>
                </a:extLst>
              </a:tr>
              <a:tr h="345669">
                <a:tc gridSpan="4">
                  <a:txBody>
                    <a:bodyPr/>
                    <a:lstStyle/>
                    <a:p>
                      <a:pPr marL="52069">
                        <a:lnSpc>
                          <a:spcPct val="100000"/>
                        </a:lnSpc>
                        <a:spcBef>
                          <a:spcPts val="90"/>
                        </a:spcBef>
                      </a:pPr>
                      <a:r>
                        <a:rPr sz="1800" b="0" dirty="0">
                          <a:latin typeface="+mj-lt"/>
                          <a:cs typeface="Times New Roman"/>
                        </a:rPr>
                        <a:t>Gümrük</a:t>
                      </a:r>
                      <a:r>
                        <a:rPr sz="1800" b="0" spc="-60" dirty="0">
                          <a:latin typeface="+mj-lt"/>
                          <a:cs typeface="Times New Roman"/>
                        </a:rPr>
                        <a:t> </a:t>
                      </a:r>
                      <a:r>
                        <a:rPr sz="1800" b="0" spc="-20" dirty="0">
                          <a:latin typeface="+mj-lt"/>
                          <a:cs typeface="Times New Roman"/>
                        </a:rPr>
                        <a:t>Vergisi</a:t>
                      </a:r>
                      <a:r>
                        <a:rPr sz="1800" b="0" spc="-65" dirty="0">
                          <a:latin typeface="+mj-lt"/>
                          <a:cs typeface="Times New Roman"/>
                        </a:rPr>
                        <a:t> </a:t>
                      </a:r>
                      <a:r>
                        <a:rPr sz="1800" b="0" spc="-10" dirty="0">
                          <a:latin typeface="+mj-lt"/>
                          <a:cs typeface="Times New Roman"/>
                        </a:rPr>
                        <a:t>Muafiyeti</a:t>
                      </a:r>
                      <a:endParaRPr sz="1800" b="0" dirty="0">
                        <a:latin typeface="+mj-lt"/>
                        <a:cs typeface="Times New Roman"/>
                      </a:endParaRPr>
                    </a:p>
                  </a:txBody>
                  <a:tcPr marL="0" marR="0" marT="1143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2540" algn="ctr">
                        <a:lnSpc>
                          <a:spcPct val="100000"/>
                        </a:lnSpc>
                        <a:spcBef>
                          <a:spcPts val="70"/>
                        </a:spcBef>
                      </a:pPr>
                      <a:r>
                        <a:rPr sz="1800" spc="-50" dirty="0">
                          <a:latin typeface="Wingdings" panose="05000000000000000000" pitchFamily="2" charset="2"/>
                          <a:cs typeface="Wingdings"/>
                        </a:rPr>
                        <a:t></a:t>
                      </a:r>
                      <a:endParaRPr sz="1800" dirty="0">
                        <a:latin typeface="Wingdings" panose="05000000000000000000" pitchFamily="2" charset="2"/>
                        <a:cs typeface="Wingdings"/>
                      </a:endParaRPr>
                    </a:p>
                  </a:txBody>
                  <a:tcPr marL="0" marR="0" marT="889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2"/>
                  </a:ext>
                </a:extLst>
              </a:tr>
              <a:tr h="490834">
                <a:tc rowSpan="2" gridSpan="3">
                  <a:txBody>
                    <a:bodyPr/>
                    <a:lstStyle/>
                    <a:p>
                      <a:pPr>
                        <a:lnSpc>
                          <a:spcPct val="100000"/>
                        </a:lnSpc>
                        <a:spcBef>
                          <a:spcPts val="345"/>
                        </a:spcBef>
                      </a:pPr>
                      <a:endParaRPr sz="1800" b="0" dirty="0">
                        <a:latin typeface="+mj-lt"/>
                        <a:cs typeface="Times New Roman"/>
                      </a:endParaRPr>
                    </a:p>
                    <a:p>
                      <a:pPr marL="52069">
                        <a:lnSpc>
                          <a:spcPct val="100000"/>
                        </a:lnSpc>
                      </a:pPr>
                      <a:r>
                        <a:rPr sz="1800" b="0" spc="-20" dirty="0">
                          <a:latin typeface="+mj-lt"/>
                          <a:cs typeface="Times New Roman"/>
                        </a:rPr>
                        <a:t>Vergi</a:t>
                      </a:r>
                      <a:r>
                        <a:rPr sz="1800" b="0" spc="-65" dirty="0">
                          <a:latin typeface="+mj-lt"/>
                          <a:cs typeface="Times New Roman"/>
                        </a:rPr>
                        <a:t> </a:t>
                      </a:r>
                      <a:r>
                        <a:rPr sz="1800" b="0" spc="-10" dirty="0">
                          <a:latin typeface="+mj-lt"/>
                          <a:cs typeface="Times New Roman"/>
                        </a:rPr>
                        <a:t>İndirimi</a:t>
                      </a:r>
                      <a:endParaRPr sz="1800" b="0" dirty="0">
                        <a:latin typeface="+mj-lt"/>
                        <a:cs typeface="Times New Roman"/>
                      </a:endParaRPr>
                    </a:p>
                  </a:txBody>
                  <a:tcPr marL="0" marR="0" marT="4381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rowSpan="2" hMerge="1">
                  <a:txBody>
                    <a:bodyPr/>
                    <a:lstStyle/>
                    <a:p>
                      <a:endParaRPr/>
                    </a:p>
                  </a:txBody>
                  <a:tcPr marL="0" marR="0" marT="0" marB="0"/>
                </a:tc>
                <a:tc rowSpan="2" hMerge="1">
                  <a:txBody>
                    <a:bodyPr/>
                    <a:lstStyle/>
                    <a:p>
                      <a:endParaRPr/>
                    </a:p>
                  </a:txBody>
                  <a:tcPr marL="0" marR="0" marT="0" marB="0"/>
                </a:tc>
                <a:tc>
                  <a:txBody>
                    <a:bodyPr/>
                    <a:lstStyle/>
                    <a:p>
                      <a:pPr marL="46990" algn="ctr">
                        <a:lnSpc>
                          <a:spcPct val="100000"/>
                        </a:lnSpc>
                        <a:spcBef>
                          <a:spcPts val="545"/>
                        </a:spcBef>
                      </a:pPr>
                      <a:r>
                        <a:rPr sz="1800" b="0" spc="-25" dirty="0">
                          <a:latin typeface="+mj-lt"/>
                          <a:cs typeface="Times New Roman"/>
                        </a:rPr>
                        <a:t>Yatırıma</a:t>
                      </a:r>
                      <a:r>
                        <a:rPr sz="1800" b="0" spc="-20" dirty="0">
                          <a:latin typeface="+mj-lt"/>
                          <a:cs typeface="Times New Roman"/>
                        </a:rPr>
                        <a:t> </a:t>
                      </a:r>
                      <a:r>
                        <a:rPr sz="1800" b="0" dirty="0">
                          <a:latin typeface="+mj-lt"/>
                          <a:cs typeface="Times New Roman"/>
                        </a:rPr>
                        <a:t>Katkı</a:t>
                      </a:r>
                      <a:r>
                        <a:rPr sz="1800" b="0" spc="-25" dirty="0">
                          <a:latin typeface="+mj-lt"/>
                          <a:cs typeface="Times New Roman"/>
                        </a:rPr>
                        <a:t> </a:t>
                      </a:r>
                      <a:r>
                        <a:rPr sz="1800" b="0" dirty="0">
                          <a:latin typeface="+mj-lt"/>
                          <a:cs typeface="Times New Roman"/>
                        </a:rPr>
                        <a:t>Oranı</a:t>
                      </a:r>
                      <a:r>
                        <a:rPr sz="1800" b="0" spc="-45" dirty="0">
                          <a:latin typeface="+mj-lt"/>
                          <a:cs typeface="Times New Roman"/>
                        </a:rPr>
                        <a:t> </a:t>
                      </a:r>
                      <a:r>
                        <a:rPr sz="1800" b="0" spc="-25" dirty="0">
                          <a:latin typeface="+mj-lt"/>
                          <a:cs typeface="Times New Roman"/>
                        </a:rPr>
                        <a:t>(%)</a:t>
                      </a:r>
                      <a:endParaRPr sz="1800" b="0">
                        <a:latin typeface="+mj-lt"/>
                        <a:cs typeface="Times New Roman"/>
                      </a:endParaRPr>
                    </a:p>
                  </a:txBody>
                  <a:tcPr marL="0" marR="0" marT="6921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marL="1905" algn="ctr">
                        <a:lnSpc>
                          <a:spcPct val="100000"/>
                        </a:lnSpc>
                        <a:spcBef>
                          <a:spcPts val="525"/>
                        </a:spcBef>
                      </a:pPr>
                      <a:r>
                        <a:rPr sz="1800" b="1" spc="-25" dirty="0">
                          <a:latin typeface="Poppins" panose="00000500000000000000" pitchFamily="2" charset="-94"/>
                          <a:cs typeface="Poppins" panose="00000500000000000000" pitchFamily="2" charset="-94"/>
                        </a:rPr>
                        <a:t>50</a:t>
                      </a:r>
                      <a:endParaRPr sz="1800" b="1" dirty="0">
                        <a:latin typeface="Poppins" panose="00000500000000000000" pitchFamily="2" charset="-94"/>
                        <a:cs typeface="Poppins" panose="00000500000000000000" pitchFamily="2" charset="-94"/>
                      </a:endParaRPr>
                    </a:p>
                  </a:txBody>
                  <a:tcPr marL="0" marR="0" marT="6667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3"/>
                  </a:ext>
                </a:extLst>
              </a:tr>
              <a:tr h="526122">
                <a:tc gridSpan="3" vMerge="1">
                  <a:txBody>
                    <a:bodyPr/>
                    <a:lstStyle/>
                    <a:p>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47625" algn="ctr">
                        <a:lnSpc>
                          <a:spcPct val="100000"/>
                        </a:lnSpc>
                        <a:spcBef>
                          <a:spcPts val="655"/>
                        </a:spcBef>
                      </a:pPr>
                      <a:r>
                        <a:rPr sz="1800" b="0" spc="-20" dirty="0">
                          <a:latin typeface="+mj-lt"/>
                          <a:cs typeface="Times New Roman"/>
                        </a:rPr>
                        <a:t>Vergi</a:t>
                      </a:r>
                      <a:r>
                        <a:rPr sz="1800" b="0" spc="-50" dirty="0">
                          <a:latin typeface="+mj-lt"/>
                          <a:cs typeface="Times New Roman"/>
                        </a:rPr>
                        <a:t> </a:t>
                      </a:r>
                      <a:r>
                        <a:rPr sz="1800" b="0" dirty="0">
                          <a:latin typeface="+mj-lt"/>
                          <a:cs typeface="Times New Roman"/>
                        </a:rPr>
                        <a:t>İndirim</a:t>
                      </a:r>
                      <a:r>
                        <a:rPr sz="1800" b="0" spc="-40" dirty="0">
                          <a:latin typeface="+mj-lt"/>
                          <a:cs typeface="Times New Roman"/>
                        </a:rPr>
                        <a:t> </a:t>
                      </a:r>
                      <a:r>
                        <a:rPr sz="1800" b="0" dirty="0">
                          <a:latin typeface="+mj-lt"/>
                          <a:cs typeface="Times New Roman"/>
                        </a:rPr>
                        <a:t>Oranı</a:t>
                      </a:r>
                      <a:r>
                        <a:rPr sz="1800" b="0" spc="-40" dirty="0">
                          <a:latin typeface="+mj-lt"/>
                          <a:cs typeface="Times New Roman"/>
                        </a:rPr>
                        <a:t> </a:t>
                      </a:r>
                      <a:r>
                        <a:rPr sz="1800" b="0" spc="-25" dirty="0">
                          <a:latin typeface="+mj-lt"/>
                          <a:cs typeface="Times New Roman"/>
                        </a:rPr>
                        <a:t>(%)</a:t>
                      </a:r>
                      <a:endParaRPr sz="1800" b="0">
                        <a:latin typeface="+mj-lt"/>
                        <a:cs typeface="Times New Roman"/>
                      </a:endParaRPr>
                    </a:p>
                  </a:txBody>
                  <a:tcPr marL="0" marR="0" marT="8318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marL="1905" algn="ctr">
                        <a:lnSpc>
                          <a:spcPct val="100000"/>
                        </a:lnSpc>
                        <a:spcBef>
                          <a:spcPts val="635"/>
                        </a:spcBef>
                      </a:pPr>
                      <a:r>
                        <a:rPr sz="1800" b="1" spc="-25" dirty="0">
                          <a:latin typeface="Poppins" panose="00000500000000000000" pitchFamily="2" charset="-94"/>
                          <a:cs typeface="Poppins" panose="00000500000000000000" pitchFamily="2" charset="-94"/>
                        </a:rPr>
                        <a:t>60</a:t>
                      </a:r>
                      <a:endParaRPr sz="1800" b="1" dirty="0">
                        <a:latin typeface="Poppins" panose="00000500000000000000" pitchFamily="2" charset="-94"/>
                        <a:cs typeface="Poppins" panose="00000500000000000000" pitchFamily="2" charset="-94"/>
                      </a:endParaRPr>
                    </a:p>
                  </a:txBody>
                  <a:tcPr marL="0" marR="0" marT="8064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4"/>
                  </a:ext>
                </a:extLst>
              </a:tr>
              <a:tr h="684120">
                <a:tc gridSpan="4">
                  <a:txBody>
                    <a:bodyPr/>
                    <a:lstStyle/>
                    <a:p>
                      <a:pPr marL="52069">
                        <a:lnSpc>
                          <a:spcPct val="100000"/>
                        </a:lnSpc>
                        <a:spcBef>
                          <a:spcPts val="1150"/>
                        </a:spcBef>
                      </a:pPr>
                      <a:r>
                        <a:rPr sz="1800" b="0" dirty="0">
                          <a:latin typeface="+mj-lt"/>
                          <a:cs typeface="Times New Roman"/>
                        </a:rPr>
                        <a:t>Sigorta</a:t>
                      </a:r>
                      <a:r>
                        <a:rPr sz="1800" b="0" spc="-65" dirty="0">
                          <a:latin typeface="+mj-lt"/>
                          <a:cs typeface="Times New Roman"/>
                        </a:rPr>
                        <a:t> </a:t>
                      </a:r>
                      <a:r>
                        <a:rPr sz="1800" b="0" dirty="0">
                          <a:latin typeface="+mj-lt"/>
                          <a:cs typeface="Times New Roman"/>
                        </a:rPr>
                        <a:t>Primi</a:t>
                      </a:r>
                      <a:r>
                        <a:rPr sz="1800" b="0" spc="-35" dirty="0">
                          <a:latin typeface="+mj-lt"/>
                          <a:cs typeface="Times New Roman"/>
                        </a:rPr>
                        <a:t> </a:t>
                      </a:r>
                      <a:r>
                        <a:rPr sz="1800" b="0" dirty="0">
                          <a:latin typeface="+mj-lt"/>
                          <a:cs typeface="Times New Roman"/>
                        </a:rPr>
                        <a:t>İşveren</a:t>
                      </a:r>
                      <a:r>
                        <a:rPr sz="1800" b="0" spc="-60" dirty="0">
                          <a:latin typeface="+mj-lt"/>
                          <a:cs typeface="Times New Roman"/>
                        </a:rPr>
                        <a:t> </a:t>
                      </a:r>
                      <a:r>
                        <a:rPr sz="1800" b="0" dirty="0">
                          <a:latin typeface="+mj-lt"/>
                          <a:cs typeface="Times New Roman"/>
                        </a:rPr>
                        <a:t>Hissesi</a:t>
                      </a:r>
                      <a:r>
                        <a:rPr sz="1800" b="0" spc="-45" dirty="0">
                          <a:latin typeface="+mj-lt"/>
                          <a:cs typeface="Times New Roman"/>
                        </a:rPr>
                        <a:t> </a:t>
                      </a:r>
                      <a:r>
                        <a:rPr sz="1800" b="0" spc="-10" dirty="0">
                          <a:latin typeface="+mj-lt"/>
                          <a:cs typeface="Times New Roman"/>
                        </a:rPr>
                        <a:t>Desteği</a:t>
                      </a:r>
                      <a:endParaRPr sz="1800" b="0" dirty="0">
                        <a:latin typeface="+mj-lt"/>
                        <a:cs typeface="Times New Roman"/>
                      </a:endParaRPr>
                    </a:p>
                  </a:txBody>
                  <a:tcPr marL="0" marR="0" marT="14605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165"/>
                        </a:spcBef>
                      </a:pPr>
                      <a:r>
                        <a:rPr sz="1800" b="1" dirty="0">
                          <a:latin typeface="Poppins" panose="00000500000000000000" pitchFamily="2" charset="-94"/>
                          <a:cs typeface="Poppins" panose="00000500000000000000" pitchFamily="2" charset="-94"/>
                        </a:rPr>
                        <a:t>8</a:t>
                      </a:r>
                      <a:r>
                        <a:rPr sz="1800" b="1" spc="-70" dirty="0">
                          <a:latin typeface="Poppins" panose="00000500000000000000" pitchFamily="2" charset="-94"/>
                          <a:cs typeface="Poppins" panose="00000500000000000000" pitchFamily="2" charset="-94"/>
                        </a:rPr>
                        <a:t> </a:t>
                      </a:r>
                      <a:r>
                        <a:rPr sz="1800" b="1" spc="-25" dirty="0">
                          <a:latin typeface="Poppins" panose="00000500000000000000" pitchFamily="2" charset="-94"/>
                          <a:cs typeface="Poppins" panose="00000500000000000000" pitchFamily="2" charset="-94"/>
                        </a:rPr>
                        <a:t>Yıl</a:t>
                      </a:r>
                      <a:endParaRPr sz="1800" b="1" dirty="0">
                        <a:latin typeface="Poppins" panose="00000500000000000000" pitchFamily="2" charset="-94"/>
                        <a:cs typeface="Poppins" panose="00000500000000000000" pitchFamily="2" charset="-94"/>
                      </a:endParaRPr>
                    </a:p>
                    <a:p>
                      <a:pPr algn="ctr">
                        <a:lnSpc>
                          <a:spcPct val="100000"/>
                        </a:lnSpc>
                      </a:pPr>
                      <a:r>
                        <a:rPr sz="1800" b="1" dirty="0">
                          <a:latin typeface="Poppins" panose="00000500000000000000" pitchFamily="2" charset="-94"/>
                          <a:cs typeface="Poppins" panose="00000500000000000000" pitchFamily="2" charset="-94"/>
                        </a:rPr>
                        <a:t>(6.</a:t>
                      </a:r>
                      <a:r>
                        <a:rPr sz="1800" b="1" spc="-20"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Bölgede</a:t>
                      </a:r>
                      <a:r>
                        <a:rPr sz="1800" b="1" spc="-20"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12</a:t>
                      </a:r>
                      <a:r>
                        <a:rPr sz="1800" b="1" spc="-90" dirty="0">
                          <a:latin typeface="Poppins" panose="00000500000000000000" pitchFamily="2" charset="-94"/>
                          <a:cs typeface="Poppins" panose="00000500000000000000" pitchFamily="2" charset="-94"/>
                        </a:rPr>
                        <a:t> </a:t>
                      </a:r>
                      <a:r>
                        <a:rPr sz="1800" b="1" spc="-20" dirty="0">
                          <a:latin typeface="Poppins" panose="00000500000000000000" pitchFamily="2" charset="-94"/>
                          <a:cs typeface="Poppins" panose="00000500000000000000" pitchFamily="2" charset="-94"/>
                        </a:rPr>
                        <a:t>Yıl)</a:t>
                      </a:r>
                      <a:endParaRPr sz="1800" b="1" dirty="0">
                        <a:latin typeface="Poppins" panose="00000500000000000000" pitchFamily="2" charset="-94"/>
                        <a:cs typeface="Poppins" panose="00000500000000000000" pitchFamily="2" charset="-94"/>
                      </a:endParaRPr>
                    </a:p>
                  </a:txBody>
                  <a:tcPr marL="0" marR="0" marT="2095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5"/>
                  </a:ext>
                </a:extLst>
              </a:tr>
              <a:tr h="684120">
                <a:tc gridSpan="4">
                  <a:txBody>
                    <a:bodyPr/>
                    <a:lstStyle/>
                    <a:p>
                      <a:pPr marL="52069">
                        <a:lnSpc>
                          <a:spcPct val="100000"/>
                        </a:lnSpc>
                        <a:spcBef>
                          <a:spcPts val="1150"/>
                        </a:spcBef>
                      </a:pPr>
                      <a:r>
                        <a:rPr sz="1800" b="0" dirty="0">
                          <a:latin typeface="+mj-lt"/>
                          <a:cs typeface="Times New Roman"/>
                        </a:rPr>
                        <a:t>Sigorta</a:t>
                      </a:r>
                      <a:r>
                        <a:rPr sz="1800" b="0" spc="-50" dirty="0">
                          <a:latin typeface="+mj-lt"/>
                          <a:cs typeface="Times New Roman"/>
                        </a:rPr>
                        <a:t> </a:t>
                      </a:r>
                      <a:r>
                        <a:rPr sz="1800" b="0" dirty="0">
                          <a:latin typeface="+mj-lt"/>
                          <a:cs typeface="Times New Roman"/>
                        </a:rPr>
                        <a:t>Primi</a:t>
                      </a:r>
                      <a:r>
                        <a:rPr sz="1800" b="0" spc="-20" dirty="0">
                          <a:latin typeface="+mj-lt"/>
                          <a:cs typeface="Times New Roman"/>
                        </a:rPr>
                        <a:t> </a:t>
                      </a:r>
                      <a:r>
                        <a:rPr sz="1800" b="0" dirty="0">
                          <a:latin typeface="+mj-lt"/>
                          <a:cs typeface="Times New Roman"/>
                        </a:rPr>
                        <a:t>İşçi</a:t>
                      </a:r>
                      <a:r>
                        <a:rPr sz="1800" b="0" spc="-35" dirty="0">
                          <a:latin typeface="+mj-lt"/>
                          <a:cs typeface="Times New Roman"/>
                        </a:rPr>
                        <a:t> </a:t>
                      </a:r>
                      <a:r>
                        <a:rPr sz="1800" b="0" dirty="0">
                          <a:latin typeface="+mj-lt"/>
                          <a:cs typeface="Times New Roman"/>
                        </a:rPr>
                        <a:t>Hissesi</a:t>
                      </a:r>
                      <a:r>
                        <a:rPr sz="1800" b="0" spc="-30" dirty="0">
                          <a:latin typeface="+mj-lt"/>
                          <a:cs typeface="Times New Roman"/>
                        </a:rPr>
                        <a:t> </a:t>
                      </a:r>
                      <a:r>
                        <a:rPr sz="1800" b="0" spc="-10" dirty="0">
                          <a:latin typeface="+mj-lt"/>
                          <a:cs typeface="Times New Roman"/>
                        </a:rPr>
                        <a:t>Desteği</a:t>
                      </a:r>
                      <a:endParaRPr sz="1800" b="0" dirty="0">
                        <a:latin typeface="+mj-lt"/>
                        <a:cs typeface="Times New Roman"/>
                      </a:endParaRPr>
                    </a:p>
                  </a:txBody>
                  <a:tcPr marL="0" marR="0" marT="14605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1125"/>
                        </a:spcBef>
                      </a:pPr>
                      <a:r>
                        <a:rPr sz="1800" b="1" spc="-25" dirty="0">
                          <a:latin typeface="Poppins" panose="00000500000000000000" pitchFamily="2" charset="-94"/>
                          <a:cs typeface="Poppins" panose="00000500000000000000" pitchFamily="2" charset="-94"/>
                        </a:rPr>
                        <a:t>Yalnızca</a:t>
                      </a:r>
                      <a:r>
                        <a:rPr sz="1800" b="1" spc="-15"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6.</a:t>
                      </a:r>
                      <a:r>
                        <a:rPr sz="1800" b="1" spc="-30"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Bölgede</a:t>
                      </a:r>
                      <a:r>
                        <a:rPr sz="1800" b="1" spc="-35"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geçerli 10</a:t>
                      </a:r>
                      <a:r>
                        <a:rPr sz="1800" b="1" spc="-45" dirty="0">
                          <a:latin typeface="Poppins" panose="00000500000000000000" pitchFamily="2" charset="-94"/>
                          <a:cs typeface="Poppins" panose="00000500000000000000" pitchFamily="2" charset="-94"/>
                        </a:rPr>
                        <a:t> </a:t>
                      </a:r>
                      <a:r>
                        <a:rPr sz="1800" b="1" spc="-25" dirty="0">
                          <a:latin typeface="Poppins" panose="00000500000000000000" pitchFamily="2" charset="-94"/>
                          <a:cs typeface="Poppins" panose="00000500000000000000" pitchFamily="2" charset="-94"/>
                        </a:rPr>
                        <a:t>yıl</a:t>
                      </a:r>
                      <a:endParaRPr sz="1800" b="1" dirty="0">
                        <a:latin typeface="Poppins" panose="00000500000000000000" pitchFamily="2" charset="-94"/>
                        <a:cs typeface="Poppins" panose="00000500000000000000" pitchFamily="2" charset="-94"/>
                      </a:endParaRPr>
                    </a:p>
                  </a:txBody>
                  <a:tcPr marL="0" marR="0" marT="14287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6"/>
                  </a:ext>
                </a:extLst>
              </a:tr>
              <a:tr h="389780">
                <a:tc rowSpan="3" gridSpan="3">
                  <a:txBody>
                    <a:bodyPr/>
                    <a:lstStyle/>
                    <a:p>
                      <a:pPr>
                        <a:lnSpc>
                          <a:spcPct val="100000"/>
                        </a:lnSpc>
                        <a:spcBef>
                          <a:spcPts val="1635"/>
                        </a:spcBef>
                      </a:pPr>
                      <a:endParaRPr sz="1800" b="0" dirty="0">
                        <a:latin typeface="+mj-lt"/>
                        <a:cs typeface="Times New Roman"/>
                      </a:endParaRPr>
                    </a:p>
                    <a:p>
                      <a:pPr marL="52069">
                        <a:lnSpc>
                          <a:spcPct val="100000"/>
                        </a:lnSpc>
                        <a:spcBef>
                          <a:spcPts val="5"/>
                        </a:spcBef>
                      </a:pPr>
                      <a:r>
                        <a:rPr sz="1800" b="0" dirty="0">
                          <a:latin typeface="+mj-lt"/>
                          <a:cs typeface="Times New Roman"/>
                        </a:rPr>
                        <a:t>Faiz</a:t>
                      </a:r>
                      <a:r>
                        <a:rPr sz="1800" b="0" spc="-30" dirty="0">
                          <a:latin typeface="+mj-lt"/>
                          <a:cs typeface="Times New Roman"/>
                        </a:rPr>
                        <a:t> </a:t>
                      </a:r>
                      <a:r>
                        <a:rPr sz="1800" b="0" dirty="0">
                          <a:latin typeface="+mj-lt"/>
                          <a:cs typeface="Times New Roman"/>
                        </a:rPr>
                        <a:t>veya</a:t>
                      </a:r>
                      <a:r>
                        <a:rPr sz="1800" b="0" spc="-35" dirty="0">
                          <a:latin typeface="+mj-lt"/>
                          <a:cs typeface="Times New Roman"/>
                        </a:rPr>
                        <a:t> </a:t>
                      </a:r>
                      <a:r>
                        <a:rPr sz="1800" b="0" dirty="0">
                          <a:latin typeface="+mj-lt"/>
                          <a:cs typeface="Times New Roman"/>
                        </a:rPr>
                        <a:t>Kâr</a:t>
                      </a:r>
                      <a:r>
                        <a:rPr sz="1800" b="0" spc="-50" dirty="0">
                          <a:latin typeface="+mj-lt"/>
                          <a:cs typeface="Times New Roman"/>
                        </a:rPr>
                        <a:t> </a:t>
                      </a:r>
                      <a:r>
                        <a:rPr sz="1800" b="0" dirty="0">
                          <a:latin typeface="+mj-lt"/>
                          <a:cs typeface="Times New Roman"/>
                        </a:rPr>
                        <a:t>Payı</a:t>
                      </a:r>
                      <a:r>
                        <a:rPr sz="1800" b="0" spc="-35" dirty="0">
                          <a:latin typeface="+mj-lt"/>
                          <a:cs typeface="Times New Roman"/>
                        </a:rPr>
                        <a:t> </a:t>
                      </a:r>
                      <a:r>
                        <a:rPr sz="1800" b="0" spc="-10" dirty="0">
                          <a:latin typeface="+mj-lt"/>
                          <a:cs typeface="Times New Roman"/>
                        </a:rPr>
                        <a:t>Desteği</a:t>
                      </a:r>
                      <a:endParaRPr sz="1800" b="0" dirty="0">
                        <a:latin typeface="+mj-lt"/>
                        <a:cs typeface="Times New Roman"/>
                      </a:endParaRPr>
                    </a:p>
                  </a:txBody>
                  <a:tcPr marL="0" marR="0" marT="20764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noFill/>
                      <a:prstDash val="solid"/>
                      <a:round/>
                      <a:headEnd type="none" w="med" len="med"/>
                      <a:tailEnd type="none" w="med" len="med"/>
                    </a:lnB>
                  </a:tcPr>
                </a:tc>
                <a:tc rowSpan="3" hMerge="1">
                  <a:txBody>
                    <a:bodyPr/>
                    <a:lstStyle/>
                    <a:p>
                      <a:endParaRPr/>
                    </a:p>
                  </a:txBody>
                  <a:tcPr marL="0" marR="0" marT="0" marB="0"/>
                </a:tc>
                <a:tc rowSpan="3" hMerge="1">
                  <a:txBody>
                    <a:bodyPr/>
                    <a:lstStyle/>
                    <a:p>
                      <a:endParaRPr/>
                    </a:p>
                  </a:txBody>
                  <a:tcPr marL="0" marR="0" marT="0" marB="0"/>
                </a:tc>
                <a:tc>
                  <a:txBody>
                    <a:bodyPr/>
                    <a:lstStyle/>
                    <a:p>
                      <a:pPr marL="46355" algn="ctr">
                        <a:lnSpc>
                          <a:spcPct val="100000"/>
                        </a:lnSpc>
                        <a:spcBef>
                          <a:spcPts val="234"/>
                        </a:spcBef>
                      </a:pPr>
                      <a:r>
                        <a:rPr sz="1800" b="0" dirty="0">
                          <a:latin typeface="+mj-lt"/>
                          <a:cs typeface="Times New Roman"/>
                        </a:rPr>
                        <a:t>Destek</a:t>
                      </a:r>
                      <a:r>
                        <a:rPr sz="1800" b="0" spc="-60" dirty="0">
                          <a:latin typeface="+mj-lt"/>
                          <a:cs typeface="Times New Roman"/>
                        </a:rPr>
                        <a:t> </a:t>
                      </a:r>
                      <a:r>
                        <a:rPr sz="1800" b="0" spc="-10" dirty="0">
                          <a:latin typeface="+mj-lt"/>
                          <a:cs typeface="Times New Roman"/>
                        </a:rPr>
                        <a:t>Oranı*</a:t>
                      </a:r>
                      <a:endParaRPr sz="1800" b="0">
                        <a:latin typeface="+mj-lt"/>
                        <a:cs typeface="Times New Roman"/>
                      </a:endParaRPr>
                    </a:p>
                  </a:txBody>
                  <a:tcPr marL="0" marR="0" marT="29844"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marL="635" algn="ctr">
                        <a:lnSpc>
                          <a:spcPct val="100000"/>
                        </a:lnSpc>
                        <a:spcBef>
                          <a:spcPts val="209"/>
                        </a:spcBef>
                      </a:pPr>
                      <a:r>
                        <a:rPr sz="1800" b="1" spc="-25" dirty="0">
                          <a:latin typeface="Poppins" panose="00000500000000000000" pitchFamily="2" charset="-94"/>
                          <a:cs typeface="Poppins" panose="00000500000000000000" pitchFamily="2" charset="-94"/>
                        </a:rPr>
                        <a:t>%40</a:t>
                      </a:r>
                      <a:endParaRPr sz="1800" b="1" dirty="0">
                        <a:latin typeface="Poppins" panose="00000500000000000000" pitchFamily="2" charset="-94"/>
                        <a:cs typeface="Poppins" panose="00000500000000000000" pitchFamily="2" charset="-94"/>
                      </a:endParaRPr>
                    </a:p>
                  </a:txBody>
                  <a:tcPr marL="0" marR="0" marT="26669"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7"/>
                  </a:ext>
                </a:extLst>
              </a:tr>
              <a:tr h="562213">
                <a:tc gridSpan="3" vMerge="1">
                  <a:txBody>
                    <a:bodyPr/>
                    <a:lstStyle/>
                    <a:p>
                      <a:endParaRPr/>
                    </a:p>
                  </a:txBody>
                  <a:tcPr marL="0" marR="0" marT="207645" marB="0">
                    <a:lnL w="12700">
                      <a:solidFill>
                        <a:srgbClr val="000000"/>
                      </a:solidFill>
                      <a:prstDash val="solid"/>
                    </a:lnL>
                    <a:lnR w="12700">
                      <a:solidFill>
                        <a:srgbClr val="000000"/>
                      </a:solidFill>
                      <a:prstDash val="solid"/>
                    </a:lnR>
                    <a:lnT w="1270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a:txBody>
                    <a:bodyPr/>
                    <a:lstStyle/>
                    <a:p>
                      <a:pPr marL="47625" algn="ctr">
                        <a:lnSpc>
                          <a:spcPct val="100000"/>
                        </a:lnSpc>
                        <a:spcBef>
                          <a:spcPts val="770"/>
                        </a:spcBef>
                      </a:pPr>
                      <a:r>
                        <a:rPr sz="1800" b="0" dirty="0">
                          <a:latin typeface="+mj-lt"/>
                          <a:cs typeface="Times New Roman"/>
                        </a:rPr>
                        <a:t>Azami</a:t>
                      </a:r>
                      <a:r>
                        <a:rPr sz="1800" b="0" spc="-50" dirty="0">
                          <a:latin typeface="+mj-lt"/>
                          <a:cs typeface="Times New Roman"/>
                        </a:rPr>
                        <a:t> </a:t>
                      </a:r>
                      <a:r>
                        <a:rPr sz="1800" b="0" dirty="0">
                          <a:latin typeface="+mj-lt"/>
                          <a:cs typeface="Times New Roman"/>
                        </a:rPr>
                        <a:t>Destek</a:t>
                      </a:r>
                      <a:r>
                        <a:rPr sz="1800" b="0" spc="-90" dirty="0">
                          <a:latin typeface="+mj-lt"/>
                          <a:cs typeface="Times New Roman"/>
                        </a:rPr>
                        <a:t> </a:t>
                      </a:r>
                      <a:r>
                        <a:rPr sz="1800" b="0" spc="-10" dirty="0">
                          <a:latin typeface="+mj-lt"/>
                          <a:cs typeface="Times New Roman"/>
                        </a:rPr>
                        <a:t>Tutarı</a:t>
                      </a:r>
                      <a:endParaRPr sz="1800" b="0">
                        <a:latin typeface="+mj-lt"/>
                        <a:cs typeface="Times New Roman"/>
                      </a:endParaRPr>
                    </a:p>
                  </a:txBody>
                  <a:tcPr marL="0" marR="0" marT="9779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algn="ctr">
                        <a:lnSpc>
                          <a:spcPct val="100000"/>
                        </a:lnSpc>
                        <a:spcBef>
                          <a:spcPts val="750"/>
                        </a:spcBef>
                      </a:pPr>
                      <a:r>
                        <a:rPr sz="1800" b="1" dirty="0">
                          <a:latin typeface="Poppins" panose="00000500000000000000" pitchFamily="2" charset="-94"/>
                          <a:cs typeface="Poppins" panose="00000500000000000000" pitchFamily="2" charset="-94"/>
                        </a:rPr>
                        <a:t>240</a:t>
                      </a:r>
                      <a:r>
                        <a:rPr sz="1800" b="1" spc="-35"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m</a:t>
                      </a:r>
                      <a:r>
                        <a:rPr sz="1800" b="1" spc="-35" dirty="0">
                          <a:latin typeface="Poppins" panose="00000500000000000000" pitchFamily="2" charset="-94"/>
                          <a:cs typeface="Poppins" panose="00000500000000000000" pitchFamily="2" charset="-94"/>
                        </a:rPr>
                        <a:t> </a:t>
                      </a:r>
                      <a:r>
                        <a:rPr sz="1800" b="1" spc="-25" dirty="0">
                          <a:latin typeface="Poppins" panose="00000500000000000000" pitchFamily="2" charset="-94"/>
                          <a:cs typeface="Poppins" panose="00000500000000000000" pitchFamily="2" charset="-94"/>
                        </a:rPr>
                        <a:t>TL</a:t>
                      </a:r>
                      <a:endParaRPr sz="1800" b="1" dirty="0">
                        <a:latin typeface="Poppins" panose="00000500000000000000" pitchFamily="2" charset="-94"/>
                        <a:cs typeface="Poppins" panose="00000500000000000000" pitchFamily="2" charset="-94"/>
                      </a:endParaRPr>
                    </a:p>
                  </a:txBody>
                  <a:tcPr marL="0" marR="0" marT="9525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8"/>
                  </a:ext>
                </a:extLst>
              </a:tr>
              <a:tr h="283111">
                <a:tc gridSpan="3" vMerge="1">
                  <a:txBody>
                    <a:bodyPr/>
                    <a:lstStyle/>
                    <a:p>
                      <a:endParaRPr/>
                    </a:p>
                  </a:txBody>
                  <a:tcPr marL="0" marR="0" marT="207645" marB="0">
                    <a:lnL w="12700">
                      <a:solidFill>
                        <a:srgbClr val="000000"/>
                      </a:solidFill>
                      <a:prstDash val="solid"/>
                    </a:lnL>
                    <a:lnR w="12700">
                      <a:solidFill>
                        <a:srgbClr val="000000"/>
                      </a:solidFill>
                      <a:prstDash val="solid"/>
                    </a:lnR>
                    <a:lnT w="1270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rowSpan="2">
                  <a:txBody>
                    <a:bodyPr/>
                    <a:lstStyle/>
                    <a:p>
                      <a:pPr marL="423545">
                        <a:lnSpc>
                          <a:spcPct val="100000"/>
                        </a:lnSpc>
                        <a:spcBef>
                          <a:spcPts val="509"/>
                        </a:spcBef>
                      </a:pPr>
                      <a:r>
                        <a:rPr sz="1800" b="0" dirty="0">
                          <a:latin typeface="+mj-lt"/>
                          <a:cs typeface="Times New Roman"/>
                        </a:rPr>
                        <a:t>Azami</a:t>
                      </a:r>
                      <a:r>
                        <a:rPr sz="1800" b="0" spc="-45" dirty="0">
                          <a:latin typeface="+mj-lt"/>
                          <a:cs typeface="Times New Roman"/>
                        </a:rPr>
                        <a:t> </a:t>
                      </a:r>
                      <a:r>
                        <a:rPr sz="1800" b="0" dirty="0">
                          <a:latin typeface="+mj-lt"/>
                          <a:cs typeface="Times New Roman"/>
                        </a:rPr>
                        <a:t>Destek</a:t>
                      </a:r>
                      <a:r>
                        <a:rPr sz="1800" b="0" spc="-65" dirty="0">
                          <a:latin typeface="+mj-lt"/>
                          <a:cs typeface="Times New Roman"/>
                        </a:rPr>
                        <a:t> </a:t>
                      </a:r>
                      <a:r>
                        <a:rPr sz="1800" b="0" spc="-10" dirty="0">
                          <a:latin typeface="+mj-lt"/>
                          <a:cs typeface="Times New Roman"/>
                        </a:rPr>
                        <a:t>Oranı</a:t>
                      </a:r>
                      <a:endParaRPr sz="1800" b="0" dirty="0">
                        <a:latin typeface="+mj-lt"/>
                        <a:cs typeface="Times New Roman"/>
                      </a:endParaRPr>
                    </a:p>
                  </a:txBody>
                  <a:tcPr marL="0" marR="0" marT="64769"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rowSpan="2">
                  <a:txBody>
                    <a:bodyPr/>
                    <a:lstStyle/>
                    <a:p>
                      <a:pPr marL="1130935">
                        <a:lnSpc>
                          <a:spcPct val="100000"/>
                        </a:lnSpc>
                        <a:spcBef>
                          <a:spcPts val="484"/>
                        </a:spcBef>
                      </a:pPr>
                      <a:r>
                        <a:rPr sz="1800" b="1" spc="-20" dirty="0">
                          <a:latin typeface="Poppins" panose="00000500000000000000" pitchFamily="2" charset="-94"/>
                          <a:cs typeface="Poppins" panose="00000500000000000000" pitchFamily="2" charset="-94"/>
                        </a:rPr>
                        <a:t>Yatırımın</a:t>
                      </a:r>
                      <a:r>
                        <a:rPr sz="1800" b="1" spc="-50" dirty="0">
                          <a:latin typeface="Poppins" panose="00000500000000000000" pitchFamily="2" charset="-94"/>
                          <a:cs typeface="Poppins" panose="00000500000000000000" pitchFamily="2" charset="-94"/>
                        </a:rPr>
                        <a:t> </a:t>
                      </a:r>
                      <a:r>
                        <a:rPr sz="1800" b="1" spc="-10" dirty="0">
                          <a:latin typeface="Poppins" panose="00000500000000000000" pitchFamily="2" charset="-94"/>
                          <a:cs typeface="Poppins" panose="00000500000000000000" pitchFamily="2" charset="-94"/>
                        </a:rPr>
                        <a:t>%20’si</a:t>
                      </a:r>
                      <a:endParaRPr sz="1800" b="1" dirty="0">
                        <a:latin typeface="Poppins" panose="00000500000000000000" pitchFamily="2" charset="-94"/>
                        <a:cs typeface="Poppins" panose="00000500000000000000" pitchFamily="2" charset="-94"/>
                      </a:endParaRPr>
                    </a:p>
                  </a:txBody>
                  <a:tcPr marL="0" marR="0" marT="61594"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09"/>
                  </a:ext>
                </a:extLst>
              </a:tr>
              <a:tr h="194088">
                <a:tc>
                  <a:txBody>
                    <a:bodyPr/>
                    <a:lstStyle/>
                    <a:p>
                      <a:pPr>
                        <a:lnSpc>
                          <a:spcPct val="100000"/>
                        </a:lnSpc>
                      </a:pPr>
                      <a:endParaRPr sz="18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B54C5"/>
                      </a:solidFill>
                      <a:prstDash val="solid"/>
                      <a:round/>
                      <a:headEnd type="none" w="med" len="med"/>
                      <a:tailEnd type="none" w="med" len="med"/>
                    </a:lnB>
                  </a:tcPr>
                </a:tc>
                <a:tc rowSpan="2">
                  <a:txBody>
                    <a:bodyPr/>
                    <a:lstStyle/>
                    <a:p>
                      <a:pPr marL="0" algn="ctr">
                        <a:lnSpc>
                          <a:spcPct val="100000"/>
                        </a:lnSpc>
                      </a:pPr>
                      <a:r>
                        <a:rPr lang="tr-TR" sz="1800" b="0" spc="-20" dirty="0">
                          <a:latin typeface="+mj-lt"/>
                          <a:cs typeface="Calibri"/>
                        </a:rPr>
                        <a:t>YA DA</a:t>
                      </a:r>
                      <a:endParaRPr sz="1800" b="0" dirty="0">
                        <a:latin typeface="+mj-lt"/>
                        <a:cs typeface="Calibri"/>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a:lnSpc>
                          <a:spcPct val="100000"/>
                        </a:lnSpc>
                      </a:pPr>
                      <a:endParaRPr sz="18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B54C5"/>
                      </a:solidFill>
                      <a:prstDash val="solid"/>
                      <a:round/>
                      <a:headEnd type="none" w="med" len="med"/>
                      <a:tailEnd type="none" w="med" len="med"/>
                    </a:lnB>
                  </a:tcPr>
                </a:tc>
                <a:tc vMerge="1">
                  <a:txBody>
                    <a:bodyPr/>
                    <a:lstStyle/>
                    <a:p>
                      <a:endParaRPr/>
                    </a:p>
                  </a:txBody>
                  <a:tcPr marL="0" marR="0" marT="647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6159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175419">
                <a:tc>
                  <a:txBody>
                    <a:bodyPr/>
                    <a:lstStyle/>
                    <a:p>
                      <a:pPr>
                        <a:lnSpc>
                          <a:spcPct val="100000"/>
                        </a:lnSpc>
                      </a:pPr>
                      <a:endParaRPr sz="18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93980">
                        <a:lnSpc>
                          <a:spcPts val="745"/>
                        </a:lnSpc>
                      </a:pPr>
                      <a:endParaRPr sz="1800" b="0" dirty="0">
                        <a:latin typeface="+mj-lt"/>
                        <a:cs typeface="Calibri"/>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a:lnSpc>
                          <a:spcPct val="100000"/>
                        </a:lnSpc>
                      </a:pPr>
                      <a:endParaRPr sz="18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731520">
                        <a:lnSpc>
                          <a:spcPct val="100000"/>
                        </a:lnSpc>
                        <a:spcBef>
                          <a:spcPts val="204"/>
                        </a:spcBef>
                      </a:pPr>
                      <a:r>
                        <a:rPr sz="1800" b="0" dirty="0">
                          <a:latin typeface="+mj-lt"/>
                          <a:cs typeface="Times New Roman"/>
                        </a:rPr>
                        <a:t>Destek</a:t>
                      </a:r>
                      <a:r>
                        <a:rPr sz="1800" b="0" spc="-60" dirty="0">
                          <a:latin typeface="+mj-lt"/>
                          <a:cs typeface="Times New Roman"/>
                        </a:rPr>
                        <a:t> </a:t>
                      </a:r>
                      <a:r>
                        <a:rPr sz="1800" b="0" spc="-10" dirty="0">
                          <a:latin typeface="+mj-lt"/>
                          <a:cs typeface="Times New Roman"/>
                        </a:rPr>
                        <a:t>Oranı</a:t>
                      </a:r>
                      <a:endParaRPr sz="1800" b="0" dirty="0">
                        <a:latin typeface="+mj-lt"/>
                        <a:cs typeface="Times New Roman"/>
                      </a:endParaRPr>
                    </a:p>
                  </a:txBody>
                  <a:tcPr marL="0" marR="0" marT="26034"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rowSpan="2">
                  <a:txBody>
                    <a:bodyPr/>
                    <a:lstStyle/>
                    <a:p>
                      <a:pPr marL="635" algn="ctr">
                        <a:lnSpc>
                          <a:spcPct val="100000"/>
                        </a:lnSpc>
                        <a:spcBef>
                          <a:spcPts val="180"/>
                        </a:spcBef>
                      </a:pPr>
                      <a:r>
                        <a:rPr sz="1800" b="1" spc="-25" dirty="0">
                          <a:latin typeface="Poppins" panose="00000500000000000000" pitchFamily="2" charset="-94"/>
                          <a:cs typeface="Poppins" panose="00000500000000000000" pitchFamily="2" charset="-94"/>
                        </a:rPr>
                        <a:t>%25</a:t>
                      </a:r>
                      <a:endParaRPr sz="1800" b="1" dirty="0">
                        <a:latin typeface="Poppins" panose="00000500000000000000" pitchFamily="2" charset="-94"/>
                        <a:cs typeface="Poppins" panose="00000500000000000000" pitchFamily="2" charset="-94"/>
                      </a:endParaRPr>
                    </a:p>
                  </a:txBody>
                  <a:tcPr marL="0" marR="0" marT="2286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11"/>
                  </a:ext>
                </a:extLst>
              </a:tr>
              <a:tr h="299954">
                <a:tc rowSpan="3" gridSpan="3">
                  <a:txBody>
                    <a:bodyPr/>
                    <a:lstStyle/>
                    <a:p>
                      <a:pPr marL="52069">
                        <a:lnSpc>
                          <a:spcPct val="100000"/>
                        </a:lnSpc>
                        <a:spcBef>
                          <a:spcPts val="1670"/>
                        </a:spcBef>
                      </a:pPr>
                      <a:r>
                        <a:rPr sz="1800" b="0" dirty="0">
                          <a:latin typeface="+mj-lt"/>
                          <a:cs typeface="Times New Roman"/>
                        </a:rPr>
                        <a:t>Makine</a:t>
                      </a:r>
                      <a:r>
                        <a:rPr sz="1800" b="0" spc="-45" dirty="0">
                          <a:latin typeface="+mj-lt"/>
                          <a:cs typeface="Times New Roman"/>
                        </a:rPr>
                        <a:t> </a:t>
                      </a:r>
                      <a:r>
                        <a:rPr sz="1800" b="0" spc="-10" dirty="0">
                          <a:latin typeface="+mj-lt"/>
                          <a:cs typeface="Times New Roman"/>
                        </a:rPr>
                        <a:t>Desteği</a:t>
                      </a:r>
                      <a:endParaRPr sz="1800" b="0" dirty="0">
                        <a:latin typeface="+mj-lt"/>
                        <a:cs typeface="Times New Roman"/>
                      </a:endParaRPr>
                    </a:p>
                  </a:txBody>
                  <a:tcPr marL="0" marR="0" marT="21209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B54C5"/>
                      </a:solidFill>
                      <a:prstDash val="solid"/>
                      <a:round/>
                      <a:headEnd type="none" w="med" len="med"/>
                      <a:tailEnd type="none" w="med" len="med"/>
                    </a:lnB>
                  </a:tcPr>
                </a:tc>
                <a:tc rowSpan="3" hMerge="1">
                  <a:txBody>
                    <a:bodyPr/>
                    <a:lstStyle/>
                    <a:p>
                      <a:endParaRPr/>
                    </a:p>
                  </a:txBody>
                  <a:tcPr marL="0" marR="0" marT="0" marB="0"/>
                </a:tc>
                <a:tc rowSpan="3" hMerge="1">
                  <a:txBody>
                    <a:bodyPr/>
                    <a:lstStyle/>
                    <a:p>
                      <a:endParaRPr/>
                    </a:p>
                  </a:txBody>
                  <a:tcPr marL="0" marR="0" marT="0" marB="0"/>
                </a:tc>
                <a:tc vMerge="1">
                  <a:txBody>
                    <a:bodyPr/>
                    <a:lstStyle/>
                    <a:p>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228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516499">
                <a:tc gridSpan="3" vMerge="1">
                  <a:txBody>
                    <a:bodyPr/>
                    <a:lstStyle/>
                    <a:p>
                      <a:endParaRPr/>
                    </a:p>
                  </a:txBody>
                  <a:tcPr marL="0" marR="0" marT="212090" marB="0">
                    <a:lnL w="12700">
                      <a:solidFill>
                        <a:srgbClr val="000000"/>
                      </a:solidFill>
                      <a:prstDash val="solid"/>
                    </a:lnL>
                    <a:lnR w="12700">
                      <a:solidFill>
                        <a:srgbClr val="000000"/>
                      </a:solidFill>
                      <a:prstDash val="solid"/>
                    </a:lnR>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47625" algn="ctr">
                        <a:lnSpc>
                          <a:spcPct val="100000"/>
                        </a:lnSpc>
                        <a:spcBef>
                          <a:spcPts val="630"/>
                        </a:spcBef>
                      </a:pPr>
                      <a:r>
                        <a:rPr sz="1800" b="0" dirty="0">
                          <a:latin typeface="+mj-lt"/>
                          <a:cs typeface="Times New Roman"/>
                        </a:rPr>
                        <a:t>Azami</a:t>
                      </a:r>
                      <a:r>
                        <a:rPr sz="1800" b="0" spc="-50" dirty="0">
                          <a:latin typeface="+mj-lt"/>
                          <a:cs typeface="Times New Roman"/>
                        </a:rPr>
                        <a:t> </a:t>
                      </a:r>
                      <a:r>
                        <a:rPr sz="1800" b="0" dirty="0">
                          <a:latin typeface="+mj-lt"/>
                          <a:cs typeface="Times New Roman"/>
                        </a:rPr>
                        <a:t>Destek</a:t>
                      </a:r>
                      <a:r>
                        <a:rPr sz="1800" b="0" spc="-90" dirty="0">
                          <a:latin typeface="+mj-lt"/>
                          <a:cs typeface="Times New Roman"/>
                        </a:rPr>
                        <a:t> </a:t>
                      </a:r>
                      <a:r>
                        <a:rPr sz="1800" b="0" spc="-10" dirty="0">
                          <a:latin typeface="+mj-lt"/>
                          <a:cs typeface="Times New Roman"/>
                        </a:rPr>
                        <a:t>Tutarı</a:t>
                      </a:r>
                      <a:endParaRPr sz="1800" b="0" dirty="0">
                        <a:latin typeface="+mj-lt"/>
                        <a:cs typeface="Times New Roman"/>
                      </a:endParaRPr>
                    </a:p>
                  </a:txBody>
                  <a:tcPr marL="0" marR="0" marT="8001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algn="ctr">
                        <a:lnSpc>
                          <a:spcPct val="100000"/>
                        </a:lnSpc>
                        <a:spcBef>
                          <a:spcPts val="605"/>
                        </a:spcBef>
                      </a:pPr>
                      <a:r>
                        <a:rPr sz="1800" b="1" dirty="0">
                          <a:latin typeface="Poppins" panose="00000500000000000000" pitchFamily="2" charset="-94"/>
                          <a:cs typeface="Poppins" panose="00000500000000000000" pitchFamily="2" charset="-94"/>
                        </a:rPr>
                        <a:t>240</a:t>
                      </a:r>
                      <a:r>
                        <a:rPr sz="1800" b="1" spc="-35" dirty="0">
                          <a:latin typeface="Poppins" panose="00000500000000000000" pitchFamily="2" charset="-94"/>
                          <a:cs typeface="Poppins" panose="00000500000000000000" pitchFamily="2" charset="-94"/>
                        </a:rPr>
                        <a:t> </a:t>
                      </a:r>
                      <a:r>
                        <a:rPr sz="1800" b="1" dirty="0">
                          <a:latin typeface="Poppins" panose="00000500000000000000" pitchFamily="2" charset="-94"/>
                          <a:cs typeface="Poppins" panose="00000500000000000000" pitchFamily="2" charset="-94"/>
                        </a:rPr>
                        <a:t>m</a:t>
                      </a:r>
                      <a:r>
                        <a:rPr sz="1800" b="1" spc="-40" dirty="0">
                          <a:latin typeface="Poppins" panose="00000500000000000000" pitchFamily="2" charset="-94"/>
                          <a:cs typeface="Poppins" panose="00000500000000000000" pitchFamily="2" charset="-94"/>
                        </a:rPr>
                        <a:t> </a:t>
                      </a:r>
                      <a:r>
                        <a:rPr sz="1800" b="1" spc="-25" dirty="0">
                          <a:latin typeface="Poppins" panose="00000500000000000000" pitchFamily="2" charset="-94"/>
                          <a:cs typeface="Poppins" panose="00000500000000000000" pitchFamily="2" charset="-94"/>
                        </a:rPr>
                        <a:t>TL</a:t>
                      </a:r>
                      <a:endParaRPr sz="1800" b="1" dirty="0">
                        <a:latin typeface="Poppins" panose="00000500000000000000" pitchFamily="2" charset="-94"/>
                        <a:cs typeface="Poppins" panose="00000500000000000000" pitchFamily="2" charset="-94"/>
                      </a:endParaRPr>
                    </a:p>
                  </a:txBody>
                  <a:tcPr marL="0" marR="0" marT="7683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13"/>
                  </a:ext>
                </a:extLst>
              </a:tr>
              <a:tr h="341659">
                <a:tc gridSpan="3" vMerge="1">
                  <a:txBody>
                    <a:bodyPr/>
                    <a:lstStyle/>
                    <a:p>
                      <a:endParaRPr/>
                    </a:p>
                  </a:txBody>
                  <a:tcPr marL="0" marR="0" marT="212090" marB="0">
                    <a:lnL w="12700">
                      <a:solidFill>
                        <a:srgbClr val="000000"/>
                      </a:solidFill>
                      <a:prstDash val="solid"/>
                    </a:lnL>
                    <a:lnR w="12700">
                      <a:solidFill>
                        <a:srgbClr val="000000"/>
                      </a:solidFill>
                      <a:prstDash val="solid"/>
                    </a:lnR>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45720" algn="ctr">
                        <a:lnSpc>
                          <a:spcPct val="100000"/>
                        </a:lnSpc>
                        <a:spcBef>
                          <a:spcPts val="85"/>
                        </a:spcBef>
                      </a:pPr>
                      <a:r>
                        <a:rPr sz="1800" b="0" dirty="0">
                          <a:latin typeface="+mj-lt"/>
                          <a:cs typeface="Times New Roman"/>
                        </a:rPr>
                        <a:t>Azami</a:t>
                      </a:r>
                      <a:r>
                        <a:rPr sz="1800" b="0" spc="-45" dirty="0">
                          <a:latin typeface="+mj-lt"/>
                          <a:cs typeface="Times New Roman"/>
                        </a:rPr>
                        <a:t> </a:t>
                      </a:r>
                      <a:r>
                        <a:rPr sz="1800" b="0" dirty="0">
                          <a:latin typeface="+mj-lt"/>
                          <a:cs typeface="Times New Roman"/>
                        </a:rPr>
                        <a:t>Destek</a:t>
                      </a:r>
                      <a:r>
                        <a:rPr sz="1800" b="0" spc="-65" dirty="0">
                          <a:latin typeface="+mj-lt"/>
                          <a:cs typeface="Times New Roman"/>
                        </a:rPr>
                        <a:t> </a:t>
                      </a:r>
                      <a:r>
                        <a:rPr sz="1800" b="0" spc="-10" dirty="0">
                          <a:latin typeface="+mj-lt"/>
                          <a:cs typeface="Times New Roman"/>
                        </a:rPr>
                        <a:t>Oranı</a:t>
                      </a:r>
                      <a:endParaRPr sz="1800" b="0" dirty="0">
                        <a:latin typeface="+mj-lt"/>
                        <a:cs typeface="Times New Roman"/>
                      </a:endParaRPr>
                    </a:p>
                  </a:txBody>
                  <a:tcPr marL="0" marR="0" marT="1079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p>
                      <a:pPr marL="1171575">
                        <a:lnSpc>
                          <a:spcPct val="100000"/>
                        </a:lnSpc>
                        <a:spcBef>
                          <a:spcPts val="60"/>
                        </a:spcBef>
                      </a:pPr>
                      <a:r>
                        <a:rPr sz="1800" b="1" spc="-20" dirty="0">
                          <a:latin typeface="Poppins" panose="00000500000000000000" pitchFamily="2" charset="-94"/>
                          <a:cs typeface="Poppins" panose="00000500000000000000" pitchFamily="2" charset="-94"/>
                        </a:rPr>
                        <a:t>Yatırımın</a:t>
                      </a:r>
                      <a:r>
                        <a:rPr sz="1800" b="1" spc="-55" dirty="0">
                          <a:latin typeface="Poppins" panose="00000500000000000000" pitchFamily="2" charset="-94"/>
                          <a:cs typeface="Poppins" panose="00000500000000000000" pitchFamily="2" charset="-94"/>
                        </a:rPr>
                        <a:t> </a:t>
                      </a:r>
                      <a:r>
                        <a:rPr sz="1800" b="1" spc="-10" dirty="0">
                          <a:latin typeface="Poppins" panose="00000500000000000000" pitchFamily="2" charset="-94"/>
                          <a:cs typeface="Poppins" panose="00000500000000000000" pitchFamily="2" charset="-94"/>
                        </a:rPr>
                        <a:t>%15'i</a:t>
                      </a:r>
                      <a:endParaRPr sz="1800" b="1" dirty="0">
                        <a:latin typeface="Poppins" panose="00000500000000000000" pitchFamily="2" charset="-94"/>
                        <a:cs typeface="Poppins" panose="00000500000000000000" pitchFamily="2" charset="-94"/>
                      </a:endParaRPr>
                    </a:p>
                  </a:txBody>
                  <a:tcPr marL="0" marR="0" marT="762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14"/>
                  </a:ext>
                </a:extLst>
              </a:tr>
              <a:tr h="345669">
                <a:tc gridSpan="4">
                  <a:txBody>
                    <a:bodyPr/>
                    <a:lstStyle/>
                    <a:p>
                      <a:pPr marL="52069">
                        <a:lnSpc>
                          <a:spcPct val="100000"/>
                        </a:lnSpc>
                        <a:spcBef>
                          <a:spcPts val="100"/>
                        </a:spcBef>
                      </a:pPr>
                      <a:r>
                        <a:rPr sz="1800" b="0" spc="-30" dirty="0">
                          <a:latin typeface="+mj-lt"/>
                          <a:cs typeface="Times New Roman"/>
                        </a:rPr>
                        <a:t>Yatırım</a:t>
                      </a:r>
                      <a:r>
                        <a:rPr sz="1800" b="0" spc="-45" dirty="0">
                          <a:latin typeface="+mj-lt"/>
                          <a:cs typeface="Times New Roman"/>
                        </a:rPr>
                        <a:t> </a:t>
                      </a:r>
                      <a:r>
                        <a:rPr sz="1800" b="0" spc="-50" dirty="0">
                          <a:latin typeface="+mj-lt"/>
                          <a:cs typeface="Times New Roman"/>
                        </a:rPr>
                        <a:t>Yeri</a:t>
                      </a:r>
                      <a:r>
                        <a:rPr sz="1800" b="0" spc="-30" dirty="0">
                          <a:latin typeface="+mj-lt"/>
                          <a:cs typeface="Times New Roman"/>
                        </a:rPr>
                        <a:t> </a:t>
                      </a:r>
                      <a:r>
                        <a:rPr sz="1800" b="0" spc="-10" dirty="0">
                          <a:latin typeface="+mj-lt"/>
                          <a:cs typeface="Times New Roman"/>
                        </a:rPr>
                        <a:t>Tahsisi</a:t>
                      </a:r>
                      <a:endParaRPr sz="1800" b="0" dirty="0">
                        <a:latin typeface="+mj-lt"/>
                        <a:cs typeface="Times New Roman"/>
                      </a:endParaRPr>
                    </a:p>
                  </a:txBody>
                  <a:tcPr marL="0" marR="0" marT="1270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2540" algn="ctr" defTabSz="914400" rtl="0" eaLnBrk="1" latinLnBrk="0" hangingPunct="1">
                        <a:lnSpc>
                          <a:spcPct val="100000"/>
                        </a:lnSpc>
                        <a:spcBef>
                          <a:spcPts val="70"/>
                        </a:spcBef>
                      </a:pPr>
                      <a:r>
                        <a:rPr sz="1800" kern="1200" spc="-50" dirty="0">
                          <a:solidFill>
                            <a:schemeClr val="tx1"/>
                          </a:solidFill>
                          <a:latin typeface="Wingdings" panose="05000000000000000000" pitchFamily="2" charset="2"/>
                          <a:ea typeface="+mn-ea"/>
                          <a:cs typeface="Wingdings"/>
                        </a:rPr>
                        <a:t></a:t>
                      </a:r>
                    </a:p>
                  </a:txBody>
                  <a:tcPr marL="0" marR="0" marT="9525"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extLst>
                  <a:ext uri="{0D108BD9-81ED-4DB2-BD59-A6C34878D82A}">
                    <a16:rowId xmlns:a16="http://schemas.microsoft.com/office/drawing/2014/main" val="10015"/>
                  </a:ext>
                </a:extLst>
              </a:tr>
              <a:tr h="311181">
                <a:tc gridSpan="5">
                  <a:txBody>
                    <a:bodyPr/>
                    <a:lstStyle/>
                    <a:p>
                      <a:pPr>
                        <a:lnSpc>
                          <a:spcPts val="1555"/>
                        </a:lnSpc>
                      </a:pPr>
                      <a:r>
                        <a:rPr sz="1200" b="1" dirty="0">
                          <a:latin typeface="+mj-lt"/>
                          <a:cs typeface="Calibri"/>
                        </a:rPr>
                        <a:t>*</a:t>
                      </a:r>
                      <a:r>
                        <a:rPr sz="1200" b="1" spc="-35" dirty="0">
                          <a:latin typeface="+mj-lt"/>
                          <a:cs typeface="Calibri"/>
                        </a:rPr>
                        <a:t> </a:t>
                      </a:r>
                      <a:r>
                        <a:rPr sz="1200" b="1" dirty="0">
                          <a:latin typeface="+mj-lt"/>
                          <a:cs typeface="Calibri"/>
                        </a:rPr>
                        <a:t>Kredi</a:t>
                      </a:r>
                      <a:r>
                        <a:rPr sz="1200" b="1" spc="-35" dirty="0">
                          <a:latin typeface="+mj-lt"/>
                          <a:cs typeface="Calibri"/>
                        </a:rPr>
                        <a:t> </a:t>
                      </a:r>
                      <a:r>
                        <a:rPr sz="1200" b="1" dirty="0">
                          <a:latin typeface="+mj-lt"/>
                          <a:cs typeface="Calibri"/>
                        </a:rPr>
                        <a:t>kullanım</a:t>
                      </a:r>
                      <a:r>
                        <a:rPr sz="1200" b="1" spc="-35" dirty="0">
                          <a:latin typeface="+mj-lt"/>
                          <a:cs typeface="Calibri"/>
                        </a:rPr>
                        <a:t> </a:t>
                      </a:r>
                      <a:r>
                        <a:rPr sz="1200" b="1" spc="-10" dirty="0">
                          <a:latin typeface="+mj-lt"/>
                          <a:cs typeface="Calibri"/>
                        </a:rPr>
                        <a:t>tarihinde</a:t>
                      </a:r>
                      <a:r>
                        <a:rPr sz="1200" b="1" spc="-60" dirty="0">
                          <a:latin typeface="+mj-lt"/>
                          <a:cs typeface="Calibri"/>
                        </a:rPr>
                        <a:t> </a:t>
                      </a:r>
                      <a:r>
                        <a:rPr sz="1200" b="1" dirty="0">
                          <a:latin typeface="+mj-lt"/>
                          <a:cs typeface="Calibri"/>
                        </a:rPr>
                        <a:t>geçerli</a:t>
                      </a:r>
                      <a:r>
                        <a:rPr sz="1200" b="1" spc="-25" dirty="0">
                          <a:latin typeface="+mj-lt"/>
                          <a:cs typeface="Calibri"/>
                        </a:rPr>
                        <a:t> </a:t>
                      </a:r>
                      <a:r>
                        <a:rPr sz="1200" b="1" dirty="0">
                          <a:latin typeface="+mj-lt"/>
                          <a:cs typeface="Calibri"/>
                        </a:rPr>
                        <a:t>olan</a:t>
                      </a:r>
                      <a:r>
                        <a:rPr sz="1200" b="1" spc="-40" dirty="0">
                          <a:latin typeface="+mj-lt"/>
                          <a:cs typeface="Calibri"/>
                        </a:rPr>
                        <a:t> </a:t>
                      </a:r>
                      <a:r>
                        <a:rPr sz="1200" b="1" spc="-10" dirty="0">
                          <a:latin typeface="+mj-lt"/>
                          <a:cs typeface="Calibri"/>
                        </a:rPr>
                        <a:t>TCMB’nin</a:t>
                      </a:r>
                      <a:r>
                        <a:rPr sz="1200" b="1" spc="-30" dirty="0">
                          <a:latin typeface="+mj-lt"/>
                          <a:cs typeface="Calibri"/>
                        </a:rPr>
                        <a:t> </a:t>
                      </a:r>
                      <a:r>
                        <a:rPr sz="1200" b="1" dirty="0">
                          <a:latin typeface="+mj-lt"/>
                          <a:cs typeface="Calibri"/>
                        </a:rPr>
                        <a:t>bir</a:t>
                      </a:r>
                      <a:r>
                        <a:rPr sz="1200" b="1" spc="-25" dirty="0">
                          <a:latin typeface="+mj-lt"/>
                          <a:cs typeface="Calibri"/>
                        </a:rPr>
                        <a:t> </a:t>
                      </a:r>
                      <a:r>
                        <a:rPr sz="1200" b="1" dirty="0">
                          <a:latin typeface="+mj-lt"/>
                          <a:cs typeface="Calibri"/>
                        </a:rPr>
                        <a:t>hafta</a:t>
                      </a:r>
                      <a:r>
                        <a:rPr sz="1200" b="1" spc="-50" dirty="0">
                          <a:latin typeface="+mj-lt"/>
                          <a:cs typeface="Calibri"/>
                        </a:rPr>
                        <a:t> </a:t>
                      </a:r>
                      <a:r>
                        <a:rPr sz="1200" b="1" dirty="0">
                          <a:latin typeface="+mj-lt"/>
                          <a:cs typeface="Calibri"/>
                        </a:rPr>
                        <a:t>vadeli</a:t>
                      </a:r>
                      <a:r>
                        <a:rPr sz="1200" b="1" spc="-30" dirty="0">
                          <a:latin typeface="+mj-lt"/>
                          <a:cs typeface="Calibri"/>
                        </a:rPr>
                        <a:t> </a:t>
                      </a:r>
                      <a:r>
                        <a:rPr sz="1200" b="1" dirty="0">
                          <a:latin typeface="+mj-lt"/>
                          <a:cs typeface="Calibri"/>
                        </a:rPr>
                        <a:t>repo</a:t>
                      </a:r>
                      <a:r>
                        <a:rPr sz="1200" b="1" spc="-40" dirty="0">
                          <a:latin typeface="+mj-lt"/>
                          <a:cs typeface="Calibri"/>
                        </a:rPr>
                        <a:t> </a:t>
                      </a:r>
                      <a:r>
                        <a:rPr sz="1200" b="1" dirty="0">
                          <a:latin typeface="+mj-lt"/>
                          <a:cs typeface="Calibri"/>
                        </a:rPr>
                        <a:t>ihale</a:t>
                      </a:r>
                      <a:r>
                        <a:rPr sz="1200" b="1" spc="-30" dirty="0">
                          <a:latin typeface="+mj-lt"/>
                          <a:cs typeface="Calibri"/>
                        </a:rPr>
                        <a:t> </a:t>
                      </a:r>
                      <a:r>
                        <a:rPr sz="1200" b="1" dirty="0">
                          <a:latin typeface="+mj-lt"/>
                          <a:cs typeface="Calibri"/>
                        </a:rPr>
                        <a:t>faiz</a:t>
                      </a:r>
                      <a:r>
                        <a:rPr sz="1200" b="1" spc="-30" dirty="0">
                          <a:latin typeface="+mj-lt"/>
                          <a:cs typeface="Calibri"/>
                        </a:rPr>
                        <a:t> </a:t>
                      </a:r>
                      <a:r>
                        <a:rPr sz="1200" b="1" spc="-10" dirty="0">
                          <a:latin typeface="+mj-lt"/>
                          <a:cs typeface="Calibri"/>
                        </a:rPr>
                        <a:t>oranına</a:t>
                      </a:r>
                      <a:r>
                        <a:rPr sz="1200" b="1" spc="-50" dirty="0">
                          <a:latin typeface="+mj-lt"/>
                          <a:cs typeface="Calibri"/>
                        </a:rPr>
                        <a:t> </a:t>
                      </a:r>
                      <a:r>
                        <a:rPr sz="1200" b="1" spc="-10" dirty="0">
                          <a:latin typeface="+mj-lt"/>
                          <a:cs typeface="Calibri"/>
                        </a:rPr>
                        <a:t>uygulanacak</a:t>
                      </a:r>
                      <a:r>
                        <a:rPr sz="1200" b="1" spc="-50" dirty="0">
                          <a:latin typeface="+mj-lt"/>
                          <a:cs typeface="Calibri"/>
                        </a:rPr>
                        <a:t> </a:t>
                      </a:r>
                      <a:r>
                        <a:rPr sz="1200" b="1" dirty="0">
                          <a:latin typeface="+mj-lt"/>
                          <a:cs typeface="Calibri"/>
                        </a:rPr>
                        <a:t>oranı</a:t>
                      </a:r>
                      <a:r>
                        <a:rPr sz="1200" b="1" spc="-25" dirty="0">
                          <a:latin typeface="+mj-lt"/>
                          <a:cs typeface="Calibri"/>
                        </a:rPr>
                        <a:t> </a:t>
                      </a:r>
                      <a:r>
                        <a:rPr sz="1200" b="1" dirty="0">
                          <a:latin typeface="+mj-lt"/>
                          <a:cs typeface="Calibri"/>
                        </a:rPr>
                        <a:t>ifade</a:t>
                      </a:r>
                      <a:r>
                        <a:rPr sz="1200" b="1" spc="-40" dirty="0">
                          <a:latin typeface="+mj-lt"/>
                          <a:cs typeface="Calibri"/>
                        </a:rPr>
                        <a:t> </a:t>
                      </a:r>
                      <a:r>
                        <a:rPr sz="1200" b="1" spc="-10" dirty="0">
                          <a:latin typeface="+mj-lt"/>
                          <a:cs typeface="Calibri"/>
                        </a:rPr>
                        <a:t>eder.</a:t>
                      </a:r>
                      <a:endParaRPr sz="1200" dirty="0">
                        <a:latin typeface="+mj-lt"/>
                        <a:cs typeface="Calibri"/>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6"/>
                  </a:ext>
                </a:extLst>
              </a:tr>
            </a:tbl>
          </a:graphicData>
        </a:graphic>
      </p:graphicFrame>
      <p:sp>
        <p:nvSpPr>
          <p:cNvPr id="21" name="Dikdörtgen 20"/>
          <p:cNvSpPr/>
          <p:nvPr/>
        </p:nvSpPr>
        <p:spPr>
          <a:xfrm>
            <a:off x="2290211" y="2083873"/>
            <a:ext cx="2245287" cy="553998"/>
          </a:xfrm>
          <a:prstGeom prst="rect">
            <a:avLst/>
          </a:prstGeom>
          <a:noFill/>
          <a:ln>
            <a:noFill/>
          </a:ln>
        </p:spPr>
        <p:txBody>
          <a:bodyPr wrap="square">
            <a:spAutoFit/>
          </a:bodyPr>
          <a:lstStyle/>
          <a:p>
            <a:r>
              <a:rPr lang="tr-TR" sz="3000" dirty="0">
                <a:ln>
                  <a:solidFill>
                    <a:srgbClr val="0054C5"/>
                  </a:solidFill>
                </a:ln>
                <a:solidFill>
                  <a:srgbClr val="0054C5"/>
                </a:solidFill>
                <a:latin typeface="Poppins Bold" panose="00000800000000000000" pitchFamily="2" charset="-94"/>
                <a:cs typeface="Poppins Bold" panose="00000800000000000000" pitchFamily="2" charset="-94"/>
              </a:rPr>
              <a:t>DESTEKLER</a:t>
            </a:r>
          </a:p>
        </p:txBody>
      </p:sp>
      <p:grpSp>
        <p:nvGrpSpPr>
          <p:cNvPr id="22" name="Group 33"/>
          <p:cNvGrpSpPr/>
          <p:nvPr/>
        </p:nvGrpSpPr>
        <p:grpSpPr>
          <a:xfrm>
            <a:off x="799910" y="1608472"/>
            <a:ext cx="1362561" cy="1362561"/>
            <a:chOff x="0" y="0"/>
            <a:chExt cx="812800" cy="812800"/>
          </a:xfrm>
        </p:grpSpPr>
        <p:sp>
          <p:nvSpPr>
            <p:cNvPr id="23"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24"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sz="3000"/>
            </a:p>
          </p:txBody>
        </p:sp>
      </p:grpSp>
    </p:spTree>
    <p:extLst>
      <p:ext uri="{BB962C8B-B14F-4D97-AF65-F5344CB8AC3E}">
        <p14:creationId xmlns:p14="http://schemas.microsoft.com/office/powerpoint/2010/main" val="3749899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grpSp>
        <p:nvGrpSpPr>
          <p:cNvPr id="7" name="Group 2"/>
          <p:cNvGrpSpPr/>
          <p:nvPr/>
        </p:nvGrpSpPr>
        <p:grpSpPr>
          <a:xfrm>
            <a:off x="7010400" y="6404141"/>
            <a:ext cx="4057755" cy="781398"/>
            <a:chOff x="0" y="0"/>
            <a:chExt cx="841875" cy="182705"/>
          </a:xfrm>
        </p:grpSpPr>
        <p:sp>
          <p:nvSpPr>
            <p:cNvPr id="8" name="Freeform 3"/>
            <p:cNvSpPr/>
            <p:nvPr/>
          </p:nvSpPr>
          <p:spPr>
            <a:xfrm>
              <a:off x="0" y="0"/>
              <a:ext cx="841875" cy="182705"/>
            </a:xfrm>
            <a:custGeom>
              <a:avLst/>
              <a:gdLst/>
              <a:ahLst/>
              <a:cxnLst/>
              <a:rect l="l" t="t" r="r" b="b"/>
              <a:pathLst>
                <a:path w="841875" h="182705">
                  <a:moveTo>
                    <a:pt x="0" y="0"/>
                  </a:moveTo>
                  <a:lnTo>
                    <a:pt x="841875" y="0"/>
                  </a:lnTo>
                  <a:lnTo>
                    <a:pt x="841875" y="182705"/>
                  </a:lnTo>
                  <a:lnTo>
                    <a:pt x="0" y="182705"/>
                  </a:lnTo>
                  <a:close/>
                </a:path>
              </a:pathLst>
            </a:custGeom>
            <a:solidFill>
              <a:srgbClr val="FFFFFF"/>
            </a:solidFill>
            <a:ln cap="sq">
              <a:noFill/>
              <a:prstDash val="solid"/>
              <a:miter/>
            </a:ln>
          </p:spPr>
        </p:sp>
        <p:sp>
          <p:nvSpPr>
            <p:cNvPr id="9" name="TextBox 4"/>
            <p:cNvSpPr txBox="1"/>
            <p:nvPr/>
          </p:nvSpPr>
          <p:spPr>
            <a:xfrm>
              <a:off x="0" y="-57150"/>
              <a:ext cx="841875" cy="239855"/>
            </a:xfrm>
            <a:prstGeom prst="rect">
              <a:avLst/>
            </a:prstGeom>
          </p:spPr>
          <p:txBody>
            <a:bodyPr lIns="50800" tIns="50800" rIns="50800" bIns="50800" rtlCol="0" anchor="ctr"/>
            <a:lstStyle/>
            <a:p>
              <a:pPr algn="ctr">
                <a:lnSpc>
                  <a:spcPts val="2799"/>
                </a:lnSpc>
              </a:pPr>
              <a:endParaRPr/>
            </a:p>
          </p:txBody>
        </p:sp>
      </p:grpSp>
      <p:grpSp>
        <p:nvGrpSpPr>
          <p:cNvPr id="10" name="Group 5"/>
          <p:cNvGrpSpPr/>
          <p:nvPr/>
        </p:nvGrpSpPr>
        <p:grpSpPr>
          <a:xfrm>
            <a:off x="10337624" y="6544713"/>
            <a:ext cx="500255" cy="500255"/>
            <a:chOff x="0" y="0"/>
            <a:chExt cx="667006" cy="667006"/>
          </a:xfrm>
        </p:grpSpPr>
        <p:grpSp>
          <p:nvGrpSpPr>
            <p:cNvPr id="11" name="Group 6"/>
            <p:cNvGrpSpPr/>
            <p:nvPr/>
          </p:nvGrpSpPr>
          <p:grpSpPr>
            <a:xfrm>
              <a:off x="0" y="0"/>
              <a:ext cx="667006" cy="667006"/>
              <a:chOff x="0" y="0"/>
              <a:chExt cx="812800" cy="812800"/>
            </a:xfrm>
          </p:grpSpPr>
          <p:sp>
            <p:nvSpPr>
              <p:cNvPr id="13"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004AAD">
                      <a:alpha val="100000"/>
                    </a:srgbClr>
                  </a:gs>
                  <a:gs pos="100000">
                    <a:srgbClr val="5C6FC8">
                      <a:alpha val="100000"/>
                    </a:srgbClr>
                  </a:gs>
                </a:gsLst>
                <a:lin ang="0"/>
              </a:gradFill>
            </p:spPr>
          </p:sp>
          <p:sp>
            <p:nvSpPr>
              <p:cNvPr id="14" name="TextBox 8"/>
              <p:cNvSpPr txBox="1"/>
              <p:nvPr/>
            </p:nvSpPr>
            <p:spPr>
              <a:xfrm>
                <a:off x="0" y="-123825"/>
                <a:ext cx="812800" cy="936625"/>
              </a:xfrm>
              <a:prstGeom prst="rect">
                <a:avLst/>
              </a:prstGeom>
            </p:spPr>
            <p:txBody>
              <a:bodyPr lIns="50800" tIns="50800" rIns="50800" bIns="50800" rtlCol="0" anchor="ctr"/>
              <a:lstStyle/>
              <a:p>
                <a:pPr algn="ctr">
                  <a:lnSpc>
                    <a:spcPts val="3400"/>
                  </a:lnSpc>
                </a:pPr>
                <a:endParaRPr/>
              </a:p>
            </p:txBody>
          </p:sp>
        </p:grpSp>
        <p:sp>
          <p:nvSpPr>
            <p:cNvPr id="12" name="Freeform 9"/>
            <p:cNvSpPr/>
            <p:nvPr/>
          </p:nvSpPr>
          <p:spPr>
            <a:xfrm rot="-5400000">
              <a:off x="204769" y="177890"/>
              <a:ext cx="257469" cy="311226"/>
            </a:xfrm>
            <a:custGeom>
              <a:avLst/>
              <a:gdLst/>
              <a:ahLst/>
              <a:cxnLst/>
              <a:rect l="l" t="t" r="r" b="b"/>
              <a:pathLst>
                <a:path w="257469" h="311226">
                  <a:moveTo>
                    <a:pt x="0" y="0"/>
                  </a:moveTo>
                  <a:lnTo>
                    <a:pt x="257469" y="0"/>
                  </a:lnTo>
                  <a:lnTo>
                    <a:pt x="257469" y="311226"/>
                  </a:lnTo>
                  <a:lnTo>
                    <a:pt x="0" y="3112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5" name="TextBox 33"/>
          <p:cNvSpPr txBox="1"/>
          <p:nvPr/>
        </p:nvSpPr>
        <p:spPr>
          <a:xfrm>
            <a:off x="7086600" y="6581319"/>
            <a:ext cx="3184315" cy="441916"/>
          </a:xfrm>
          <a:prstGeom prst="rect">
            <a:avLst/>
          </a:prstGeom>
        </p:spPr>
        <p:txBody>
          <a:bodyPr wrap="square" lIns="0" tIns="0" rIns="0" bIns="0" rtlCol="0" anchor="t">
            <a:spAutoFit/>
          </a:bodyPr>
          <a:lstStyle/>
          <a:p>
            <a:pPr algn="ctr">
              <a:lnSpc>
                <a:spcPts val="3400"/>
              </a:lnSpc>
            </a:pPr>
            <a:r>
              <a:rPr lang="tr-TR" sz="3200" dirty="0" smtClean="0">
                <a:solidFill>
                  <a:srgbClr val="0054C5"/>
                </a:solidFill>
                <a:latin typeface="Poppins"/>
                <a:ea typeface="Poppins"/>
                <a:cs typeface="Poppins"/>
                <a:sym typeface="Poppins"/>
              </a:rPr>
              <a:t>Balıkesir</a:t>
            </a:r>
            <a:endParaRPr lang="en-US" sz="3200" dirty="0">
              <a:solidFill>
                <a:srgbClr val="0054C5"/>
              </a:solidFill>
              <a:latin typeface="Poppins"/>
              <a:ea typeface="Poppins"/>
              <a:cs typeface="Poppins"/>
              <a:sym typeface="Poppins"/>
            </a:endParaRPr>
          </a:p>
        </p:txBody>
      </p:sp>
      <p:sp>
        <p:nvSpPr>
          <p:cNvPr id="16" name="TextBox 30"/>
          <p:cNvSpPr txBox="1"/>
          <p:nvPr/>
        </p:nvSpPr>
        <p:spPr>
          <a:xfrm>
            <a:off x="1752600" y="2933700"/>
            <a:ext cx="15811266" cy="2256387"/>
          </a:xfrm>
          <a:prstGeom prst="rect">
            <a:avLst/>
          </a:prstGeom>
        </p:spPr>
        <p:txBody>
          <a:bodyPr wrap="square" lIns="0" tIns="0" rIns="0" bIns="0" rtlCol="0" anchor="t">
            <a:spAutoFit/>
          </a:bodyPr>
          <a:lstStyle/>
          <a:p>
            <a:pPr algn="ctr">
              <a:lnSpc>
                <a:spcPts val="20074"/>
              </a:lnSpc>
              <a:spcBef>
                <a:spcPct val="0"/>
              </a:spcBef>
            </a:pPr>
            <a:r>
              <a:rPr lang="tr-TR" sz="9000" b="1" dirty="0">
                <a:solidFill>
                  <a:srgbClr val="FFFFFF"/>
                </a:solidFill>
                <a:latin typeface="Poppins" panose="00000500000000000000" pitchFamily="2" charset="-94"/>
                <a:ea typeface="Poppins Bold"/>
                <a:cs typeface="Poppins" panose="00000500000000000000" pitchFamily="2" charset="-94"/>
                <a:sym typeface="Poppins Bold"/>
              </a:rPr>
              <a:t>Yatırım Konuları</a:t>
            </a:r>
          </a:p>
        </p:txBody>
      </p:sp>
      <p:sp>
        <p:nvSpPr>
          <p:cNvPr id="17" name="Dikdörtgen 16"/>
          <p:cNvSpPr/>
          <p:nvPr/>
        </p:nvSpPr>
        <p:spPr>
          <a:xfrm>
            <a:off x="3884056" y="5049286"/>
            <a:ext cx="11548354" cy="584775"/>
          </a:xfrm>
          <a:prstGeom prst="rect">
            <a:avLst/>
          </a:prstGeom>
        </p:spPr>
        <p:txBody>
          <a:bodyPr wrap="none">
            <a:spAutoFit/>
          </a:bodyPr>
          <a:lstStyle/>
          <a:p>
            <a:pPr algn="ctr">
              <a:spcBef>
                <a:spcPct val="0"/>
              </a:spcBef>
            </a:pPr>
            <a:r>
              <a:rPr lang="tr-TR" sz="3200" b="1" dirty="0">
                <a:solidFill>
                  <a:srgbClr val="FFFFFF"/>
                </a:solidFill>
                <a:latin typeface="Poppins" panose="00000500000000000000" pitchFamily="2" charset="-94"/>
                <a:ea typeface="Poppins Bold"/>
                <a:cs typeface="Poppins" panose="00000500000000000000" pitchFamily="2" charset="-94"/>
                <a:sym typeface="Poppins Bold"/>
              </a:rPr>
              <a:t>Yerel Kalkınma Hamlesi Kapsamında 4 Yatırım Fırsatı</a:t>
            </a:r>
          </a:p>
        </p:txBody>
      </p:sp>
    </p:spTree>
    <p:extLst>
      <p:ext uri="{BB962C8B-B14F-4D97-AF65-F5344CB8AC3E}">
        <p14:creationId xmlns:p14="http://schemas.microsoft.com/office/powerpoint/2010/main" val="3898515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p:txBody>
          <a:bodyPr/>
          <a:lstStyle/>
          <a:p>
            <a:endParaRPr lang="tr-TR"/>
          </a:p>
        </p:txBody>
      </p:sp>
      <p:sp>
        <p:nvSpPr>
          <p:cNvPr id="12" name="İçerik Yer Tutucusu 11"/>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fld id="{B6F15528-21DE-4FAA-801E-634DDDAF4B2B}" type="slidenum">
              <a:rPr lang="en-US" smtClean="0"/>
              <a:pPr/>
              <a:t>23</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980831" y="1645133"/>
            <a:ext cx="415498" cy="830997"/>
          </a:xfrm>
          <a:prstGeom prst="rect">
            <a:avLst/>
          </a:prstGeom>
          <a:ln>
            <a:noFill/>
          </a:ln>
        </p:spPr>
        <p:txBody>
          <a:bodyPr wrap="none">
            <a:spAutoFit/>
          </a:bodyPr>
          <a:lstStyle/>
          <a:p>
            <a:r>
              <a:rPr lang="tr-TR" sz="4800" dirty="0" smtClean="0">
                <a:solidFill>
                  <a:schemeClr val="bg1"/>
                </a:solidFill>
                <a:latin typeface="Poppins Bold" panose="00000800000000000000" pitchFamily="2" charset="-94"/>
                <a:cs typeface="Poppins Bold" panose="00000800000000000000" pitchFamily="2" charset="-94"/>
              </a:rPr>
              <a:t>1</a:t>
            </a:r>
            <a:endParaRPr lang="tr-TR" sz="4800" dirty="0">
              <a:solidFill>
                <a:schemeClr val="bg1"/>
              </a:solidFill>
            </a:endParaRPr>
          </a:p>
        </p:txBody>
      </p:sp>
      <p:sp>
        <p:nvSpPr>
          <p:cNvPr id="11" name="Dikdörtgen 10"/>
          <p:cNvSpPr/>
          <p:nvPr/>
        </p:nvSpPr>
        <p:spPr>
          <a:xfrm>
            <a:off x="1799204" y="1729444"/>
            <a:ext cx="16260196" cy="584775"/>
          </a:xfrm>
          <a:prstGeom prst="rect">
            <a:avLst/>
          </a:prstGeom>
        </p:spPr>
        <p:txBody>
          <a:bodyPr wrap="square">
            <a:spAutoFit/>
          </a:bodyPr>
          <a:lstStyle/>
          <a:p>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S CAM ELYAFI ÜRETİMİ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Gerekçe</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13" name="Yuvarlatılmış Dikdörtgen 12"/>
          <p:cNvSpPr/>
          <p:nvPr/>
        </p:nvSpPr>
        <p:spPr>
          <a:xfrm>
            <a:off x="12253956" y="2430341"/>
            <a:ext cx="5588868" cy="6858000"/>
          </a:xfrm>
          <a:prstGeom prst="roundRect">
            <a:avLst>
              <a:gd name="adj" fmla="val 8284"/>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Yuvarlatılmış Dikdörtgen 22"/>
          <p:cNvSpPr/>
          <p:nvPr/>
        </p:nvSpPr>
        <p:spPr>
          <a:xfrm>
            <a:off x="12319432" y="5134354"/>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bject 44"/>
          <p:cNvSpPr txBox="1"/>
          <p:nvPr/>
        </p:nvSpPr>
        <p:spPr>
          <a:xfrm>
            <a:off x="12833629" y="5270379"/>
            <a:ext cx="3955228"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mj-lt"/>
                <a:cs typeface="Calibri"/>
              </a:rPr>
              <a:t>Gelecek</a:t>
            </a:r>
            <a:r>
              <a:rPr sz="2400" b="1" spc="-40" dirty="0">
                <a:solidFill>
                  <a:srgbClr val="FFFFFF"/>
                </a:solidFill>
                <a:latin typeface="+mj-lt"/>
                <a:cs typeface="Calibri"/>
              </a:rPr>
              <a:t> </a:t>
            </a:r>
            <a:r>
              <a:rPr sz="2400" b="1" spc="-10" dirty="0">
                <a:solidFill>
                  <a:srgbClr val="FFFFFF"/>
                </a:solidFill>
                <a:latin typeface="+mj-lt"/>
                <a:cs typeface="Calibri"/>
              </a:rPr>
              <a:t>Projeksiyonu</a:t>
            </a:r>
            <a:endParaRPr sz="2400" dirty="0">
              <a:latin typeface="+mj-lt"/>
              <a:cs typeface="Calibri"/>
            </a:endParaRPr>
          </a:p>
        </p:txBody>
      </p:sp>
      <p:pic>
        <p:nvPicPr>
          <p:cNvPr id="26" name="Resim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323730"/>
            <a:ext cx="7525784" cy="7086970"/>
          </a:xfrm>
          <a:prstGeom prst="rect">
            <a:avLst/>
          </a:prstGeom>
        </p:spPr>
      </p:pic>
      <p:sp>
        <p:nvSpPr>
          <p:cNvPr id="27" name="object 40"/>
          <p:cNvSpPr txBox="1"/>
          <p:nvPr/>
        </p:nvSpPr>
        <p:spPr>
          <a:xfrm>
            <a:off x="382199" y="3184780"/>
            <a:ext cx="5966746" cy="3166251"/>
          </a:xfrm>
          <a:prstGeom prst="rect">
            <a:avLst/>
          </a:prstGeom>
        </p:spPr>
        <p:txBody>
          <a:bodyPr vert="horz" wrap="square" lIns="0" tIns="209550" rIns="0" bIns="0" rtlCol="0">
            <a:spAutoFit/>
          </a:bodyPr>
          <a:lstStyle/>
          <a:p>
            <a:pPr marL="344170" indent="-342900">
              <a:buFont typeface="Arial" panose="020B0604020202020204" pitchFamily="34" charset="0"/>
              <a:buChar char="•"/>
            </a:pPr>
            <a:r>
              <a:rPr lang="tr-TR" sz="2400" b="1" dirty="0">
                <a:latin typeface="+mj-lt"/>
                <a:cs typeface="Calibri"/>
              </a:rPr>
              <a:t>S cam elyafı </a:t>
            </a:r>
            <a:r>
              <a:rPr lang="tr-TR" sz="2400" dirty="0">
                <a:latin typeface="+mj-lt"/>
                <a:cs typeface="Calibri"/>
              </a:rPr>
              <a:t>üretiminde zengin rezerv </a:t>
            </a:r>
            <a:r>
              <a:rPr lang="tr-TR" sz="2400" dirty="0" smtClean="0">
                <a:latin typeface="+mj-lt"/>
                <a:cs typeface="Calibri"/>
              </a:rPr>
              <a:t>alanları</a:t>
            </a:r>
          </a:p>
          <a:p>
            <a:pPr marL="1270"/>
            <a:endParaRPr lang="tr-TR" sz="2400" b="1" dirty="0">
              <a:latin typeface="+mj-lt"/>
              <a:cs typeface="Calibri"/>
            </a:endParaRPr>
          </a:p>
          <a:p>
            <a:pPr marL="344170" indent="-342900">
              <a:buFont typeface="Arial" panose="020B0604020202020204" pitchFamily="34" charset="0"/>
              <a:buChar char="•"/>
            </a:pPr>
            <a:r>
              <a:rPr lang="tr-TR" sz="2400" b="1" spc="-10" dirty="0" smtClean="0">
                <a:solidFill>
                  <a:srgbClr val="C00000"/>
                </a:solidFill>
                <a:latin typeface="+mj-lt"/>
                <a:cs typeface="Calibri"/>
              </a:rPr>
              <a:t>Dünya </a:t>
            </a:r>
            <a:r>
              <a:rPr lang="tr-TR" sz="2400" b="1" spc="-10" dirty="0">
                <a:solidFill>
                  <a:srgbClr val="0070C0"/>
                </a:solidFill>
                <a:latin typeface="+mj-lt"/>
                <a:cs typeface="Calibri"/>
              </a:rPr>
              <a:t>B</a:t>
            </a:r>
            <a:r>
              <a:rPr lang="tr-TR" sz="2400" b="1" spc="-10" dirty="0" smtClean="0">
                <a:solidFill>
                  <a:srgbClr val="0070C0"/>
                </a:solidFill>
                <a:latin typeface="+mj-lt"/>
                <a:cs typeface="Calibri"/>
              </a:rPr>
              <a:t>or</a:t>
            </a:r>
            <a:r>
              <a:rPr lang="tr-TR" sz="2400" b="1" spc="-10" dirty="0" smtClean="0">
                <a:solidFill>
                  <a:srgbClr val="C00000"/>
                </a:solidFill>
                <a:latin typeface="+mj-lt"/>
                <a:cs typeface="Calibri"/>
              </a:rPr>
              <a:t> </a:t>
            </a:r>
            <a:r>
              <a:rPr lang="tr-TR" sz="2400" b="1" dirty="0">
                <a:latin typeface="+mj-lt"/>
                <a:cs typeface="Calibri"/>
              </a:rPr>
              <a:t>rezervinin yaklaşık </a:t>
            </a:r>
            <a:r>
              <a:rPr lang="tr-TR" sz="2400" b="1" spc="-10" dirty="0">
                <a:solidFill>
                  <a:srgbClr val="0070C0"/>
                </a:solidFill>
                <a:latin typeface="+mj-lt"/>
                <a:cs typeface="Calibri"/>
              </a:rPr>
              <a:t>%</a:t>
            </a:r>
            <a:r>
              <a:rPr lang="tr-TR" sz="2400" b="1" spc="-10" dirty="0" smtClean="0">
                <a:solidFill>
                  <a:srgbClr val="0070C0"/>
                </a:solidFill>
                <a:latin typeface="+mj-lt"/>
                <a:cs typeface="Calibri"/>
              </a:rPr>
              <a:t>15</a:t>
            </a:r>
            <a:endParaRPr lang="tr-TR" sz="2400" b="1" spc="-10" dirty="0" smtClean="0">
              <a:solidFill>
                <a:srgbClr val="C00000"/>
              </a:solidFill>
              <a:latin typeface="+mj-lt"/>
              <a:cs typeface="Calibri"/>
            </a:endParaRPr>
          </a:p>
          <a:p>
            <a:pPr marL="344170" indent="-342900">
              <a:buFont typeface="Arial" panose="020B0604020202020204" pitchFamily="34" charset="0"/>
              <a:buChar char="•"/>
            </a:pPr>
            <a:r>
              <a:rPr lang="tr-TR" sz="2400" b="1" spc="-10" dirty="0">
                <a:solidFill>
                  <a:srgbClr val="C00000"/>
                </a:solidFill>
                <a:latin typeface="+mj-lt"/>
                <a:cs typeface="Calibri"/>
              </a:rPr>
              <a:t>Türkiye </a:t>
            </a:r>
            <a:r>
              <a:rPr lang="tr-TR" sz="2400" b="1" spc="-10" dirty="0">
                <a:solidFill>
                  <a:srgbClr val="0070C0"/>
                </a:solidFill>
                <a:latin typeface="+mj-lt"/>
                <a:cs typeface="Calibri"/>
              </a:rPr>
              <a:t>K</a:t>
            </a:r>
            <a:r>
              <a:rPr lang="tr-TR" sz="2400" b="1" spc="-10" dirty="0" smtClean="0">
                <a:solidFill>
                  <a:srgbClr val="0070C0"/>
                </a:solidFill>
                <a:latin typeface="+mj-lt"/>
                <a:cs typeface="Calibri"/>
              </a:rPr>
              <a:t>aolin </a:t>
            </a:r>
            <a:r>
              <a:rPr lang="tr-TR" sz="2400" b="1" dirty="0">
                <a:latin typeface="+mj-lt"/>
                <a:cs typeface="Calibri"/>
              </a:rPr>
              <a:t>rezervinin yaklaşık </a:t>
            </a:r>
            <a:r>
              <a:rPr lang="tr-TR" sz="2400" b="1" spc="-10" dirty="0">
                <a:solidFill>
                  <a:srgbClr val="0070C0"/>
                </a:solidFill>
                <a:latin typeface="+mj-lt"/>
                <a:cs typeface="Calibri"/>
              </a:rPr>
              <a:t>% </a:t>
            </a:r>
            <a:r>
              <a:rPr lang="tr-TR" sz="2400" b="1" spc="-10" dirty="0" smtClean="0">
                <a:solidFill>
                  <a:srgbClr val="0070C0"/>
                </a:solidFill>
                <a:latin typeface="+mj-lt"/>
                <a:cs typeface="Calibri"/>
              </a:rPr>
              <a:t>65</a:t>
            </a:r>
            <a:r>
              <a:rPr lang="tr-TR" sz="2400" b="1" dirty="0">
                <a:latin typeface="+mj-lt"/>
                <a:cs typeface="Calibri"/>
              </a:rPr>
              <a:t>’i </a:t>
            </a:r>
          </a:p>
          <a:p>
            <a:pPr marL="344170" indent="-342900">
              <a:buFont typeface="Arial" panose="020B0604020202020204" pitchFamily="34" charset="0"/>
              <a:buChar char="•"/>
            </a:pPr>
            <a:r>
              <a:rPr lang="tr-TR" sz="2400" b="1" spc="-10" dirty="0" err="1">
                <a:solidFill>
                  <a:srgbClr val="0070C0"/>
                </a:solidFill>
                <a:latin typeface="+mj-lt"/>
                <a:cs typeface="Calibri"/>
              </a:rPr>
              <a:t>Z</a:t>
            </a:r>
            <a:r>
              <a:rPr lang="tr-TR" sz="2400" b="1" spc="-10" dirty="0" err="1" smtClean="0">
                <a:solidFill>
                  <a:srgbClr val="0070C0"/>
                </a:solidFill>
                <a:latin typeface="+mj-lt"/>
                <a:cs typeface="Calibri"/>
              </a:rPr>
              <a:t>eolit</a:t>
            </a:r>
            <a:r>
              <a:rPr lang="tr-TR" sz="2400" b="1" spc="-10" dirty="0" smtClean="0">
                <a:solidFill>
                  <a:srgbClr val="C00000"/>
                </a:solidFill>
                <a:latin typeface="+mj-lt"/>
                <a:cs typeface="Calibri"/>
              </a:rPr>
              <a:t> </a:t>
            </a:r>
            <a:r>
              <a:rPr lang="tr-TR" sz="2400" b="1" spc="-10" dirty="0">
                <a:solidFill>
                  <a:srgbClr val="C00000"/>
                </a:solidFill>
                <a:latin typeface="+mj-lt"/>
                <a:cs typeface="Calibri"/>
              </a:rPr>
              <a:t>mineralinde</a:t>
            </a:r>
            <a:r>
              <a:rPr lang="tr-TR" sz="2400" b="1" dirty="0">
                <a:latin typeface="+mj-lt"/>
                <a:cs typeface="Calibri"/>
              </a:rPr>
              <a:t> işletilebilir </a:t>
            </a:r>
            <a:r>
              <a:rPr lang="tr-TR" sz="2400" b="1" spc="-10" dirty="0">
                <a:solidFill>
                  <a:srgbClr val="0070C0"/>
                </a:solidFill>
                <a:latin typeface="+mj-lt"/>
                <a:cs typeface="Calibri"/>
              </a:rPr>
              <a:t>500 Milyon </a:t>
            </a:r>
            <a:r>
              <a:rPr lang="tr-TR" sz="2400" b="1" spc="-10" dirty="0" smtClean="0">
                <a:solidFill>
                  <a:srgbClr val="0070C0"/>
                </a:solidFill>
                <a:latin typeface="+mj-lt"/>
                <a:cs typeface="Calibri"/>
              </a:rPr>
              <a:t>ton</a:t>
            </a:r>
            <a:endParaRPr lang="tr-TR" sz="2400" b="1" spc="-10" dirty="0" smtClean="0">
              <a:solidFill>
                <a:srgbClr val="C00000"/>
              </a:solidFill>
              <a:latin typeface="+mj-lt"/>
              <a:cs typeface="Calibri"/>
            </a:endParaRPr>
          </a:p>
        </p:txBody>
      </p:sp>
      <p:sp>
        <p:nvSpPr>
          <p:cNvPr id="3" name="Dikdörtgen 2"/>
          <p:cNvSpPr/>
          <p:nvPr/>
        </p:nvSpPr>
        <p:spPr>
          <a:xfrm>
            <a:off x="253829" y="7090708"/>
            <a:ext cx="4875601" cy="1938992"/>
          </a:xfrm>
          <a:prstGeom prst="rect">
            <a:avLst/>
          </a:prstGeom>
        </p:spPr>
        <p:txBody>
          <a:bodyPr wrap="square">
            <a:spAutoFit/>
          </a:bodyPr>
          <a:lstStyle/>
          <a:p>
            <a:r>
              <a:rPr lang="tr-TR" sz="2400" dirty="0">
                <a:latin typeface="+mj-lt"/>
                <a:cs typeface="Calibri"/>
              </a:rPr>
              <a:t>Türkiye</a:t>
            </a:r>
            <a:r>
              <a:rPr lang="tr-TR" sz="2400" b="1" spc="-10" dirty="0">
                <a:solidFill>
                  <a:srgbClr val="C00000"/>
                </a:solidFill>
                <a:latin typeface="+mj-lt"/>
                <a:cs typeface="Calibri"/>
              </a:rPr>
              <a:t>, cam elyafı </a:t>
            </a:r>
            <a:r>
              <a:rPr lang="tr-TR" sz="2400" b="1" spc="-10" dirty="0">
                <a:solidFill>
                  <a:srgbClr val="0070C0"/>
                </a:solidFill>
                <a:latin typeface="+mj-lt"/>
                <a:cs typeface="Calibri"/>
              </a:rPr>
              <a:t>ihracatında </a:t>
            </a:r>
            <a:r>
              <a:rPr lang="tr-TR" sz="2400" b="1" spc="-10" dirty="0">
                <a:solidFill>
                  <a:srgbClr val="C00000"/>
                </a:solidFill>
                <a:latin typeface="+mj-lt"/>
                <a:cs typeface="Calibri"/>
              </a:rPr>
              <a:t>21. </a:t>
            </a:r>
            <a:r>
              <a:rPr lang="tr-TR" sz="2400" dirty="0">
                <a:latin typeface="+mj-lt"/>
                <a:cs typeface="Calibri"/>
              </a:rPr>
              <a:t>sırada (</a:t>
            </a:r>
            <a:r>
              <a:rPr lang="tr-TR" sz="2400" b="1" spc="-10" dirty="0">
                <a:solidFill>
                  <a:srgbClr val="C00000"/>
                </a:solidFill>
                <a:latin typeface="+mj-lt"/>
                <a:cs typeface="Calibri"/>
              </a:rPr>
              <a:t>148 milyon </a:t>
            </a:r>
            <a:r>
              <a:rPr lang="tr-TR" sz="2400" b="1" spc="-10" dirty="0" smtClean="0">
                <a:solidFill>
                  <a:srgbClr val="C00000"/>
                </a:solidFill>
                <a:latin typeface="+mj-lt"/>
                <a:cs typeface="Calibri"/>
              </a:rPr>
              <a:t>USD</a:t>
            </a:r>
            <a:r>
              <a:rPr lang="tr-TR" sz="2400" dirty="0">
                <a:cs typeface="Calibri"/>
              </a:rPr>
              <a:t> )</a:t>
            </a:r>
            <a:r>
              <a:rPr lang="tr-TR" sz="2400" b="1" spc="-10" dirty="0" smtClean="0">
                <a:solidFill>
                  <a:srgbClr val="0070C0"/>
                </a:solidFill>
                <a:latin typeface="+mj-lt"/>
                <a:cs typeface="Calibri"/>
              </a:rPr>
              <a:t> </a:t>
            </a:r>
            <a:r>
              <a:rPr lang="tr-TR" sz="2400" b="1" spc="-10" dirty="0">
                <a:solidFill>
                  <a:srgbClr val="0070C0"/>
                </a:solidFill>
                <a:latin typeface="+mj-lt"/>
                <a:cs typeface="Calibri"/>
              </a:rPr>
              <a:t>ithalatında</a:t>
            </a:r>
            <a:r>
              <a:rPr lang="tr-TR" sz="2400" dirty="0">
                <a:latin typeface="+mj-lt"/>
                <a:cs typeface="Calibri"/>
              </a:rPr>
              <a:t> ise </a:t>
            </a:r>
            <a:r>
              <a:rPr lang="tr-TR" sz="2400" b="1" spc="-10" dirty="0">
                <a:solidFill>
                  <a:srgbClr val="C00000"/>
                </a:solidFill>
                <a:latin typeface="+mj-lt"/>
                <a:cs typeface="Calibri"/>
              </a:rPr>
              <a:t>14. sırada</a:t>
            </a:r>
            <a:r>
              <a:rPr lang="tr-TR" sz="2400" dirty="0">
                <a:latin typeface="+mj-lt"/>
                <a:cs typeface="Calibri"/>
              </a:rPr>
              <a:t> (</a:t>
            </a:r>
            <a:r>
              <a:rPr lang="tr-TR" sz="2400" b="1" spc="-10" dirty="0">
                <a:solidFill>
                  <a:srgbClr val="C00000"/>
                </a:solidFill>
                <a:latin typeface="+mj-lt"/>
                <a:cs typeface="Calibri"/>
              </a:rPr>
              <a:t>337 milyon USD</a:t>
            </a:r>
            <a:r>
              <a:rPr lang="tr-TR" sz="2400" dirty="0">
                <a:latin typeface="+mj-lt"/>
                <a:cs typeface="Calibri"/>
              </a:rPr>
              <a:t>) yer </a:t>
            </a:r>
            <a:r>
              <a:rPr lang="tr-TR" sz="2400" dirty="0" smtClean="0">
                <a:latin typeface="+mj-lt"/>
                <a:cs typeface="Calibri"/>
              </a:rPr>
              <a:t>almaktadır.</a:t>
            </a:r>
            <a:endParaRPr lang="tr-TR" sz="2400" dirty="0">
              <a:latin typeface="+mj-lt"/>
              <a:cs typeface="Calibri"/>
            </a:endParaRPr>
          </a:p>
        </p:txBody>
      </p:sp>
      <p:grpSp>
        <p:nvGrpSpPr>
          <p:cNvPr id="25" name="Group 33"/>
          <p:cNvGrpSpPr/>
          <p:nvPr/>
        </p:nvGrpSpPr>
        <p:grpSpPr>
          <a:xfrm>
            <a:off x="11714446" y="2677614"/>
            <a:ext cx="1005562" cy="1005562"/>
            <a:chOff x="0" y="0"/>
            <a:chExt cx="812800" cy="812800"/>
          </a:xfrm>
        </p:grpSpPr>
        <p:sp>
          <p:nvSpPr>
            <p:cNvPr id="2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2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32" name="Group 33"/>
          <p:cNvGrpSpPr/>
          <p:nvPr/>
        </p:nvGrpSpPr>
        <p:grpSpPr>
          <a:xfrm>
            <a:off x="11751175" y="4953012"/>
            <a:ext cx="1005562" cy="1005562"/>
            <a:chOff x="0" y="0"/>
            <a:chExt cx="812800" cy="812800"/>
          </a:xfrm>
        </p:grpSpPr>
        <p:sp>
          <p:nvSpPr>
            <p:cNvPr id="33"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34"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35" name="Yuvarlatılmış Dikdörtgen 34"/>
          <p:cNvSpPr/>
          <p:nvPr/>
        </p:nvSpPr>
        <p:spPr>
          <a:xfrm>
            <a:off x="12344400" y="2857500"/>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bject 44"/>
          <p:cNvSpPr txBox="1"/>
          <p:nvPr/>
        </p:nvSpPr>
        <p:spPr>
          <a:xfrm>
            <a:off x="12649200" y="3009900"/>
            <a:ext cx="3955228" cy="382156"/>
          </a:xfrm>
          <a:prstGeom prst="rect">
            <a:avLst/>
          </a:prstGeom>
        </p:spPr>
        <p:txBody>
          <a:bodyPr vert="horz" wrap="square" lIns="0" tIns="12700" rIns="0" bIns="0" rtlCol="0">
            <a:spAutoFit/>
          </a:bodyPr>
          <a:lstStyle/>
          <a:p>
            <a:pPr marL="12700">
              <a:lnSpc>
                <a:spcPct val="100000"/>
              </a:lnSpc>
              <a:spcBef>
                <a:spcPts val="100"/>
              </a:spcBef>
            </a:pPr>
            <a:r>
              <a:rPr lang="tr-TR" sz="2400" b="1" dirty="0" smtClean="0">
                <a:solidFill>
                  <a:srgbClr val="FFFFFF"/>
                </a:solidFill>
                <a:latin typeface="+mj-lt"/>
                <a:cs typeface="Calibri"/>
              </a:rPr>
              <a:t>Hedef Pazar</a:t>
            </a:r>
            <a:endParaRPr sz="2400" dirty="0">
              <a:latin typeface="+mj-lt"/>
              <a:cs typeface="Calibri"/>
            </a:endParaRPr>
          </a:p>
        </p:txBody>
      </p:sp>
      <p:sp>
        <p:nvSpPr>
          <p:cNvPr id="37" name="object 20"/>
          <p:cNvSpPr txBox="1"/>
          <p:nvPr/>
        </p:nvSpPr>
        <p:spPr>
          <a:xfrm>
            <a:off x="12420600" y="5981700"/>
            <a:ext cx="5222943" cy="3348994"/>
          </a:xfrm>
          <a:prstGeom prst="rect">
            <a:avLst/>
          </a:prstGeom>
        </p:spPr>
        <p:txBody>
          <a:bodyPr vert="horz" wrap="square" lIns="0" tIns="12065" rIns="0" bIns="0" rtlCol="0">
            <a:spAutoFit/>
          </a:bodyPr>
          <a:lstStyle/>
          <a:p>
            <a:pPr marL="12700" algn="ctr">
              <a:spcBef>
                <a:spcPts val="95"/>
              </a:spcBef>
            </a:pPr>
            <a:r>
              <a:rPr lang="tr-TR" sz="2000" b="1" dirty="0" smtClean="0">
                <a:solidFill>
                  <a:srgbClr val="FFFFFF"/>
                </a:solidFill>
                <a:latin typeface="+mj-lt"/>
                <a:cs typeface="Calibri"/>
              </a:rPr>
              <a:t>E </a:t>
            </a:r>
            <a:r>
              <a:rPr lang="tr-TR" sz="2000" b="1" dirty="0">
                <a:solidFill>
                  <a:srgbClr val="FFFFFF"/>
                </a:solidFill>
                <a:latin typeface="+mj-lt"/>
                <a:cs typeface="Calibri"/>
              </a:rPr>
              <a:t>cam elyafı, genel amaçlı </a:t>
            </a:r>
            <a:r>
              <a:rPr lang="tr-TR" sz="2000" b="1" dirty="0" err="1">
                <a:solidFill>
                  <a:srgbClr val="FFFFFF"/>
                </a:solidFill>
                <a:latin typeface="+mj-lt"/>
                <a:cs typeface="Calibri"/>
              </a:rPr>
              <a:t>kompozitlerde</a:t>
            </a:r>
            <a:r>
              <a:rPr lang="tr-TR" sz="2000" b="1" dirty="0">
                <a:solidFill>
                  <a:srgbClr val="FFFFFF"/>
                </a:solidFill>
                <a:latin typeface="+mj-lt"/>
                <a:cs typeface="Calibri"/>
              </a:rPr>
              <a:t> kullanılmakta olup, savunma ve havacılık gibi ileri teknolojili alanlarda ihtiyaç duyulan ısıl ve mekanik dayanımı sağlayamamaktadır.</a:t>
            </a:r>
          </a:p>
          <a:p>
            <a:pPr marL="12700" algn="ctr">
              <a:spcBef>
                <a:spcPts val="95"/>
              </a:spcBef>
            </a:pPr>
            <a:r>
              <a:rPr lang="tr-TR" sz="2000" b="1" dirty="0">
                <a:solidFill>
                  <a:srgbClr val="FFFFFF"/>
                </a:solidFill>
                <a:latin typeface="+mj-lt"/>
                <a:cs typeface="Calibri"/>
              </a:rPr>
              <a:t>Bu nedenle, ilde S cam elyafı üretim tesisinin kurulması hem bu sektörlerin özel girdi talebini karşılayacak hem de dışa bağımlılığı azaltacaktır.</a:t>
            </a:r>
          </a:p>
          <a:p>
            <a:pPr marL="12700">
              <a:lnSpc>
                <a:spcPct val="100000"/>
              </a:lnSpc>
            </a:pPr>
            <a:endParaRPr sz="1600" dirty="0">
              <a:latin typeface="+mj-lt"/>
              <a:cs typeface="Calibri"/>
            </a:endParaRPr>
          </a:p>
        </p:txBody>
      </p:sp>
      <p:sp>
        <p:nvSpPr>
          <p:cNvPr id="39" name="object 10"/>
          <p:cNvSpPr txBox="1"/>
          <p:nvPr/>
        </p:nvSpPr>
        <p:spPr>
          <a:xfrm>
            <a:off x="12502558" y="3835576"/>
            <a:ext cx="5167872" cy="935513"/>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FFFFFF"/>
                </a:solidFill>
                <a:latin typeface="+mj-lt"/>
                <a:cs typeface="Calibri"/>
              </a:rPr>
              <a:t>Avrupa</a:t>
            </a:r>
            <a:r>
              <a:rPr sz="2000" b="1" spc="-20" dirty="0">
                <a:solidFill>
                  <a:srgbClr val="FFFFFF"/>
                </a:solidFill>
                <a:latin typeface="+mj-lt"/>
                <a:cs typeface="Calibri"/>
              </a:rPr>
              <a:t> </a:t>
            </a:r>
            <a:r>
              <a:rPr sz="2000" b="1" dirty="0">
                <a:solidFill>
                  <a:srgbClr val="FFFFFF"/>
                </a:solidFill>
                <a:latin typeface="+mj-lt"/>
                <a:cs typeface="Calibri"/>
              </a:rPr>
              <a:t>Birliği</a:t>
            </a:r>
            <a:r>
              <a:rPr sz="2000" b="1" spc="-55" dirty="0">
                <a:solidFill>
                  <a:srgbClr val="FFFFFF"/>
                </a:solidFill>
                <a:latin typeface="+mj-lt"/>
                <a:cs typeface="Calibri"/>
              </a:rPr>
              <a:t> </a:t>
            </a:r>
            <a:r>
              <a:rPr sz="2000" b="1" spc="-10" dirty="0">
                <a:solidFill>
                  <a:srgbClr val="FFFFFF"/>
                </a:solidFill>
                <a:latin typeface="+mj-lt"/>
                <a:cs typeface="Calibri"/>
              </a:rPr>
              <a:t>(Almanya,</a:t>
            </a:r>
            <a:r>
              <a:rPr sz="2000" b="1" spc="-45" dirty="0">
                <a:solidFill>
                  <a:srgbClr val="FFFFFF"/>
                </a:solidFill>
                <a:latin typeface="+mj-lt"/>
                <a:cs typeface="Calibri"/>
              </a:rPr>
              <a:t> </a:t>
            </a:r>
            <a:r>
              <a:rPr lang="tr-TR" sz="2000" b="1" dirty="0" smtClean="0">
                <a:solidFill>
                  <a:srgbClr val="FFFFFF"/>
                </a:solidFill>
                <a:latin typeface="+mj-lt"/>
                <a:cs typeface="Calibri"/>
              </a:rPr>
              <a:t>İtalya</a:t>
            </a:r>
            <a:r>
              <a:rPr sz="2000" b="1" dirty="0" smtClean="0">
                <a:solidFill>
                  <a:srgbClr val="FFFFFF"/>
                </a:solidFill>
                <a:latin typeface="+mj-lt"/>
                <a:cs typeface="Calibri"/>
              </a:rPr>
              <a:t>,</a:t>
            </a:r>
            <a:r>
              <a:rPr sz="2000" b="1" spc="-40" dirty="0" smtClean="0">
                <a:solidFill>
                  <a:srgbClr val="FFFFFF"/>
                </a:solidFill>
                <a:latin typeface="+mj-lt"/>
                <a:cs typeface="Calibri"/>
              </a:rPr>
              <a:t> </a:t>
            </a:r>
            <a:r>
              <a:rPr sz="2000" b="1" spc="-10" dirty="0">
                <a:solidFill>
                  <a:srgbClr val="FFFFFF"/>
                </a:solidFill>
                <a:latin typeface="+mj-lt"/>
                <a:cs typeface="Calibri"/>
              </a:rPr>
              <a:t>Fransa)</a:t>
            </a:r>
            <a:endParaRPr sz="2000" dirty="0">
              <a:latin typeface="+mj-lt"/>
              <a:cs typeface="Calibri"/>
            </a:endParaRPr>
          </a:p>
          <a:p>
            <a:pPr marL="12700">
              <a:lnSpc>
                <a:spcPct val="100000"/>
              </a:lnSpc>
            </a:pPr>
            <a:r>
              <a:rPr sz="2000" b="1" dirty="0">
                <a:solidFill>
                  <a:srgbClr val="FFFFFF"/>
                </a:solidFill>
                <a:latin typeface="+mj-lt"/>
                <a:cs typeface="Calibri"/>
              </a:rPr>
              <a:t>Uzak</a:t>
            </a:r>
            <a:r>
              <a:rPr sz="2000" b="1" spc="-65" dirty="0">
                <a:solidFill>
                  <a:srgbClr val="FFFFFF"/>
                </a:solidFill>
                <a:latin typeface="+mj-lt"/>
                <a:cs typeface="Calibri"/>
              </a:rPr>
              <a:t> </a:t>
            </a:r>
            <a:r>
              <a:rPr sz="2000" b="1" dirty="0">
                <a:solidFill>
                  <a:srgbClr val="FFFFFF"/>
                </a:solidFill>
                <a:latin typeface="+mj-lt"/>
                <a:cs typeface="Calibri"/>
              </a:rPr>
              <a:t>Doğu</a:t>
            </a:r>
            <a:r>
              <a:rPr sz="2000" b="1" spc="-55" dirty="0">
                <a:solidFill>
                  <a:srgbClr val="FFFFFF"/>
                </a:solidFill>
                <a:latin typeface="+mj-lt"/>
                <a:cs typeface="Calibri"/>
              </a:rPr>
              <a:t> </a:t>
            </a:r>
            <a:r>
              <a:rPr sz="2000" b="1" dirty="0">
                <a:solidFill>
                  <a:srgbClr val="FFFFFF"/>
                </a:solidFill>
                <a:latin typeface="+mj-lt"/>
                <a:cs typeface="Calibri"/>
              </a:rPr>
              <a:t>(Japonya,</a:t>
            </a:r>
            <a:r>
              <a:rPr sz="2000" b="1" spc="-45" dirty="0">
                <a:solidFill>
                  <a:srgbClr val="FFFFFF"/>
                </a:solidFill>
                <a:latin typeface="+mj-lt"/>
                <a:cs typeface="Calibri"/>
              </a:rPr>
              <a:t> </a:t>
            </a:r>
            <a:r>
              <a:rPr sz="2000" b="1" spc="-20" dirty="0" err="1" smtClean="0">
                <a:solidFill>
                  <a:srgbClr val="FFFFFF"/>
                </a:solidFill>
                <a:latin typeface="+mj-lt"/>
                <a:cs typeface="Calibri"/>
              </a:rPr>
              <a:t>Çin</a:t>
            </a:r>
            <a:r>
              <a:rPr lang="tr-TR" sz="2000" b="1" spc="-20" dirty="0" smtClean="0">
                <a:solidFill>
                  <a:srgbClr val="FFFFFF"/>
                </a:solidFill>
                <a:latin typeface="+mj-lt"/>
                <a:cs typeface="Calibri"/>
              </a:rPr>
              <a:t>,  Güney Kore</a:t>
            </a:r>
            <a:r>
              <a:rPr sz="2000" b="1" spc="-20" dirty="0" smtClean="0">
                <a:solidFill>
                  <a:srgbClr val="FFFFFF"/>
                </a:solidFill>
                <a:latin typeface="+mj-lt"/>
                <a:cs typeface="Calibri"/>
              </a:rPr>
              <a:t>)</a:t>
            </a:r>
            <a:endParaRPr lang="tr-TR" sz="2000" b="1" spc="-20" dirty="0">
              <a:solidFill>
                <a:srgbClr val="FFFFFF"/>
              </a:solidFill>
              <a:latin typeface="+mj-lt"/>
              <a:cs typeface="Calibri"/>
            </a:endParaRPr>
          </a:p>
          <a:p>
            <a:pPr marL="12700">
              <a:lnSpc>
                <a:spcPct val="100000"/>
              </a:lnSpc>
            </a:pPr>
            <a:r>
              <a:rPr lang="tr-TR" sz="2000" b="1" spc="-20" dirty="0">
                <a:solidFill>
                  <a:srgbClr val="FFFFFF"/>
                </a:solidFill>
                <a:latin typeface="+mj-lt"/>
                <a:cs typeface="Calibri"/>
              </a:rPr>
              <a:t>Amerika</a:t>
            </a:r>
            <a:endParaRPr sz="2000" dirty="0">
              <a:latin typeface="+mj-lt"/>
              <a:cs typeface="Calibri"/>
            </a:endParaRPr>
          </a:p>
        </p:txBody>
      </p:sp>
    </p:spTree>
    <p:extLst>
      <p:ext uri="{BB962C8B-B14F-4D97-AF65-F5344CB8AC3E}">
        <p14:creationId xmlns:p14="http://schemas.microsoft.com/office/powerpoint/2010/main" val="1630927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24</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980831" y="1645133"/>
            <a:ext cx="415498"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1</a:t>
            </a:r>
            <a:endParaRPr lang="tr-TR" sz="4800" dirty="0">
              <a:solidFill>
                <a:schemeClr val="bg1"/>
              </a:solidFill>
            </a:endParaRPr>
          </a:p>
        </p:txBody>
      </p:sp>
      <p:sp>
        <p:nvSpPr>
          <p:cNvPr id="11" name="Dikdörtgen 10"/>
          <p:cNvSpPr/>
          <p:nvPr/>
        </p:nvSpPr>
        <p:spPr>
          <a:xfrm>
            <a:off x="1799204" y="1729444"/>
            <a:ext cx="16260196" cy="584775"/>
          </a:xfrm>
          <a:prstGeom prst="rect">
            <a:avLst/>
          </a:prstGeom>
        </p:spPr>
        <p:txBody>
          <a:bodyPr wrap="square">
            <a:spAutoFit/>
          </a:bodyPr>
          <a:lstStyle/>
          <a:p>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S CAM ELYAFI ÜRETİMİ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Künye)</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26" name="object 27"/>
          <p:cNvSpPr txBox="1"/>
          <p:nvPr/>
        </p:nvSpPr>
        <p:spPr>
          <a:xfrm>
            <a:off x="15734964" y="1975869"/>
            <a:ext cx="1306379" cy="957313"/>
          </a:xfrm>
          <a:prstGeom prst="rect">
            <a:avLst/>
          </a:prstGeom>
        </p:spPr>
        <p:txBody>
          <a:bodyPr vert="horz" wrap="square" lIns="0" tIns="13335" rIns="0" bIns="0" rtlCol="0">
            <a:spAutoFit/>
          </a:bodyPr>
          <a:lstStyle/>
          <a:p>
            <a:pPr marL="27305">
              <a:lnSpc>
                <a:spcPct val="100000"/>
              </a:lnSpc>
              <a:spcBef>
                <a:spcPts val="105"/>
              </a:spcBef>
            </a:pPr>
            <a:r>
              <a:rPr b="1" spc="-10" dirty="0">
                <a:solidFill>
                  <a:schemeClr val="accent2"/>
                </a:solidFill>
                <a:latin typeface="+mj-lt"/>
                <a:cs typeface="Calibri"/>
              </a:rPr>
              <a:t>Uygulama</a:t>
            </a:r>
            <a:endParaRPr dirty="0">
              <a:solidFill>
                <a:schemeClr val="accent2"/>
              </a:solidFill>
              <a:latin typeface="+mj-lt"/>
              <a:cs typeface="Calibri"/>
            </a:endParaRPr>
          </a:p>
          <a:p>
            <a:pPr marL="27305">
              <a:lnSpc>
                <a:spcPct val="100000"/>
              </a:lnSpc>
            </a:pPr>
            <a:r>
              <a:rPr b="1" spc="-10" dirty="0">
                <a:solidFill>
                  <a:schemeClr val="accent2"/>
                </a:solidFill>
                <a:latin typeface="+mj-lt"/>
                <a:cs typeface="Calibri"/>
              </a:rPr>
              <a:t>Süresi</a:t>
            </a:r>
            <a:endParaRPr dirty="0">
              <a:solidFill>
                <a:schemeClr val="accent2"/>
              </a:solidFill>
              <a:latin typeface="+mj-lt"/>
              <a:cs typeface="Calibri"/>
            </a:endParaRPr>
          </a:p>
          <a:p>
            <a:pPr marL="12700">
              <a:lnSpc>
                <a:spcPct val="100000"/>
              </a:lnSpc>
              <a:spcBef>
                <a:spcPts val="375"/>
              </a:spcBef>
            </a:pPr>
            <a:r>
              <a:rPr sz="2200" b="1" dirty="0" smtClean="0">
                <a:latin typeface="+mj-lt"/>
                <a:cs typeface="Calibri"/>
              </a:rPr>
              <a:t>1</a:t>
            </a:r>
            <a:r>
              <a:rPr lang="tr-TR" sz="2200" b="1" dirty="0">
                <a:latin typeface="+mj-lt"/>
                <a:cs typeface="Calibri"/>
              </a:rPr>
              <a:t>8</a:t>
            </a:r>
            <a:r>
              <a:rPr sz="2200" b="1" spc="-20" dirty="0" smtClean="0">
                <a:latin typeface="+mj-lt"/>
                <a:cs typeface="Calibri"/>
              </a:rPr>
              <a:t> </a:t>
            </a:r>
            <a:r>
              <a:rPr sz="2200" b="1" spc="-25" dirty="0">
                <a:latin typeface="+mj-lt"/>
                <a:cs typeface="Calibri"/>
              </a:rPr>
              <a:t>ay</a:t>
            </a:r>
            <a:endParaRPr sz="2200" dirty="0">
              <a:latin typeface="+mj-lt"/>
              <a:cs typeface="Calibri"/>
            </a:endParaRPr>
          </a:p>
        </p:txBody>
      </p:sp>
      <p:sp>
        <p:nvSpPr>
          <p:cNvPr id="27" name="object 28"/>
          <p:cNvSpPr txBox="1"/>
          <p:nvPr/>
        </p:nvSpPr>
        <p:spPr>
          <a:xfrm>
            <a:off x="15734964" y="3719803"/>
            <a:ext cx="1370526" cy="957313"/>
          </a:xfrm>
          <a:prstGeom prst="rect">
            <a:avLst/>
          </a:prstGeom>
        </p:spPr>
        <p:txBody>
          <a:bodyPr vert="horz" wrap="square" lIns="0" tIns="13335" rIns="0" bIns="0" rtlCol="0">
            <a:spAutoFit/>
          </a:bodyPr>
          <a:lstStyle/>
          <a:p>
            <a:pPr marL="12700">
              <a:lnSpc>
                <a:spcPct val="100000"/>
              </a:lnSpc>
              <a:spcBef>
                <a:spcPts val="105"/>
              </a:spcBef>
            </a:pPr>
            <a:r>
              <a:rPr lang="tr-TR" b="1" dirty="0">
                <a:solidFill>
                  <a:schemeClr val="accent2"/>
                </a:solidFill>
                <a:latin typeface="+mj-lt"/>
                <a:cs typeface="Calibri"/>
              </a:rPr>
              <a:t>Geri</a:t>
            </a:r>
            <a:r>
              <a:rPr lang="tr-TR" b="1" spc="-20" dirty="0">
                <a:solidFill>
                  <a:schemeClr val="accent2"/>
                </a:solidFill>
                <a:latin typeface="+mj-lt"/>
                <a:cs typeface="Calibri"/>
              </a:rPr>
              <a:t> </a:t>
            </a:r>
            <a:r>
              <a:rPr lang="tr-TR" b="1" spc="-10" dirty="0">
                <a:solidFill>
                  <a:schemeClr val="accent2"/>
                </a:solidFill>
                <a:latin typeface="+mj-lt"/>
                <a:cs typeface="Calibri"/>
              </a:rPr>
              <a:t>Dönüş Süresi</a:t>
            </a:r>
            <a:endParaRPr lang="tr-TR" dirty="0">
              <a:solidFill>
                <a:schemeClr val="accent2"/>
              </a:solidFill>
              <a:latin typeface="+mj-lt"/>
              <a:cs typeface="Calibri"/>
            </a:endParaRPr>
          </a:p>
          <a:p>
            <a:pPr marL="76200">
              <a:lnSpc>
                <a:spcPct val="100000"/>
              </a:lnSpc>
              <a:spcBef>
                <a:spcPts val="375"/>
              </a:spcBef>
            </a:pPr>
            <a:r>
              <a:rPr lang="tr-TR" sz="2200" b="1" dirty="0" smtClean="0">
                <a:latin typeface="+mj-lt"/>
                <a:cs typeface="Calibri"/>
              </a:rPr>
              <a:t>75</a:t>
            </a:r>
            <a:r>
              <a:rPr lang="tr-TR" sz="2200" b="1" spc="-20" dirty="0" smtClean="0">
                <a:latin typeface="+mj-lt"/>
                <a:cs typeface="Calibri"/>
              </a:rPr>
              <a:t> </a:t>
            </a:r>
            <a:r>
              <a:rPr lang="tr-TR" sz="2200" b="1" spc="-25" dirty="0">
                <a:latin typeface="+mj-lt"/>
                <a:cs typeface="Calibri"/>
              </a:rPr>
              <a:t>ay</a:t>
            </a:r>
            <a:endParaRPr lang="tr-TR" sz="2200" dirty="0">
              <a:latin typeface="+mj-lt"/>
              <a:cs typeface="Calibri"/>
            </a:endParaRPr>
          </a:p>
        </p:txBody>
      </p:sp>
      <p:pic>
        <p:nvPicPr>
          <p:cNvPr id="28" name="object 30"/>
          <p:cNvPicPr/>
          <p:nvPr/>
        </p:nvPicPr>
        <p:blipFill>
          <a:blip r:embed="rId4" cstate="print"/>
          <a:stretch>
            <a:fillRect/>
          </a:stretch>
        </p:blipFill>
        <p:spPr>
          <a:xfrm>
            <a:off x="14787445" y="3771117"/>
            <a:ext cx="818244" cy="807159"/>
          </a:xfrm>
          <a:prstGeom prst="rect">
            <a:avLst/>
          </a:prstGeom>
        </p:spPr>
      </p:pic>
      <p:pic>
        <p:nvPicPr>
          <p:cNvPr id="29" name="object 32"/>
          <p:cNvPicPr/>
          <p:nvPr/>
        </p:nvPicPr>
        <p:blipFill>
          <a:blip r:embed="rId5" cstate="print"/>
          <a:stretch>
            <a:fillRect/>
          </a:stretch>
        </p:blipFill>
        <p:spPr>
          <a:xfrm>
            <a:off x="11430000" y="1866900"/>
            <a:ext cx="1010565" cy="1074128"/>
          </a:xfrm>
          <a:prstGeom prst="rect">
            <a:avLst/>
          </a:prstGeom>
        </p:spPr>
      </p:pic>
      <p:sp>
        <p:nvSpPr>
          <p:cNvPr id="30" name="object 33"/>
          <p:cNvSpPr txBox="1"/>
          <p:nvPr/>
        </p:nvSpPr>
        <p:spPr>
          <a:xfrm>
            <a:off x="12569840" y="1975869"/>
            <a:ext cx="1940621" cy="1295868"/>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100</a:t>
            </a:r>
            <a:r>
              <a:rPr sz="2200" b="1" spc="-35" dirty="0" smtClean="0">
                <a:latin typeface="+mj-lt"/>
                <a:cs typeface="Calibri"/>
              </a:rPr>
              <a:t> </a:t>
            </a:r>
            <a:r>
              <a:rPr sz="2200" b="1" dirty="0">
                <a:latin typeface="+mj-lt"/>
                <a:cs typeface="Calibri"/>
              </a:rPr>
              <a:t>Milyon</a:t>
            </a:r>
            <a:r>
              <a:rPr sz="2200" b="1" spc="-30" dirty="0">
                <a:latin typeface="+mj-lt"/>
                <a:cs typeface="Calibri"/>
              </a:rPr>
              <a:t> </a:t>
            </a:r>
            <a:r>
              <a:rPr sz="2200" b="1" spc="-25" dirty="0">
                <a:latin typeface="+mj-lt"/>
                <a:cs typeface="Calibri"/>
              </a:rPr>
              <a:t>USD</a:t>
            </a:r>
            <a:endParaRPr sz="2200" dirty="0">
              <a:latin typeface="+mj-lt"/>
              <a:cs typeface="Calibri"/>
            </a:endParaRPr>
          </a:p>
        </p:txBody>
      </p:sp>
      <p:sp>
        <p:nvSpPr>
          <p:cNvPr id="31" name="object 34"/>
          <p:cNvSpPr txBox="1"/>
          <p:nvPr/>
        </p:nvSpPr>
        <p:spPr>
          <a:xfrm>
            <a:off x="12569840" y="3719803"/>
            <a:ext cx="1159392"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350 </a:t>
            </a:r>
            <a:r>
              <a:rPr sz="2200" b="1" spc="-20" dirty="0" err="1" smtClean="0">
                <a:latin typeface="+mj-lt"/>
                <a:cs typeface="Calibri"/>
              </a:rPr>
              <a:t>kişi</a:t>
            </a:r>
            <a:endParaRPr sz="2200" dirty="0">
              <a:latin typeface="+mj-lt"/>
              <a:cs typeface="Calibri"/>
            </a:endParaRPr>
          </a:p>
        </p:txBody>
      </p:sp>
      <p:pic>
        <p:nvPicPr>
          <p:cNvPr id="32" name="object 36"/>
          <p:cNvPicPr/>
          <p:nvPr/>
        </p:nvPicPr>
        <p:blipFill>
          <a:blip r:embed="rId6" cstate="print"/>
          <a:stretch>
            <a:fillRect/>
          </a:stretch>
        </p:blipFill>
        <p:spPr>
          <a:xfrm>
            <a:off x="11549476" y="3774071"/>
            <a:ext cx="916244" cy="801252"/>
          </a:xfrm>
          <a:prstGeom prst="rect">
            <a:avLst/>
          </a:prstGeom>
        </p:spPr>
      </p:pic>
      <p:sp>
        <p:nvSpPr>
          <p:cNvPr id="33" name="Dikdörtgen 32"/>
          <p:cNvSpPr/>
          <p:nvPr/>
        </p:nvSpPr>
        <p:spPr>
          <a:xfrm>
            <a:off x="4250915" y="5295331"/>
            <a:ext cx="3240000" cy="3886768"/>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4" name="object 24"/>
          <p:cNvSpPr txBox="1"/>
          <p:nvPr/>
        </p:nvSpPr>
        <p:spPr>
          <a:xfrm>
            <a:off x="1155666" y="4330047"/>
            <a:ext cx="2039829" cy="660053"/>
          </a:xfrm>
          <a:prstGeom prst="rect">
            <a:avLst/>
          </a:prstGeom>
        </p:spPr>
        <p:txBody>
          <a:bodyPr vert="horz" wrap="square" lIns="0" tIns="13335" rIns="0" bIns="0" rtlCol="0">
            <a:spAutoFit/>
          </a:bodyPr>
          <a:lstStyle/>
          <a:p>
            <a:pPr marL="12700" marR="5080" algn="ctr">
              <a:lnSpc>
                <a:spcPct val="100000"/>
              </a:lnSpc>
              <a:spcBef>
                <a:spcPts val="105"/>
              </a:spcBef>
            </a:pPr>
            <a:r>
              <a:rPr b="1" spc="-10" dirty="0">
                <a:solidFill>
                  <a:schemeClr val="accent2"/>
                </a:solidFill>
                <a:latin typeface="+mj-lt"/>
                <a:cs typeface="Calibri"/>
              </a:rPr>
              <a:t>Üretilecek Ürün/Hizmet</a:t>
            </a:r>
            <a:endParaRPr dirty="0">
              <a:solidFill>
                <a:schemeClr val="accent2"/>
              </a:solidFill>
              <a:latin typeface="+mj-lt"/>
              <a:cs typeface="Calibri"/>
            </a:endParaRPr>
          </a:p>
        </p:txBody>
      </p:sp>
      <p:sp>
        <p:nvSpPr>
          <p:cNvPr id="35" name="object 26"/>
          <p:cNvSpPr txBox="1"/>
          <p:nvPr/>
        </p:nvSpPr>
        <p:spPr>
          <a:xfrm>
            <a:off x="5167527" y="4297495"/>
            <a:ext cx="1466113" cy="660053"/>
          </a:xfrm>
          <a:prstGeom prst="rect">
            <a:avLst/>
          </a:prstGeom>
        </p:spPr>
        <p:txBody>
          <a:bodyPr vert="horz" wrap="square" lIns="0" tIns="13335" rIns="0" bIns="0" rtlCol="0">
            <a:spAutoFit/>
          </a:bodyPr>
          <a:lstStyle/>
          <a:p>
            <a:pPr marL="12700" algn="ctr">
              <a:lnSpc>
                <a:spcPct val="100000"/>
              </a:lnSpc>
              <a:spcBef>
                <a:spcPts val="105"/>
              </a:spcBef>
            </a:pPr>
            <a:r>
              <a:rPr b="1" spc="-10" dirty="0">
                <a:solidFill>
                  <a:schemeClr val="accent2"/>
                </a:solidFill>
                <a:latin typeface="+mj-lt"/>
                <a:cs typeface="Calibri"/>
              </a:rPr>
              <a:t>Tesis</a:t>
            </a:r>
            <a:endParaRPr dirty="0">
              <a:solidFill>
                <a:schemeClr val="accent2"/>
              </a:solidFill>
              <a:latin typeface="+mj-lt"/>
              <a:cs typeface="Calibri"/>
            </a:endParaRPr>
          </a:p>
          <a:p>
            <a:pPr marL="12700" algn="ctr">
              <a:lnSpc>
                <a:spcPct val="100000"/>
              </a:lnSpc>
            </a:pPr>
            <a:r>
              <a:rPr b="1" spc="-10" dirty="0">
                <a:solidFill>
                  <a:schemeClr val="accent2"/>
                </a:solidFill>
                <a:latin typeface="+mj-lt"/>
                <a:cs typeface="Calibri"/>
              </a:rPr>
              <a:t>Kapasitesi</a:t>
            </a:r>
            <a:endParaRPr dirty="0">
              <a:solidFill>
                <a:schemeClr val="accent2"/>
              </a:solidFill>
              <a:latin typeface="+mj-lt"/>
              <a:cs typeface="Calibri"/>
            </a:endParaRPr>
          </a:p>
        </p:txBody>
      </p:sp>
      <p:pic>
        <p:nvPicPr>
          <p:cNvPr id="36" name="object 31"/>
          <p:cNvPicPr/>
          <p:nvPr/>
        </p:nvPicPr>
        <p:blipFill>
          <a:blip r:embed="rId7" cstate="print"/>
          <a:stretch>
            <a:fillRect/>
          </a:stretch>
        </p:blipFill>
        <p:spPr>
          <a:xfrm>
            <a:off x="5061167" y="2792935"/>
            <a:ext cx="1461819" cy="1517863"/>
          </a:xfrm>
          <a:prstGeom prst="rect">
            <a:avLst/>
          </a:prstGeom>
        </p:spPr>
      </p:pic>
      <p:sp>
        <p:nvSpPr>
          <p:cNvPr id="37" name="Dikdörtgen 36"/>
          <p:cNvSpPr/>
          <p:nvPr/>
        </p:nvSpPr>
        <p:spPr>
          <a:xfrm>
            <a:off x="548263" y="5291088"/>
            <a:ext cx="3240000" cy="3891012"/>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object 8"/>
          <p:cNvSpPr txBox="1"/>
          <p:nvPr/>
        </p:nvSpPr>
        <p:spPr>
          <a:xfrm>
            <a:off x="756114" y="5506263"/>
            <a:ext cx="2880000" cy="320601"/>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S Cam Elyafı</a:t>
            </a:r>
            <a:endParaRPr lang="tr-TR" sz="2000" b="1" dirty="0">
              <a:solidFill>
                <a:srgbClr val="FFFFFF"/>
              </a:solidFill>
              <a:latin typeface="+mj-lt"/>
              <a:cs typeface="Calibri"/>
            </a:endParaRPr>
          </a:p>
        </p:txBody>
      </p:sp>
      <p:sp>
        <p:nvSpPr>
          <p:cNvPr id="39" name="object 8"/>
          <p:cNvSpPr txBox="1"/>
          <p:nvPr/>
        </p:nvSpPr>
        <p:spPr>
          <a:xfrm>
            <a:off x="4489913" y="5506263"/>
            <a:ext cx="2750529" cy="628377"/>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20.000 ton / yıl Cam Elyafı</a:t>
            </a:r>
            <a:endParaRPr lang="tr-TR" sz="2000" b="1" dirty="0">
              <a:solidFill>
                <a:srgbClr val="FFFFFF"/>
              </a:solidFill>
              <a:latin typeface="+mj-lt"/>
              <a:cs typeface="Calibri"/>
            </a:endParaRPr>
          </a:p>
        </p:txBody>
      </p:sp>
      <p:pic>
        <p:nvPicPr>
          <p:cNvPr id="40" name="object 37"/>
          <p:cNvPicPr/>
          <p:nvPr/>
        </p:nvPicPr>
        <p:blipFill>
          <a:blip r:embed="rId8" cstate="print"/>
          <a:stretch>
            <a:fillRect/>
          </a:stretch>
        </p:blipFill>
        <p:spPr>
          <a:xfrm>
            <a:off x="14814389" y="1974014"/>
            <a:ext cx="791300" cy="967013"/>
          </a:xfrm>
          <a:prstGeom prst="rect">
            <a:avLst/>
          </a:prstGeom>
        </p:spPr>
      </p:pic>
      <p:grpSp>
        <p:nvGrpSpPr>
          <p:cNvPr id="41" name="Map3" descr="{&quot;Key&quot;:&quot;POWER_USER_SHAPE_ICON&quot;,&quot;Value&quot;:&quot;POWER_USER_SHAPE_ICON_STYLE_1&quot;}"/>
          <p:cNvGrpSpPr>
            <a:grpSpLocks noChangeAspect="1"/>
          </p:cNvGrpSpPr>
          <p:nvPr>
            <p:custDataLst>
              <p:tags r:id="rId1"/>
            </p:custDataLst>
          </p:nvPr>
        </p:nvGrpSpPr>
        <p:grpSpPr>
          <a:xfrm>
            <a:off x="8852097" y="2906570"/>
            <a:ext cx="1051489" cy="1202037"/>
            <a:chOff x="5716589" y="5786439"/>
            <a:chExt cx="709613" cy="811212"/>
          </a:xfrm>
          <a:solidFill>
            <a:srgbClr val="0054C5"/>
          </a:solidFill>
        </p:grpSpPr>
        <p:sp>
          <p:nvSpPr>
            <p:cNvPr id="42" name="Freeform 20"/>
            <p:cNvSpPr>
              <a:spLocks noEditPoints="1"/>
            </p:cNvSpPr>
            <p:nvPr/>
          </p:nvSpPr>
          <p:spPr bwMode="auto">
            <a:xfrm>
              <a:off x="5716589" y="6280151"/>
              <a:ext cx="709613" cy="317500"/>
            </a:xfrm>
            <a:custGeom>
              <a:avLst/>
              <a:gdLst>
                <a:gd name="T0" fmla="*/ 24 w 1024"/>
                <a:gd name="T1" fmla="*/ 330 h 459"/>
                <a:gd name="T2" fmla="*/ 537 w 1024"/>
                <a:gd name="T3" fmla="*/ 442 h 459"/>
                <a:gd name="T4" fmla="*/ 997 w 1024"/>
                <a:gd name="T5" fmla="*/ 254 h 459"/>
                <a:gd name="T6" fmla="*/ 848 w 1024"/>
                <a:gd name="T7" fmla="*/ 141 h 459"/>
                <a:gd name="T8" fmla="*/ 846 w 1024"/>
                <a:gd name="T9" fmla="*/ 138 h 459"/>
                <a:gd name="T10" fmla="*/ 828 w 1024"/>
                <a:gd name="T11" fmla="*/ 102 h 459"/>
                <a:gd name="T12" fmla="*/ 797 w 1024"/>
                <a:gd name="T13" fmla="*/ 39 h 459"/>
                <a:gd name="T14" fmla="*/ 564 w 1024"/>
                <a:gd name="T15" fmla="*/ 135 h 459"/>
                <a:gd name="T16" fmla="*/ 555 w 1024"/>
                <a:gd name="T17" fmla="*/ 134 h 459"/>
                <a:gd name="T18" fmla="*/ 483 w 1024"/>
                <a:gd name="T19" fmla="*/ 85 h 459"/>
                <a:gd name="T20" fmla="*/ 384 w 1024"/>
                <a:gd name="T21" fmla="*/ 18 h 459"/>
                <a:gd name="T22" fmla="*/ 181 w 1024"/>
                <a:gd name="T23" fmla="*/ 122 h 459"/>
                <a:gd name="T24" fmla="*/ 125 w 1024"/>
                <a:gd name="T25" fmla="*/ 197 h 459"/>
                <a:gd name="T26" fmla="*/ 24 w 1024"/>
                <a:gd name="T27" fmla="*/ 330 h 459"/>
                <a:gd name="T28" fmla="*/ 538 w 1024"/>
                <a:gd name="T29" fmla="*/ 459 h 459"/>
                <a:gd name="T30" fmla="*/ 536 w 1024"/>
                <a:gd name="T31" fmla="*/ 459 h 459"/>
                <a:gd name="T32" fmla="*/ 7 w 1024"/>
                <a:gd name="T33" fmla="*/ 342 h 459"/>
                <a:gd name="T34" fmla="*/ 1 w 1024"/>
                <a:gd name="T35" fmla="*/ 337 h 459"/>
                <a:gd name="T36" fmla="*/ 2 w 1024"/>
                <a:gd name="T37" fmla="*/ 329 h 459"/>
                <a:gd name="T38" fmla="*/ 110 w 1024"/>
                <a:gd name="T39" fmla="*/ 188 h 459"/>
                <a:gd name="T40" fmla="*/ 167 w 1024"/>
                <a:gd name="T41" fmla="*/ 112 h 459"/>
                <a:gd name="T42" fmla="*/ 169 w 1024"/>
                <a:gd name="T43" fmla="*/ 110 h 459"/>
                <a:gd name="T44" fmla="*/ 380 w 1024"/>
                <a:gd name="T45" fmla="*/ 1 h 459"/>
                <a:gd name="T46" fmla="*/ 388 w 1024"/>
                <a:gd name="T47" fmla="*/ 1 h 459"/>
                <a:gd name="T48" fmla="*/ 494 w 1024"/>
                <a:gd name="T49" fmla="*/ 71 h 459"/>
                <a:gd name="T50" fmla="*/ 561 w 1024"/>
                <a:gd name="T51" fmla="*/ 118 h 459"/>
                <a:gd name="T52" fmla="*/ 798 w 1024"/>
                <a:gd name="T53" fmla="*/ 20 h 459"/>
                <a:gd name="T54" fmla="*/ 805 w 1024"/>
                <a:gd name="T55" fmla="*/ 20 h 459"/>
                <a:gd name="T56" fmla="*/ 810 w 1024"/>
                <a:gd name="T57" fmla="*/ 25 h 459"/>
                <a:gd name="T58" fmla="*/ 844 w 1024"/>
                <a:gd name="T59" fmla="*/ 95 h 459"/>
                <a:gd name="T60" fmla="*/ 862 w 1024"/>
                <a:gd name="T61" fmla="*/ 130 h 459"/>
                <a:gd name="T62" fmla="*/ 1020 w 1024"/>
                <a:gd name="T63" fmla="*/ 249 h 459"/>
                <a:gd name="T64" fmla="*/ 1024 w 1024"/>
                <a:gd name="T65" fmla="*/ 257 h 459"/>
                <a:gd name="T66" fmla="*/ 1018 w 1024"/>
                <a:gd name="T67" fmla="*/ 263 h 459"/>
                <a:gd name="T68" fmla="*/ 541 w 1024"/>
                <a:gd name="T69" fmla="*/ 459 h 459"/>
                <a:gd name="T70" fmla="*/ 538 w 1024"/>
                <a:gd name="T7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4" h="459">
                  <a:moveTo>
                    <a:pt x="24" y="330"/>
                  </a:moveTo>
                  <a:cubicBezTo>
                    <a:pt x="120" y="355"/>
                    <a:pt x="479" y="431"/>
                    <a:pt x="537" y="442"/>
                  </a:cubicBezTo>
                  <a:cubicBezTo>
                    <a:pt x="588" y="424"/>
                    <a:pt x="924" y="284"/>
                    <a:pt x="997" y="254"/>
                  </a:cubicBezTo>
                  <a:cubicBezTo>
                    <a:pt x="960" y="227"/>
                    <a:pt x="868" y="158"/>
                    <a:pt x="848" y="141"/>
                  </a:cubicBezTo>
                  <a:cubicBezTo>
                    <a:pt x="847" y="140"/>
                    <a:pt x="847" y="139"/>
                    <a:pt x="846" y="138"/>
                  </a:cubicBezTo>
                  <a:cubicBezTo>
                    <a:pt x="842" y="131"/>
                    <a:pt x="836" y="117"/>
                    <a:pt x="828" y="102"/>
                  </a:cubicBezTo>
                  <a:cubicBezTo>
                    <a:pt x="818" y="82"/>
                    <a:pt x="806" y="58"/>
                    <a:pt x="797" y="39"/>
                  </a:cubicBezTo>
                  <a:cubicBezTo>
                    <a:pt x="748" y="60"/>
                    <a:pt x="598" y="122"/>
                    <a:pt x="564" y="135"/>
                  </a:cubicBezTo>
                  <a:cubicBezTo>
                    <a:pt x="561" y="136"/>
                    <a:pt x="558" y="136"/>
                    <a:pt x="555" y="134"/>
                  </a:cubicBezTo>
                  <a:cubicBezTo>
                    <a:pt x="541" y="126"/>
                    <a:pt x="513" y="106"/>
                    <a:pt x="483" y="85"/>
                  </a:cubicBezTo>
                  <a:cubicBezTo>
                    <a:pt x="445" y="58"/>
                    <a:pt x="403" y="29"/>
                    <a:pt x="384" y="18"/>
                  </a:cubicBezTo>
                  <a:cubicBezTo>
                    <a:pt x="341" y="38"/>
                    <a:pt x="218" y="99"/>
                    <a:pt x="181" y="122"/>
                  </a:cubicBezTo>
                  <a:cubicBezTo>
                    <a:pt x="166" y="142"/>
                    <a:pt x="146" y="169"/>
                    <a:pt x="125" y="197"/>
                  </a:cubicBezTo>
                  <a:cubicBezTo>
                    <a:pt x="90" y="244"/>
                    <a:pt x="51" y="296"/>
                    <a:pt x="24" y="330"/>
                  </a:cubicBezTo>
                  <a:close/>
                  <a:moveTo>
                    <a:pt x="538" y="459"/>
                  </a:moveTo>
                  <a:cubicBezTo>
                    <a:pt x="537" y="459"/>
                    <a:pt x="537" y="459"/>
                    <a:pt x="536" y="459"/>
                  </a:cubicBezTo>
                  <a:cubicBezTo>
                    <a:pt x="484" y="449"/>
                    <a:pt x="80" y="364"/>
                    <a:pt x="7" y="342"/>
                  </a:cubicBezTo>
                  <a:cubicBezTo>
                    <a:pt x="4" y="342"/>
                    <a:pt x="2" y="340"/>
                    <a:pt x="1" y="337"/>
                  </a:cubicBezTo>
                  <a:cubicBezTo>
                    <a:pt x="0" y="334"/>
                    <a:pt x="0" y="332"/>
                    <a:pt x="2" y="329"/>
                  </a:cubicBezTo>
                  <a:cubicBezTo>
                    <a:pt x="29" y="297"/>
                    <a:pt x="72" y="239"/>
                    <a:pt x="110" y="188"/>
                  </a:cubicBezTo>
                  <a:cubicBezTo>
                    <a:pt x="131" y="159"/>
                    <a:pt x="152" y="131"/>
                    <a:pt x="167" y="112"/>
                  </a:cubicBezTo>
                  <a:cubicBezTo>
                    <a:pt x="168" y="111"/>
                    <a:pt x="168" y="110"/>
                    <a:pt x="169" y="110"/>
                  </a:cubicBezTo>
                  <a:cubicBezTo>
                    <a:pt x="207" y="85"/>
                    <a:pt x="340" y="19"/>
                    <a:pt x="380" y="1"/>
                  </a:cubicBezTo>
                  <a:cubicBezTo>
                    <a:pt x="383" y="0"/>
                    <a:pt x="386" y="0"/>
                    <a:pt x="388" y="1"/>
                  </a:cubicBezTo>
                  <a:cubicBezTo>
                    <a:pt x="406" y="10"/>
                    <a:pt x="450" y="41"/>
                    <a:pt x="494" y="71"/>
                  </a:cubicBezTo>
                  <a:cubicBezTo>
                    <a:pt x="521" y="91"/>
                    <a:pt x="547" y="109"/>
                    <a:pt x="561" y="118"/>
                  </a:cubicBezTo>
                  <a:cubicBezTo>
                    <a:pt x="605" y="100"/>
                    <a:pt x="763" y="35"/>
                    <a:pt x="798" y="20"/>
                  </a:cubicBezTo>
                  <a:cubicBezTo>
                    <a:pt x="800" y="19"/>
                    <a:pt x="803" y="19"/>
                    <a:pt x="805" y="20"/>
                  </a:cubicBezTo>
                  <a:cubicBezTo>
                    <a:pt x="808" y="21"/>
                    <a:pt x="810" y="23"/>
                    <a:pt x="810" y="25"/>
                  </a:cubicBezTo>
                  <a:cubicBezTo>
                    <a:pt x="819" y="45"/>
                    <a:pt x="833" y="72"/>
                    <a:pt x="844" y="95"/>
                  </a:cubicBezTo>
                  <a:cubicBezTo>
                    <a:pt x="852" y="109"/>
                    <a:pt x="858" y="122"/>
                    <a:pt x="862" y="130"/>
                  </a:cubicBezTo>
                  <a:cubicBezTo>
                    <a:pt x="888" y="151"/>
                    <a:pt x="999" y="234"/>
                    <a:pt x="1020" y="249"/>
                  </a:cubicBezTo>
                  <a:cubicBezTo>
                    <a:pt x="1023" y="251"/>
                    <a:pt x="1024" y="254"/>
                    <a:pt x="1024" y="257"/>
                  </a:cubicBezTo>
                  <a:cubicBezTo>
                    <a:pt x="1023" y="260"/>
                    <a:pt x="1021" y="262"/>
                    <a:pt x="1018" y="263"/>
                  </a:cubicBezTo>
                  <a:cubicBezTo>
                    <a:pt x="1001" y="271"/>
                    <a:pt x="587" y="443"/>
                    <a:pt x="541" y="459"/>
                  </a:cubicBezTo>
                  <a:cubicBezTo>
                    <a:pt x="540" y="459"/>
                    <a:pt x="539" y="459"/>
                    <a:pt x="538" y="4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21"/>
            <p:cNvSpPr>
              <a:spLocks/>
            </p:cNvSpPr>
            <p:nvPr/>
          </p:nvSpPr>
          <p:spPr bwMode="auto">
            <a:xfrm>
              <a:off x="5972177" y="6451601"/>
              <a:ext cx="109538" cy="106363"/>
            </a:xfrm>
            <a:custGeom>
              <a:avLst/>
              <a:gdLst>
                <a:gd name="T0" fmla="*/ 158 w 160"/>
                <a:gd name="T1" fmla="*/ 27 h 154"/>
                <a:gd name="T2" fmla="*/ 81 w 160"/>
                <a:gd name="T3" fmla="*/ 0 h 154"/>
                <a:gd name="T4" fmla="*/ 0 w 160"/>
                <a:gd name="T5" fmla="*/ 121 h 154"/>
                <a:gd name="T6" fmla="*/ 160 w 160"/>
                <a:gd name="T7" fmla="*/ 154 h 154"/>
                <a:gd name="T8" fmla="*/ 158 w 160"/>
                <a:gd name="T9" fmla="*/ 27 h 154"/>
              </a:gdLst>
              <a:ahLst/>
              <a:cxnLst>
                <a:cxn ang="0">
                  <a:pos x="T0" y="T1"/>
                </a:cxn>
                <a:cxn ang="0">
                  <a:pos x="T2" y="T3"/>
                </a:cxn>
                <a:cxn ang="0">
                  <a:pos x="T4" y="T5"/>
                </a:cxn>
                <a:cxn ang="0">
                  <a:pos x="T6" y="T7"/>
                </a:cxn>
                <a:cxn ang="0">
                  <a:pos x="T8" y="T9"/>
                </a:cxn>
              </a:cxnLst>
              <a:rect l="0" t="0" r="r" b="b"/>
              <a:pathLst>
                <a:path w="160" h="154">
                  <a:moveTo>
                    <a:pt x="158" y="27"/>
                  </a:moveTo>
                  <a:cubicBezTo>
                    <a:pt x="137" y="20"/>
                    <a:pt x="110" y="11"/>
                    <a:pt x="81" y="0"/>
                  </a:cubicBezTo>
                  <a:cubicBezTo>
                    <a:pt x="52" y="44"/>
                    <a:pt x="23" y="87"/>
                    <a:pt x="0" y="121"/>
                  </a:cubicBezTo>
                  <a:cubicBezTo>
                    <a:pt x="67" y="135"/>
                    <a:pt x="127" y="147"/>
                    <a:pt x="160" y="154"/>
                  </a:cubicBezTo>
                  <a:cubicBezTo>
                    <a:pt x="158" y="110"/>
                    <a:pt x="158" y="55"/>
                    <a:pt x="158" y="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22"/>
            <p:cNvSpPr>
              <a:spLocks/>
            </p:cNvSpPr>
            <p:nvPr/>
          </p:nvSpPr>
          <p:spPr bwMode="auto">
            <a:xfrm>
              <a:off x="6178552" y="6326189"/>
              <a:ext cx="103188" cy="80963"/>
            </a:xfrm>
            <a:custGeom>
              <a:avLst/>
              <a:gdLst>
                <a:gd name="T0" fmla="*/ 39 w 151"/>
                <a:gd name="T1" fmla="*/ 116 h 116"/>
                <a:gd name="T2" fmla="*/ 151 w 151"/>
                <a:gd name="T3" fmla="*/ 71 h 116"/>
                <a:gd name="T4" fmla="*/ 119 w 151"/>
                <a:gd name="T5" fmla="*/ 0 h 116"/>
                <a:gd name="T6" fmla="*/ 7 w 151"/>
                <a:gd name="T7" fmla="*/ 46 h 116"/>
                <a:gd name="T8" fmla="*/ 0 w 151"/>
                <a:gd name="T9" fmla="*/ 87 h 116"/>
                <a:gd name="T10" fmla="*/ 39 w 151"/>
                <a:gd name="T11" fmla="*/ 116 h 116"/>
              </a:gdLst>
              <a:ahLst/>
              <a:cxnLst>
                <a:cxn ang="0">
                  <a:pos x="T0" y="T1"/>
                </a:cxn>
                <a:cxn ang="0">
                  <a:pos x="T2" y="T3"/>
                </a:cxn>
                <a:cxn ang="0">
                  <a:pos x="T4" y="T5"/>
                </a:cxn>
                <a:cxn ang="0">
                  <a:pos x="T6" y="T7"/>
                </a:cxn>
                <a:cxn ang="0">
                  <a:pos x="T8" y="T9"/>
                </a:cxn>
                <a:cxn ang="0">
                  <a:pos x="T10" y="T11"/>
                </a:cxn>
              </a:cxnLst>
              <a:rect l="0" t="0" r="r" b="b"/>
              <a:pathLst>
                <a:path w="151" h="116">
                  <a:moveTo>
                    <a:pt x="39" y="116"/>
                  </a:moveTo>
                  <a:cubicBezTo>
                    <a:pt x="78" y="100"/>
                    <a:pt x="118" y="84"/>
                    <a:pt x="151" y="71"/>
                  </a:cubicBezTo>
                  <a:cubicBezTo>
                    <a:pt x="141" y="48"/>
                    <a:pt x="124" y="11"/>
                    <a:pt x="119" y="0"/>
                  </a:cubicBezTo>
                  <a:cubicBezTo>
                    <a:pt x="93" y="11"/>
                    <a:pt x="50" y="29"/>
                    <a:pt x="7" y="46"/>
                  </a:cubicBezTo>
                  <a:cubicBezTo>
                    <a:pt x="5" y="62"/>
                    <a:pt x="2" y="77"/>
                    <a:pt x="0" y="87"/>
                  </a:cubicBezTo>
                  <a:cubicBezTo>
                    <a:pt x="9" y="96"/>
                    <a:pt x="23" y="105"/>
                    <a:pt x="39" y="1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23"/>
            <p:cNvSpPr>
              <a:spLocks/>
            </p:cNvSpPr>
            <p:nvPr/>
          </p:nvSpPr>
          <p:spPr bwMode="auto">
            <a:xfrm>
              <a:off x="5913439" y="6421439"/>
              <a:ext cx="95250" cy="109538"/>
            </a:xfrm>
            <a:custGeom>
              <a:avLst/>
              <a:gdLst>
                <a:gd name="T0" fmla="*/ 46 w 137"/>
                <a:gd name="T1" fmla="*/ 0 h 158"/>
                <a:gd name="T2" fmla="*/ 0 w 137"/>
                <a:gd name="T3" fmla="*/ 148 h 158"/>
                <a:gd name="T4" fmla="*/ 49 w 137"/>
                <a:gd name="T5" fmla="*/ 158 h 158"/>
                <a:gd name="T6" fmla="*/ 137 w 137"/>
                <a:gd name="T7" fmla="*/ 34 h 158"/>
                <a:gd name="T8" fmla="*/ 46 w 137"/>
                <a:gd name="T9" fmla="*/ 0 h 158"/>
              </a:gdLst>
              <a:ahLst/>
              <a:cxnLst>
                <a:cxn ang="0">
                  <a:pos x="T0" y="T1"/>
                </a:cxn>
                <a:cxn ang="0">
                  <a:pos x="T2" y="T3"/>
                </a:cxn>
                <a:cxn ang="0">
                  <a:pos x="T4" y="T5"/>
                </a:cxn>
                <a:cxn ang="0">
                  <a:pos x="T6" y="T7"/>
                </a:cxn>
                <a:cxn ang="0">
                  <a:pos x="T8" y="T9"/>
                </a:cxn>
              </a:cxnLst>
              <a:rect l="0" t="0" r="r" b="b"/>
              <a:pathLst>
                <a:path w="137" h="158">
                  <a:moveTo>
                    <a:pt x="46" y="0"/>
                  </a:moveTo>
                  <a:cubicBezTo>
                    <a:pt x="32" y="45"/>
                    <a:pt x="15" y="98"/>
                    <a:pt x="0" y="148"/>
                  </a:cubicBezTo>
                  <a:cubicBezTo>
                    <a:pt x="16" y="151"/>
                    <a:pt x="33" y="154"/>
                    <a:pt x="49" y="158"/>
                  </a:cubicBezTo>
                  <a:cubicBezTo>
                    <a:pt x="74" y="123"/>
                    <a:pt x="107" y="77"/>
                    <a:pt x="137" y="34"/>
                  </a:cubicBezTo>
                  <a:cubicBezTo>
                    <a:pt x="108" y="23"/>
                    <a:pt x="77" y="12"/>
                    <a:pt x="4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24"/>
            <p:cNvSpPr>
              <a:spLocks/>
            </p:cNvSpPr>
            <p:nvPr/>
          </p:nvSpPr>
          <p:spPr bwMode="auto">
            <a:xfrm>
              <a:off x="5776914" y="6384926"/>
              <a:ext cx="147638" cy="133350"/>
            </a:xfrm>
            <a:custGeom>
              <a:avLst/>
              <a:gdLst>
                <a:gd name="T0" fmla="*/ 108 w 215"/>
                <a:gd name="T1" fmla="*/ 0 h 193"/>
                <a:gd name="T2" fmla="*/ 0 w 215"/>
                <a:gd name="T3" fmla="*/ 156 h 193"/>
                <a:gd name="T4" fmla="*/ 163 w 215"/>
                <a:gd name="T5" fmla="*/ 193 h 193"/>
                <a:gd name="T6" fmla="*/ 215 w 215"/>
                <a:gd name="T7" fmla="*/ 41 h 193"/>
                <a:gd name="T8" fmla="*/ 108 w 215"/>
                <a:gd name="T9" fmla="*/ 0 h 193"/>
              </a:gdLst>
              <a:ahLst/>
              <a:cxnLst>
                <a:cxn ang="0">
                  <a:pos x="T0" y="T1"/>
                </a:cxn>
                <a:cxn ang="0">
                  <a:pos x="T2" y="T3"/>
                </a:cxn>
                <a:cxn ang="0">
                  <a:pos x="T4" y="T5"/>
                </a:cxn>
                <a:cxn ang="0">
                  <a:pos x="T6" y="T7"/>
                </a:cxn>
                <a:cxn ang="0">
                  <a:pos x="T8" y="T9"/>
                </a:cxn>
              </a:cxnLst>
              <a:rect l="0" t="0" r="r" b="b"/>
              <a:pathLst>
                <a:path w="215" h="193">
                  <a:moveTo>
                    <a:pt x="108" y="0"/>
                  </a:moveTo>
                  <a:cubicBezTo>
                    <a:pt x="84" y="34"/>
                    <a:pt x="21" y="129"/>
                    <a:pt x="0" y="156"/>
                  </a:cubicBezTo>
                  <a:cubicBezTo>
                    <a:pt x="42" y="167"/>
                    <a:pt x="102" y="180"/>
                    <a:pt x="163" y="193"/>
                  </a:cubicBezTo>
                  <a:cubicBezTo>
                    <a:pt x="180" y="143"/>
                    <a:pt x="199" y="88"/>
                    <a:pt x="215" y="41"/>
                  </a:cubicBezTo>
                  <a:cubicBezTo>
                    <a:pt x="176" y="26"/>
                    <a:pt x="139" y="12"/>
                    <a:pt x="1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25"/>
            <p:cNvSpPr>
              <a:spLocks/>
            </p:cNvSpPr>
            <p:nvPr/>
          </p:nvSpPr>
          <p:spPr bwMode="auto">
            <a:xfrm>
              <a:off x="6040439" y="6365876"/>
              <a:ext cx="141288" cy="85725"/>
            </a:xfrm>
            <a:custGeom>
              <a:avLst/>
              <a:gdLst>
                <a:gd name="T0" fmla="*/ 70 w 204"/>
                <a:gd name="T1" fmla="*/ 122 h 122"/>
                <a:gd name="T2" fmla="*/ 204 w 204"/>
                <a:gd name="T3" fmla="*/ 71 h 122"/>
                <a:gd name="T4" fmla="*/ 165 w 204"/>
                <a:gd name="T5" fmla="*/ 41 h 122"/>
                <a:gd name="T6" fmla="*/ 174 w 204"/>
                <a:gd name="T7" fmla="*/ 0 h 122"/>
                <a:gd name="T8" fmla="*/ 89 w 204"/>
                <a:gd name="T9" fmla="*/ 34 h 122"/>
                <a:gd name="T10" fmla="*/ 56 w 204"/>
                <a:gd name="T11" fmla="*/ 12 h 122"/>
                <a:gd name="T12" fmla="*/ 0 w 204"/>
                <a:gd name="T13" fmla="*/ 95 h 122"/>
                <a:gd name="T14" fmla="*/ 70 w 204"/>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22">
                  <a:moveTo>
                    <a:pt x="70" y="122"/>
                  </a:moveTo>
                  <a:cubicBezTo>
                    <a:pt x="98" y="112"/>
                    <a:pt x="149" y="92"/>
                    <a:pt x="204" y="71"/>
                  </a:cubicBezTo>
                  <a:cubicBezTo>
                    <a:pt x="188" y="59"/>
                    <a:pt x="174" y="49"/>
                    <a:pt x="165" y="41"/>
                  </a:cubicBezTo>
                  <a:cubicBezTo>
                    <a:pt x="168" y="31"/>
                    <a:pt x="171" y="17"/>
                    <a:pt x="174" y="0"/>
                  </a:cubicBezTo>
                  <a:cubicBezTo>
                    <a:pt x="128" y="19"/>
                    <a:pt x="89" y="34"/>
                    <a:pt x="89" y="34"/>
                  </a:cubicBezTo>
                  <a:cubicBezTo>
                    <a:pt x="89" y="34"/>
                    <a:pt x="76" y="25"/>
                    <a:pt x="56" y="12"/>
                  </a:cubicBezTo>
                  <a:cubicBezTo>
                    <a:pt x="39" y="37"/>
                    <a:pt x="20" y="65"/>
                    <a:pt x="0" y="95"/>
                  </a:cubicBezTo>
                  <a:cubicBezTo>
                    <a:pt x="30" y="106"/>
                    <a:pt x="55" y="116"/>
                    <a:pt x="70" y="12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Freeform 26"/>
            <p:cNvSpPr>
              <a:spLocks/>
            </p:cNvSpPr>
            <p:nvPr/>
          </p:nvSpPr>
          <p:spPr bwMode="auto">
            <a:xfrm>
              <a:off x="5953127" y="6348414"/>
              <a:ext cx="111125" cy="76200"/>
            </a:xfrm>
            <a:custGeom>
              <a:avLst/>
              <a:gdLst>
                <a:gd name="T0" fmla="*/ 0 w 161"/>
                <a:gd name="T1" fmla="*/ 71 h 111"/>
                <a:gd name="T2" fmla="*/ 100 w 161"/>
                <a:gd name="T3" fmla="*/ 111 h 111"/>
                <a:gd name="T4" fmla="*/ 161 w 161"/>
                <a:gd name="T5" fmla="*/ 23 h 111"/>
                <a:gd name="T6" fmla="*/ 126 w 161"/>
                <a:gd name="T7" fmla="*/ 0 h 111"/>
                <a:gd name="T8" fmla="*/ 12 w 161"/>
                <a:gd name="T9" fmla="*/ 34 h 111"/>
                <a:gd name="T10" fmla="*/ 0 w 161"/>
                <a:gd name="T11" fmla="*/ 71 h 111"/>
              </a:gdLst>
              <a:ahLst/>
              <a:cxnLst>
                <a:cxn ang="0">
                  <a:pos x="T0" y="T1"/>
                </a:cxn>
                <a:cxn ang="0">
                  <a:pos x="T2" y="T3"/>
                </a:cxn>
                <a:cxn ang="0">
                  <a:pos x="T4" y="T5"/>
                </a:cxn>
                <a:cxn ang="0">
                  <a:pos x="T6" y="T7"/>
                </a:cxn>
                <a:cxn ang="0">
                  <a:pos x="T8" y="T9"/>
                </a:cxn>
                <a:cxn ang="0">
                  <a:pos x="T10" y="T11"/>
                </a:cxn>
              </a:cxnLst>
              <a:rect l="0" t="0" r="r" b="b"/>
              <a:pathLst>
                <a:path w="161" h="111">
                  <a:moveTo>
                    <a:pt x="0" y="71"/>
                  </a:moveTo>
                  <a:cubicBezTo>
                    <a:pt x="33" y="84"/>
                    <a:pt x="68" y="98"/>
                    <a:pt x="100" y="111"/>
                  </a:cubicBezTo>
                  <a:cubicBezTo>
                    <a:pt x="125" y="76"/>
                    <a:pt x="147" y="45"/>
                    <a:pt x="161" y="23"/>
                  </a:cubicBezTo>
                  <a:cubicBezTo>
                    <a:pt x="150" y="16"/>
                    <a:pt x="138" y="8"/>
                    <a:pt x="126" y="0"/>
                  </a:cubicBezTo>
                  <a:cubicBezTo>
                    <a:pt x="83" y="13"/>
                    <a:pt x="38" y="27"/>
                    <a:pt x="12" y="34"/>
                  </a:cubicBezTo>
                  <a:cubicBezTo>
                    <a:pt x="9" y="44"/>
                    <a:pt x="5" y="57"/>
                    <a:pt x="0" y="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27"/>
            <p:cNvSpPr>
              <a:spLocks/>
            </p:cNvSpPr>
            <p:nvPr/>
          </p:nvSpPr>
          <p:spPr bwMode="auto">
            <a:xfrm>
              <a:off x="6226177" y="6391276"/>
              <a:ext cx="138113" cy="79375"/>
            </a:xfrm>
            <a:custGeom>
              <a:avLst/>
              <a:gdLst>
                <a:gd name="T0" fmla="*/ 125 w 199"/>
                <a:gd name="T1" fmla="*/ 113 h 113"/>
                <a:gd name="T2" fmla="*/ 199 w 199"/>
                <a:gd name="T3" fmla="*/ 83 h 113"/>
                <a:gd name="T4" fmla="*/ 98 w 199"/>
                <a:gd name="T5" fmla="*/ 0 h 113"/>
                <a:gd name="T6" fmla="*/ 0 w 199"/>
                <a:gd name="T7" fmla="*/ 40 h 113"/>
                <a:gd name="T8" fmla="*/ 125 w 199"/>
                <a:gd name="T9" fmla="*/ 113 h 113"/>
              </a:gdLst>
              <a:ahLst/>
              <a:cxnLst>
                <a:cxn ang="0">
                  <a:pos x="T0" y="T1"/>
                </a:cxn>
                <a:cxn ang="0">
                  <a:pos x="T2" y="T3"/>
                </a:cxn>
                <a:cxn ang="0">
                  <a:pos x="T4" y="T5"/>
                </a:cxn>
                <a:cxn ang="0">
                  <a:pos x="T6" y="T7"/>
                </a:cxn>
                <a:cxn ang="0">
                  <a:pos x="T8" y="T9"/>
                </a:cxn>
              </a:cxnLst>
              <a:rect l="0" t="0" r="r" b="b"/>
              <a:pathLst>
                <a:path w="199" h="113">
                  <a:moveTo>
                    <a:pt x="125" y="113"/>
                  </a:moveTo>
                  <a:cubicBezTo>
                    <a:pt x="153" y="102"/>
                    <a:pt x="178" y="92"/>
                    <a:pt x="199" y="83"/>
                  </a:cubicBezTo>
                  <a:cubicBezTo>
                    <a:pt x="165" y="58"/>
                    <a:pt x="117" y="17"/>
                    <a:pt x="98" y="0"/>
                  </a:cubicBezTo>
                  <a:cubicBezTo>
                    <a:pt x="67" y="13"/>
                    <a:pt x="33" y="27"/>
                    <a:pt x="0" y="40"/>
                  </a:cubicBezTo>
                  <a:cubicBezTo>
                    <a:pt x="38" y="63"/>
                    <a:pt x="83" y="89"/>
                    <a:pt x="125"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28"/>
            <p:cNvSpPr>
              <a:spLocks/>
            </p:cNvSpPr>
            <p:nvPr/>
          </p:nvSpPr>
          <p:spPr bwMode="auto">
            <a:xfrm>
              <a:off x="6100764" y="6429376"/>
              <a:ext cx="185738" cy="123825"/>
            </a:xfrm>
            <a:custGeom>
              <a:avLst/>
              <a:gdLst>
                <a:gd name="T0" fmla="*/ 0 w 268"/>
                <a:gd name="T1" fmla="*/ 58 h 178"/>
                <a:gd name="T2" fmla="*/ 9 w 268"/>
                <a:gd name="T3" fmla="*/ 178 h 178"/>
                <a:gd name="T4" fmla="*/ 268 w 268"/>
                <a:gd name="T5" fmla="*/ 75 h 178"/>
                <a:gd name="T6" fmla="*/ 147 w 268"/>
                <a:gd name="T7" fmla="*/ 0 h 178"/>
                <a:gd name="T8" fmla="*/ 0 w 268"/>
                <a:gd name="T9" fmla="*/ 58 h 178"/>
              </a:gdLst>
              <a:ahLst/>
              <a:cxnLst>
                <a:cxn ang="0">
                  <a:pos x="T0" y="T1"/>
                </a:cxn>
                <a:cxn ang="0">
                  <a:pos x="T2" y="T3"/>
                </a:cxn>
                <a:cxn ang="0">
                  <a:pos x="T4" y="T5"/>
                </a:cxn>
                <a:cxn ang="0">
                  <a:pos x="T6" y="T7"/>
                </a:cxn>
                <a:cxn ang="0">
                  <a:pos x="T8" y="T9"/>
                </a:cxn>
              </a:cxnLst>
              <a:rect l="0" t="0" r="r" b="b"/>
              <a:pathLst>
                <a:path w="268" h="178">
                  <a:moveTo>
                    <a:pt x="0" y="58"/>
                  </a:moveTo>
                  <a:cubicBezTo>
                    <a:pt x="2" y="81"/>
                    <a:pt x="6" y="132"/>
                    <a:pt x="9" y="178"/>
                  </a:cubicBezTo>
                  <a:cubicBezTo>
                    <a:pt x="66" y="156"/>
                    <a:pt x="174" y="113"/>
                    <a:pt x="268" y="75"/>
                  </a:cubicBezTo>
                  <a:cubicBezTo>
                    <a:pt x="226" y="50"/>
                    <a:pt x="183" y="23"/>
                    <a:pt x="147" y="0"/>
                  </a:cubicBezTo>
                  <a:cubicBezTo>
                    <a:pt x="88" y="24"/>
                    <a:pt x="33" y="45"/>
                    <a:pt x="0" y="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29"/>
            <p:cNvSpPr>
              <a:spLocks/>
            </p:cNvSpPr>
            <p:nvPr/>
          </p:nvSpPr>
          <p:spPr bwMode="auto">
            <a:xfrm>
              <a:off x="5875339" y="6308726"/>
              <a:ext cx="147638" cy="80963"/>
            </a:xfrm>
            <a:custGeom>
              <a:avLst/>
              <a:gdLst>
                <a:gd name="T0" fmla="*/ 98 w 212"/>
                <a:gd name="T1" fmla="*/ 70 h 117"/>
                <a:gd name="T2" fmla="*/ 212 w 212"/>
                <a:gd name="T3" fmla="*/ 40 h 117"/>
                <a:gd name="T4" fmla="*/ 153 w 212"/>
                <a:gd name="T5" fmla="*/ 0 h 117"/>
                <a:gd name="T6" fmla="*/ 0 w 212"/>
                <a:gd name="T7" fmla="*/ 83 h 117"/>
                <a:gd name="T8" fmla="*/ 82 w 212"/>
                <a:gd name="T9" fmla="*/ 117 h 117"/>
                <a:gd name="T10" fmla="*/ 98 w 212"/>
                <a:gd name="T11" fmla="*/ 70 h 117"/>
              </a:gdLst>
              <a:ahLst/>
              <a:cxnLst>
                <a:cxn ang="0">
                  <a:pos x="T0" y="T1"/>
                </a:cxn>
                <a:cxn ang="0">
                  <a:pos x="T2" y="T3"/>
                </a:cxn>
                <a:cxn ang="0">
                  <a:pos x="T4" y="T5"/>
                </a:cxn>
                <a:cxn ang="0">
                  <a:pos x="T6" y="T7"/>
                </a:cxn>
                <a:cxn ang="0">
                  <a:pos x="T8" y="T9"/>
                </a:cxn>
                <a:cxn ang="0">
                  <a:pos x="T10" y="T11"/>
                </a:cxn>
              </a:cxnLst>
              <a:rect l="0" t="0" r="r" b="b"/>
              <a:pathLst>
                <a:path w="212" h="117">
                  <a:moveTo>
                    <a:pt x="98" y="70"/>
                  </a:moveTo>
                  <a:cubicBezTo>
                    <a:pt x="122" y="65"/>
                    <a:pt x="168" y="52"/>
                    <a:pt x="212" y="40"/>
                  </a:cubicBezTo>
                  <a:cubicBezTo>
                    <a:pt x="184" y="21"/>
                    <a:pt x="160" y="5"/>
                    <a:pt x="153" y="0"/>
                  </a:cubicBezTo>
                  <a:cubicBezTo>
                    <a:pt x="115" y="19"/>
                    <a:pt x="45" y="57"/>
                    <a:pt x="0" y="83"/>
                  </a:cubicBezTo>
                  <a:cubicBezTo>
                    <a:pt x="17" y="91"/>
                    <a:pt x="47" y="103"/>
                    <a:pt x="82" y="117"/>
                  </a:cubicBezTo>
                  <a:cubicBezTo>
                    <a:pt x="89" y="98"/>
                    <a:pt x="94" y="82"/>
                    <a:pt x="98"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30"/>
            <p:cNvSpPr>
              <a:spLocks noEditPoints="1"/>
            </p:cNvSpPr>
            <p:nvPr/>
          </p:nvSpPr>
          <p:spPr bwMode="auto">
            <a:xfrm>
              <a:off x="5922964" y="5786439"/>
              <a:ext cx="354013" cy="566738"/>
            </a:xfrm>
            <a:custGeom>
              <a:avLst/>
              <a:gdLst>
                <a:gd name="T0" fmla="*/ 294 w 513"/>
                <a:gd name="T1" fmla="*/ 441 h 818"/>
                <a:gd name="T2" fmla="*/ 125 w 513"/>
                <a:gd name="T3" fmla="*/ 272 h 818"/>
                <a:gd name="T4" fmla="*/ 237 w 513"/>
                <a:gd name="T5" fmla="*/ 159 h 818"/>
                <a:gd name="T6" fmla="*/ 406 w 513"/>
                <a:gd name="T7" fmla="*/ 328 h 818"/>
                <a:gd name="T8" fmla="*/ 294 w 513"/>
                <a:gd name="T9" fmla="*/ 441 h 818"/>
                <a:gd name="T10" fmla="*/ 162 w 513"/>
                <a:gd name="T11" fmla="*/ 74 h 818"/>
                <a:gd name="T12" fmla="*/ 20 w 513"/>
                <a:gd name="T13" fmla="*/ 271 h 818"/>
                <a:gd name="T14" fmla="*/ 266 w 513"/>
                <a:gd name="T15" fmla="*/ 818 h 818"/>
                <a:gd name="T16" fmla="*/ 513 w 513"/>
                <a:gd name="T17" fmla="*/ 300 h 818"/>
                <a:gd name="T18" fmla="*/ 162 w 513"/>
                <a:gd name="T19" fmla="*/ 7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818">
                  <a:moveTo>
                    <a:pt x="294" y="441"/>
                  </a:moveTo>
                  <a:cubicBezTo>
                    <a:pt x="193" y="460"/>
                    <a:pt x="106" y="373"/>
                    <a:pt x="125" y="272"/>
                  </a:cubicBezTo>
                  <a:cubicBezTo>
                    <a:pt x="136" y="215"/>
                    <a:pt x="181" y="170"/>
                    <a:pt x="237" y="159"/>
                  </a:cubicBezTo>
                  <a:cubicBezTo>
                    <a:pt x="339" y="140"/>
                    <a:pt x="426" y="227"/>
                    <a:pt x="406" y="328"/>
                  </a:cubicBezTo>
                  <a:cubicBezTo>
                    <a:pt x="396" y="385"/>
                    <a:pt x="350" y="430"/>
                    <a:pt x="294" y="441"/>
                  </a:cubicBezTo>
                  <a:close/>
                  <a:moveTo>
                    <a:pt x="162" y="74"/>
                  </a:moveTo>
                  <a:cubicBezTo>
                    <a:pt x="82" y="107"/>
                    <a:pt x="28" y="185"/>
                    <a:pt x="20" y="271"/>
                  </a:cubicBezTo>
                  <a:cubicBezTo>
                    <a:pt x="0" y="495"/>
                    <a:pt x="216" y="557"/>
                    <a:pt x="266" y="818"/>
                  </a:cubicBezTo>
                  <a:cubicBezTo>
                    <a:pt x="313" y="568"/>
                    <a:pt x="513" y="501"/>
                    <a:pt x="513" y="300"/>
                  </a:cubicBezTo>
                  <a:cubicBezTo>
                    <a:pt x="513" y="130"/>
                    <a:pt x="341" y="0"/>
                    <a:pt x="162" y="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3" name="object 24"/>
          <p:cNvSpPr txBox="1"/>
          <p:nvPr/>
        </p:nvSpPr>
        <p:spPr>
          <a:xfrm>
            <a:off x="8693892" y="4297495"/>
            <a:ext cx="1551610" cy="567463"/>
          </a:xfrm>
          <a:prstGeom prst="rect">
            <a:avLst/>
          </a:prstGeom>
        </p:spPr>
        <p:txBody>
          <a:bodyPr vert="horz" wrap="square" lIns="0" tIns="13335" rIns="0" bIns="0" rtlCol="0">
            <a:spAutoFit/>
          </a:bodyPr>
          <a:lstStyle/>
          <a:p>
            <a:pPr marL="12700" marR="5080" algn="ctr">
              <a:lnSpc>
                <a:spcPct val="100000"/>
              </a:lnSpc>
              <a:spcBef>
                <a:spcPts val="105"/>
              </a:spcBef>
            </a:pPr>
            <a:r>
              <a:rPr lang="tr-TR" b="1" spc="-10" dirty="0">
                <a:solidFill>
                  <a:schemeClr val="accent2"/>
                </a:solidFill>
                <a:latin typeface="+mj-lt"/>
                <a:cs typeface="Calibri"/>
              </a:rPr>
              <a:t>Yatırıma Uygun Yerler</a:t>
            </a:r>
            <a:endParaRPr dirty="0">
              <a:solidFill>
                <a:schemeClr val="accent2"/>
              </a:solidFill>
              <a:latin typeface="+mj-lt"/>
              <a:cs typeface="Calibri"/>
            </a:endParaRPr>
          </a:p>
        </p:txBody>
      </p:sp>
      <p:sp>
        <p:nvSpPr>
          <p:cNvPr id="54" name="Dikdörtgen 53"/>
          <p:cNvSpPr/>
          <p:nvPr/>
        </p:nvSpPr>
        <p:spPr>
          <a:xfrm>
            <a:off x="8020021" y="5274678"/>
            <a:ext cx="3240000" cy="3907421"/>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object 8"/>
          <p:cNvSpPr txBox="1"/>
          <p:nvPr/>
        </p:nvSpPr>
        <p:spPr>
          <a:xfrm>
            <a:off x="8221760" y="5529849"/>
            <a:ext cx="2880000" cy="2816156"/>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Balıkesir </a:t>
            </a:r>
            <a:r>
              <a:rPr lang="tr-TR" sz="2000" b="1" dirty="0">
                <a:solidFill>
                  <a:srgbClr val="FFFFFF"/>
                </a:solidFill>
                <a:latin typeface="+mj-lt"/>
                <a:cs typeface="Calibri"/>
              </a:rPr>
              <a:t>OSB</a:t>
            </a: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Bandırma </a:t>
            </a:r>
            <a:r>
              <a:rPr lang="tr-TR" sz="2000" b="1" dirty="0">
                <a:solidFill>
                  <a:srgbClr val="FFFFFF"/>
                </a:solidFill>
                <a:latin typeface="+mj-lt"/>
                <a:cs typeface="Calibri"/>
              </a:rPr>
              <a:t>OSB</a:t>
            </a: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Gönen Deri ihtisas ve Karma OSB</a:t>
            </a:r>
            <a:endParaRPr lang="tr-TR" sz="2000" b="1" dirty="0">
              <a:solidFill>
                <a:srgbClr val="FFFFFF"/>
              </a:solidFill>
              <a:latin typeface="+mj-lt"/>
              <a:cs typeface="Calibri"/>
            </a:endParaRP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Marmara Yüksek Teknoloji ve Makine İhtisas OSB</a:t>
            </a: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Dursunbey OSB</a:t>
            </a:r>
          </a:p>
          <a:p>
            <a:pPr marL="12700" marR="5080">
              <a:lnSpc>
                <a:spcPct val="100000"/>
              </a:lnSpc>
              <a:spcBef>
                <a:spcPts val="100"/>
              </a:spcBef>
            </a:pPr>
            <a:endParaRPr lang="tr-TR" b="1" dirty="0">
              <a:latin typeface="+mj-lt"/>
              <a:cs typeface="Calibri"/>
            </a:endParaRPr>
          </a:p>
        </p:txBody>
      </p:sp>
      <p:pic>
        <p:nvPicPr>
          <p:cNvPr id="57" name="object 25"/>
          <p:cNvPicPr/>
          <p:nvPr/>
        </p:nvPicPr>
        <p:blipFill>
          <a:blip r:embed="rId9" cstate="print"/>
          <a:stretch>
            <a:fillRect/>
          </a:stretch>
        </p:blipFill>
        <p:spPr>
          <a:xfrm>
            <a:off x="1432485" y="2925953"/>
            <a:ext cx="1507087" cy="1285898"/>
          </a:xfrm>
          <a:prstGeom prst="rect">
            <a:avLst/>
          </a:prstGeom>
        </p:spPr>
      </p:pic>
      <p:pic>
        <p:nvPicPr>
          <p:cNvPr id="2" name="Resim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39600" y="5253166"/>
            <a:ext cx="4429647" cy="4429647"/>
          </a:xfrm>
          <a:prstGeom prst="rect">
            <a:avLst/>
          </a:prstGeom>
          <a:ln w="88900" cap="sq" cmpd="thickThin">
            <a:solidFill>
              <a:srgbClr val="0D62ED"/>
            </a:solidFill>
            <a:prstDash val="solid"/>
            <a:miter lim="800000"/>
          </a:ln>
          <a:effectLst>
            <a:innerShdw blurRad="76200">
              <a:srgbClr val="000000"/>
            </a:innerShdw>
          </a:effectLst>
        </p:spPr>
      </p:pic>
      <p:sp>
        <p:nvSpPr>
          <p:cNvPr id="59" name="object 8"/>
          <p:cNvSpPr txBox="1"/>
          <p:nvPr/>
        </p:nvSpPr>
        <p:spPr>
          <a:xfrm>
            <a:off x="685800" y="6356350"/>
            <a:ext cx="2858806" cy="1564531"/>
          </a:xfrm>
          <a:prstGeom prst="rect">
            <a:avLst/>
          </a:prstGeom>
        </p:spPr>
        <p:txBody>
          <a:bodyPr vert="horz" wrap="square" lIns="0" tIns="12700" rIns="0" bIns="0" rtlCol="0">
            <a:spAutoFit/>
          </a:bodyPr>
          <a:lstStyle/>
          <a:p>
            <a:pPr marL="12700" marR="5080">
              <a:lnSpc>
                <a:spcPct val="100000"/>
              </a:lnSpc>
              <a:spcBef>
                <a:spcPts val="100"/>
              </a:spcBef>
            </a:pPr>
            <a:r>
              <a:rPr lang="tr-TR" sz="2000" b="1" dirty="0" smtClean="0">
                <a:solidFill>
                  <a:srgbClr val="FFFFFF"/>
                </a:solidFill>
                <a:latin typeface="+mj-lt"/>
                <a:cs typeface="Calibri"/>
              </a:rPr>
              <a:t>Savunma Sanayii</a:t>
            </a:r>
          </a:p>
          <a:p>
            <a:pPr marL="12700" marR="5080">
              <a:lnSpc>
                <a:spcPct val="100000"/>
              </a:lnSpc>
              <a:spcBef>
                <a:spcPts val="100"/>
              </a:spcBef>
            </a:pPr>
            <a:r>
              <a:rPr lang="tr-TR" sz="2000" b="1" dirty="0">
                <a:solidFill>
                  <a:srgbClr val="FFFFFF"/>
                </a:solidFill>
                <a:latin typeface="+mj-lt"/>
                <a:cs typeface="Calibri"/>
              </a:rPr>
              <a:t>H</a:t>
            </a:r>
            <a:r>
              <a:rPr lang="tr-TR" sz="2000" b="1" dirty="0" smtClean="0">
                <a:solidFill>
                  <a:srgbClr val="FFFFFF"/>
                </a:solidFill>
                <a:latin typeface="+mj-lt"/>
                <a:cs typeface="Calibri"/>
              </a:rPr>
              <a:t>avacılık</a:t>
            </a:r>
            <a:r>
              <a:rPr lang="tr-TR" sz="2000" b="1" dirty="0">
                <a:solidFill>
                  <a:srgbClr val="FFFFFF"/>
                </a:solidFill>
                <a:latin typeface="+mj-lt"/>
                <a:cs typeface="Calibri"/>
              </a:rPr>
              <a:t>, </a:t>
            </a:r>
            <a:r>
              <a:rPr lang="tr-TR" sz="2000" b="1" dirty="0" smtClean="0">
                <a:solidFill>
                  <a:srgbClr val="FFFFFF"/>
                </a:solidFill>
                <a:latin typeface="+mj-lt"/>
                <a:cs typeface="Calibri"/>
              </a:rPr>
              <a:t>Uzay</a:t>
            </a:r>
            <a:r>
              <a:rPr lang="tr-TR" sz="2000" b="1" dirty="0">
                <a:solidFill>
                  <a:srgbClr val="FFFFFF"/>
                </a:solidFill>
                <a:latin typeface="+mj-lt"/>
                <a:cs typeface="Calibri"/>
              </a:rPr>
              <a:t>, </a:t>
            </a:r>
            <a:r>
              <a:rPr lang="tr-TR" sz="2000" b="1" dirty="0" smtClean="0">
                <a:solidFill>
                  <a:srgbClr val="FFFFFF"/>
                </a:solidFill>
                <a:latin typeface="+mj-lt"/>
                <a:cs typeface="Calibri"/>
              </a:rPr>
              <a:t>Enerji </a:t>
            </a:r>
            <a:r>
              <a:rPr lang="tr-TR" sz="2000" b="1" dirty="0">
                <a:solidFill>
                  <a:srgbClr val="FFFFFF"/>
                </a:solidFill>
                <a:latin typeface="+mj-lt"/>
                <a:cs typeface="Calibri"/>
              </a:rPr>
              <a:t>ve </a:t>
            </a:r>
            <a:r>
              <a:rPr lang="tr-TR" sz="2000" b="1" dirty="0" smtClean="0">
                <a:solidFill>
                  <a:srgbClr val="FFFFFF"/>
                </a:solidFill>
                <a:latin typeface="+mj-lt"/>
                <a:cs typeface="Calibri"/>
              </a:rPr>
              <a:t>İleri </a:t>
            </a:r>
            <a:r>
              <a:rPr lang="tr-TR" sz="2000" b="1" dirty="0">
                <a:solidFill>
                  <a:srgbClr val="FFFFFF"/>
                </a:solidFill>
                <a:latin typeface="+mj-lt"/>
                <a:cs typeface="Calibri"/>
              </a:rPr>
              <a:t>mühendislik </a:t>
            </a:r>
            <a:r>
              <a:rPr lang="tr-TR" sz="2000" b="1" dirty="0" smtClean="0">
                <a:solidFill>
                  <a:srgbClr val="FFFFFF"/>
                </a:solidFill>
                <a:latin typeface="+mj-lt"/>
                <a:cs typeface="Calibri"/>
              </a:rPr>
              <a:t>alanlarında kullanım</a:t>
            </a:r>
            <a:endParaRPr lang="tr-TR" sz="2000" b="1" dirty="0">
              <a:solidFill>
                <a:srgbClr val="FFFFFF"/>
              </a:solidFill>
              <a:latin typeface="+mj-lt"/>
              <a:cs typeface="Calibri"/>
            </a:endParaRPr>
          </a:p>
        </p:txBody>
      </p:sp>
    </p:spTree>
    <p:extLst>
      <p:ext uri="{BB962C8B-B14F-4D97-AF65-F5344CB8AC3E}">
        <p14:creationId xmlns:p14="http://schemas.microsoft.com/office/powerpoint/2010/main" val="2766743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980831" y="1645133"/>
            <a:ext cx="415498"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1</a:t>
            </a:r>
            <a:endParaRPr lang="tr-TR" sz="4800" dirty="0">
              <a:solidFill>
                <a:schemeClr val="bg1"/>
              </a:solidFill>
            </a:endParaRPr>
          </a:p>
        </p:txBody>
      </p:sp>
      <p:sp>
        <p:nvSpPr>
          <p:cNvPr id="11" name="Dikdörtgen 10"/>
          <p:cNvSpPr/>
          <p:nvPr/>
        </p:nvSpPr>
        <p:spPr>
          <a:xfrm>
            <a:off x="1799204" y="1729444"/>
            <a:ext cx="16260196" cy="584775"/>
          </a:xfrm>
          <a:prstGeom prst="rect">
            <a:avLst/>
          </a:prstGeom>
        </p:spPr>
        <p:txBody>
          <a:bodyPr wrap="square">
            <a:spAutoFit/>
          </a:bodyPr>
          <a:lstStyle/>
          <a:p>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S CAM ELYAFI ÜRETİMİ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 Teşvik Hesaplama)</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090" y="5107391"/>
            <a:ext cx="4336909" cy="4336909"/>
          </a:xfrm>
          <a:prstGeom prst="rect">
            <a:avLst/>
          </a:prstGeom>
          <a:ln w="88900" cap="sq" cmpd="thickThin">
            <a:solidFill>
              <a:srgbClr val="0D62ED"/>
            </a:solidFill>
            <a:prstDash val="solid"/>
            <a:miter lim="800000"/>
          </a:ln>
          <a:effectLst>
            <a:innerShdw blurRad="76200">
              <a:srgbClr val="000000"/>
            </a:innerShdw>
          </a:effectLst>
        </p:spPr>
      </p:pic>
      <p:graphicFrame>
        <p:nvGraphicFramePr>
          <p:cNvPr id="56" name="object 2"/>
          <p:cNvGraphicFramePr>
            <a:graphicFrameLocks noGrp="1"/>
          </p:cNvGraphicFramePr>
          <p:nvPr>
            <p:extLst>
              <p:ext uri="{D42A27DB-BD31-4B8C-83A1-F6EECF244321}">
                <p14:modId xmlns:p14="http://schemas.microsoft.com/office/powerpoint/2010/main" val="2485267494"/>
              </p:ext>
            </p:extLst>
          </p:nvPr>
        </p:nvGraphicFramePr>
        <p:xfrm>
          <a:off x="7791602" y="2776062"/>
          <a:ext cx="10352369" cy="6520868"/>
        </p:xfrm>
        <a:graphic>
          <a:graphicData uri="http://schemas.openxmlformats.org/drawingml/2006/table">
            <a:tbl>
              <a:tblPr firstRow="1" bandRow="1">
                <a:tableStyleId>{BC89EF96-8CEA-46FF-86C4-4CE0E7609802}</a:tableStyleId>
              </a:tblPr>
              <a:tblGrid>
                <a:gridCol w="6715104">
                  <a:extLst>
                    <a:ext uri="{9D8B030D-6E8A-4147-A177-3AD203B41FA5}">
                      <a16:colId xmlns:a16="http://schemas.microsoft.com/office/drawing/2014/main" val="20000"/>
                    </a:ext>
                  </a:extLst>
                </a:gridCol>
                <a:gridCol w="1953954">
                  <a:extLst>
                    <a:ext uri="{9D8B030D-6E8A-4147-A177-3AD203B41FA5}">
                      <a16:colId xmlns:a16="http://schemas.microsoft.com/office/drawing/2014/main" val="20001"/>
                    </a:ext>
                  </a:extLst>
                </a:gridCol>
                <a:gridCol w="1683311">
                  <a:extLst>
                    <a:ext uri="{9D8B030D-6E8A-4147-A177-3AD203B41FA5}">
                      <a16:colId xmlns:a16="http://schemas.microsoft.com/office/drawing/2014/main" val="20002"/>
                    </a:ext>
                  </a:extLst>
                </a:gridCol>
              </a:tblGrid>
              <a:tr h="887076">
                <a:tc>
                  <a:txBody>
                    <a:bodyPr/>
                    <a:lstStyle/>
                    <a:p>
                      <a:pPr marL="0" algn="ctr">
                        <a:lnSpc>
                          <a:spcPct val="100000"/>
                        </a:lnSpc>
                      </a:pPr>
                      <a:r>
                        <a:rPr lang="tr-TR" sz="1900" u="sng" spc="-25" noProof="0" dirty="0">
                          <a:solidFill>
                            <a:srgbClr val="0054C5"/>
                          </a:solidFill>
                          <a:uFill>
                            <a:solidFill>
                              <a:srgbClr val="000000"/>
                            </a:solidFill>
                          </a:uFill>
                          <a:latin typeface="+mj-lt"/>
                        </a:rPr>
                        <a:t>Teşvik</a:t>
                      </a:r>
                      <a:r>
                        <a:rPr lang="tr-TR" sz="1900" u="sng" spc="-35" noProof="0" dirty="0">
                          <a:solidFill>
                            <a:srgbClr val="0054C5"/>
                          </a:solidFill>
                          <a:uFill>
                            <a:solidFill>
                              <a:srgbClr val="000000"/>
                            </a:solidFill>
                          </a:uFill>
                          <a:latin typeface="+mj-lt"/>
                        </a:rPr>
                        <a:t> </a:t>
                      </a:r>
                      <a:r>
                        <a:rPr lang="tr-TR" sz="1900" u="sng" spc="-10" noProof="0" dirty="0">
                          <a:solidFill>
                            <a:srgbClr val="0054C5"/>
                          </a:solidFill>
                          <a:uFill>
                            <a:solidFill>
                              <a:srgbClr val="000000"/>
                            </a:solidFill>
                          </a:uFill>
                          <a:latin typeface="+mj-lt"/>
                        </a:rPr>
                        <a:t>Unsurları</a:t>
                      </a:r>
                    </a:p>
                    <a:p>
                      <a:pPr marL="0" algn="ctr">
                        <a:lnSpc>
                          <a:spcPct val="100000"/>
                        </a:lnSpc>
                      </a:pPr>
                      <a:endParaRPr lang="tr-TR" sz="1900" noProof="0" dirty="0">
                        <a:solidFill>
                          <a:srgbClr val="0054C5"/>
                        </a:solidFill>
                        <a:latin typeface="+mj-lt"/>
                        <a:cs typeface="Calibri"/>
                      </a:endParaRPr>
                    </a:p>
                  </a:txBody>
                  <a:tcPr marL="45720" marR="45720" anchor="ctr"/>
                </a:tc>
                <a:tc>
                  <a:txBody>
                    <a:bodyPr/>
                    <a:lstStyle/>
                    <a:p>
                      <a:pPr marL="0" marR="158750" indent="0" algn="ctr">
                        <a:lnSpc>
                          <a:spcPct val="100000"/>
                        </a:lnSpc>
                      </a:pPr>
                      <a:r>
                        <a:rPr lang="tr-TR" sz="1700" spc="-25" noProof="0" dirty="0">
                          <a:solidFill>
                            <a:schemeClr val="bg1"/>
                          </a:solidFill>
                          <a:latin typeface="+mj-lt"/>
                        </a:rPr>
                        <a:t> Yerel</a:t>
                      </a:r>
                      <a:r>
                        <a:rPr lang="tr-TR" sz="1700" spc="-40" baseline="0" noProof="0" dirty="0">
                          <a:solidFill>
                            <a:schemeClr val="bg1"/>
                          </a:solidFill>
                          <a:latin typeface="+mj-lt"/>
                        </a:rPr>
                        <a:t> </a:t>
                      </a:r>
                      <a:r>
                        <a:rPr lang="tr-TR" sz="1700" spc="-10" noProof="0" dirty="0">
                          <a:solidFill>
                            <a:schemeClr val="bg1"/>
                          </a:solidFill>
                          <a:latin typeface="+mj-lt"/>
                        </a:rPr>
                        <a:t>Kalkınma</a:t>
                      </a:r>
                      <a:r>
                        <a:rPr lang="tr-TR" sz="1700" spc="-10" baseline="0" noProof="0" dirty="0">
                          <a:solidFill>
                            <a:schemeClr val="bg1"/>
                          </a:solidFill>
                          <a:latin typeface="+mj-lt"/>
                        </a:rPr>
                        <a:t> </a:t>
                      </a:r>
                      <a:r>
                        <a:rPr lang="tr-TR" sz="1700" spc="-10" noProof="0" dirty="0">
                          <a:solidFill>
                            <a:schemeClr val="bg1"/>
                          </a:solidFill>
                          <a:latin typeface="+mj-lt"/>
                        </a:rPr>
                        <a:t>Hamlesi</a:t>
                      </a:r>
                      <a:endParaRPr lang="tr-TR" sz="1700" noProof="0" dirty="0">
                        <a:solidFill>
                          <a:schemeClr val="bg1"/>
                        </a:solidFill>
                        <a:latin typeface="+mj-lt"/>
                        <a:cs typeface="Calibri"/>
                      </a:endParaRPr>
                    </a:p>
                  </a:txBody>
                  <a:tcPr marL="45720" marR="45720" anchor="ctr">
                    <a:solidFill>
                      <a:srgbClr val="0054C5"/>
                    </a:solidFill>
                  </a:tcPr>
                </a:tc>
                <a:tc>
                  <a:txBody>
                    <a:bodyPr/>
                    <a:lstStyle/>
                    <a:p>
                      <a:pPr marL="0" marR="113030" indent="0" algn="ctr">
                        <a:lnSpc>
                          <a:spcPct val="100000"/>
                        </a:lnSpc>
                      </a:pPr>
                      <a:r>
                        <a:rPr lang="tr-TR" sz="1700" noProof="0" dirty="0">
                          <a:solidFill>
                            <a:srgbClr val="0054C5"/>
                          </a:solidFill>
                          <a:latin typeface="+mj-lt"/>
                        </a:rPr>
                        <a:t>2</a:t>
                      </a:r>
                      <a:r>
                        <a:rPr lang="tr-TR" sz="1700" noProof="0" dirty="0" smtClean="0">
                          <a:solidFill>
                            <a:srgbClr val="0054C5"/>
                          </a:solidFill>
                          <a:latin typeface="+mj-lt"/>
                        </a:rPr>
                        <a:t>.</a:t>
                      </a:r>
                      <a:r>
                        <a:rPr lang="tr-TR" sz="1700" spc="-25" noProof="0" dirty="0" smtClean="0">
                          <a:solidFill>
                            <a:srgbClr val="0054C5"/>
                          </a:solidFill>
                          <a:latin typeface="+mj-lt"/>
                        </a:rPr>
                        <a:t> </a:t>
                      </a:r>
                      <a:r>
                        <a:rPr lang="tr-TR" sz="1700" spc="-10" noProof="0" dirty="0">
                          <a:solidFill>
                            <a:srgbClr val="0054C5"/>
                          </a:solidFill>
                          <a:latin typeface="+mj-lt"/>
                        </a:rPr>
                        <a:t>Bölge Destekleri</a:t>
                      </a:r>
                      <a:endParaRPr lang="tr-TR" sz="1700" noProof="0" dirty="0">
                        <a:solidFill>
                          <a:srgbClr val="0054C5"/>
                        </a:solidFill>
                        <a:latin typeface="+mj-lt"/>
                        <a:cs typeface="Calibri"/>
                      </a:endParaRPr>
                    </a:p>
                  </a:txBody>
                  <a:tcPr marL="45720" marR="45720" anchor="ctr"/>
                </a:tc>
                <a:extLst>
                  <a:ext uri="{0D108BD9-81ED-4DB2-BD59-A6C34878D82A}">
                    <a16:rowId xmlns:a16="http://schemas.microsoft.com/office/drawing/2014/main" val="10000"/>
                  </a:ext>
                </a:extLst>
              </a:tr>
              <a:tr h="379109">
                <a:tc>
                  <a:txBody>
                    <a:bodyPr/>
                    <a:lstStyle/>
                    <a:p>
                      <a:pPr marL="6985">
                        <a:lnSpc>
                          <a:spcPct val="100000"/>
                        </a:lnSpc>
                        <a:spcBef>
                          <a:spcPts val="140"/>
                        </a:spcBef>
                      </a:pPr>
                      <a:r>
                        <a:rPr lang="tr-TR" sz="1700" noProof="0" dirty="0">
                          <a:latin typeface="+mj-lt"/>
                        </a:rPr>
                        <a:t>KDV</a:t>
                      </a:r>
                      <a:r>
                        <a:rPr lang="tr-TR" sz="1700" spc="-55" noProof="0" dirty="0">
                          <a:latin typeface="+mj-lt"/>
                        </a:rPr>
                        <a:t> </a:t>
                      </a:r>
                      <a:r>
                        <a:rPr lang="tr-TR" sz="1700" noProof="0" dirty="0">
                          <a:latin typeface="+mj-lt"/>
                        </a:rPr>
                        <a:t>İstisnası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ct val="100000"/>
                        </a:lnSpc>
                        <a:spcBef>
                          <a:spcPts val="140"/>
                        </a:spcBef>
                      </a:pPr>
                      <a:r>
                        <a:rPr lang="tr-TR" sz="1800" b="1" spc="-10" noProof="0" dirty="0" smtClean="0">
                          <a:latin typeface="+mj-lt"/>
                        </a:rPr>
                        <a:t>760.000.000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760.000.000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1"/>
                  </a:ext>
                </a:extLst>
              </a:tr>
              <a:tr h="307826">
                <a:tc>
                  <a:txBody>
                    <a:bodyPr/>
                    <a:lstStyle/>
                    <a:p>
                      <a:pPr marL="6985">
                        <a:lnSpc>
                          <a:spcPts val="1555"/>
                        </a:lnSpc>
                      </a:pPr>
                      <a:r>
                        <a:rPr lang="tr-TR" sz="1700" noProof="0" dirty="0">
                          <a:latin typeface="+mj-lt"/>
                        </a:rPr>
                        <a:t>Gümrük</a:t>
                      </a:r>
                      <a:r>
                        <a:rPr lang="tr-TR" sz="1700" spc="-65" noProof="0" dirty="0">
                          <a:latin typeface="+mj-lt"/>
                        </a:rPr>
                        <a:t> </a:t>
                      </a:r>
                      <a:r>
                        <a:rPr lang="tr-TR" sz="1700" spc="-10" noProof="0" dirty="0">
                          <a:latin typeface="+mj-lt"/>
                        </a:rPr>
                        <a:t>Vergisi</a:t>
                      </a:r>
                      <a:r>
                        <a:rPr lang="tr-TR" sz="1700" spc="-35" noProof="0" dirty="0">
                          <a:latin typeface="+mj-lt"/>
                        </a:rPr>
                        <a:t> </a:t>
                      </a:r>
                      <a:r>
                        <a:rPr lang="tr-TR" sz="1700" noProof="0" dirty="0">
                          <a:latin typeface="+mj-lt"/>
                        </a:rPr>
                        <a:t>Muafiyeti</a:t>
                      </a:r>
                      <a:r>
                        <a:rPr lang="tr-TR" sz="1700" spc="-3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ts val="1555"/>
                        </a:lnSpc>
                      </a:pPr>
                      <a:r>
                        <a:rPr lang="tr-TR" sz="1800" b="1" spc="-10" noProof="0" dirty="0" smtClean="0">
                          <a:latin typeface="+mj-lt"/>
                        </a:rPr>
                        <a:t>50.000.000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50.000.000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2"/>
                  </a:ext>
                </a:extLst>
              </a:tr>
              <a:tr h="379109">
                <a:tc>
                  <a:txBody>
                    <a:bodyPr/>
                    <a:lstStyle/>
                    <a:p>
                      <a:pPr marL="6985">
                        <a:lnSpc>
                          <a:spcPct val="100000"/>
                        </a:lnSpc>
                        <a:spcBef>
                          <a:spcPts val="145"/>
                        </a:spcBef>
                      </a:pPr>
                      <a:r>
                        <a:rPr lang="tr-TR" sz="1700" spc="-10" noProof="0" dirty="0">
                          <a:latin typeface="+mj-lt"/>
                        </a:rPr>
                        <a:t>Vergi</a:t>
                      </a:r>
                      <a:r>
                        <a:rPr lang="tr-TR" sz="1700" spc="-40" noProof="0" dirty="0">
                          <a:latin typeface="+mj-lt"/>
                        </a:rPr>
                        <a:t> </a:t>
                      </a:r>
                      <a:r>
                        <a:rPr lang="tr-TR" sz="1700" spc="-10" noProof="0" dirty="0">
                          <a:latin typeface="+mj-lt"/>
                        </a:rPr>
                        <a:t>YKO:</a:t>
                      </a:r>
                      <a:r>
                        <a:rPr lang="tr-TR" sz="1700" spc="-60" noProof="0" dirty="0">
                          <a:latin typeface="+mj-lt"/>
                        </a:rPr>
                        <a:t> </a:t>
                      </a:r>
                      <a:r>
                        <a:rPr lang="tr-TR" sz="1700" noProof="0" dirty="0" smtClean="0">
                          <a:latin typeface="+mj-lt"/>
                        </a:rPr>
                        <a:t>Sabit</a:t>
                      </a:r>
                      <a:r>
                        <a:rPr lang="tr-TR" sz="1700" spc="-50" noProof="0" dirty="0" smtClean="0">
                          <a:latin typeface="+mj-lt"/>
                        </a:rPr>
                        <a:t> </a:t>
                      </a:r>
                      <a:r>
                        <a:rPr lang="tr-TR" sz="1700" spc="-10" noProof="0" dirty="0" smtClean="0">
                          <a:latin typeface="+mj-lt"/>
                        </a:rPr>
                        <a:t>Yatırım</a:t>
                      </a:r>
                      <a:r>
                        <a:rPr lang="tr-TR" sz="1700" spc="-45" noProof="0" dirty="0" smtClean="0">
                          <a:latin typeface="+mj-lt"/>
                        </a:rPr>
                        <a:t> </a:t>
                      </a:r>
                      <a:r>
                        <a:rPr lang="tr-TR" sz="1700" spc="-10" noProof="0" dirty="0">
                          <a:latin typeface="+mj-lt"/>
                        </a:rPr>
                        <a:t>Tutarının</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25" noProof="0" dirty="0">
                          <a:latin typeface="+mj-lt"/>
                        </a:rPr>
                        <a:t>50%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25%</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3"/>
                  </a:ext>
                </a:extLst>
              </a:tr>
              <a:tr h="293189">
                <a:tc>
                  <a:txBody>
                    <a:bodyPr/>
                    <a:lstStyle/>
                    <a:p>
                      <a:pPr marL="6985">
                        <a:lnSpc>
                          <a:spcPts val="1555"/>
                        </a:lnSpc>
                      </a:pPr>
                      <a:r>
                        <a:rPr lang="tr-TR" sz="1700" spc="-10" noProof="0" dirty="0">
                          <a:latin typeface="+mj-lt"/>
                        </a:rPr>
                        <a:t>Yatırıma</a:t>
                      </a:r>
                      <a:r>
                        <a:rPr lang="tr-TR" sz="1700" spc="-50" noProof="0" dirty="0">
                          <a:latin typeface="+mj-lt"/>
                        </a:rPr>
                        <a:t> </a:t>
                      </a:r>
                      <a:r>
                        <a:rPr lang="tr-TR" sz="1700" noProof="0" dirty="0">
                          <a:latin typeface="+mj-lt"/>
                        </a:rPr>
                        <a:t>Katkı</a:t>
                      </a:r>
                      <a:r>
                        <a:rPr lang="tr-TR" sz="1700" spc="-50" noProof="0" dirty="0">
                          <a:latin typeface="+mj-lt"/>
                        </a:rPr>
                        <a:t> </a:t>
                      </a:r>
                      <a:r>
                        <a:rPr lang="tr-TR" sz="1700" spc="-20" noProof="0" dirty="0">
                          <a:latin typeface="+mj-lt"/>
                        </a:rPr>
                        <a:t>Tutarı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ts val="1555"/>
                        </a:lnSpc>
                      </a:pPr>
                      <a:r>
                        <a:rPr lang="tr-TR" sz="1800" b="1" kern="1200" spc="-10" dirty="0" smtClean="0">
                          <a:solidFill>
                            <a:schemeClr val="tx1"/>
                          </a:solidFill>
                          <a:latin typeface="+mj-lt"/>
                          <a:ea typeface="+mn-ea"/>
                          <a:cs typeface="+mn-cs"/>
                        </a:rPr>
                        <a:t>1.880.000.000</a:t>
                      </a:r>
                      <a:r>
                        <a:rPr lang="tr-TR" sz="1800" b="1" kern="1200" spc="-10" baseline="0" dirty="0" smtClean="0">
                          <a:solidFill>
                            <a:schemeClr val="tx1"/>
                          </a:solidFill>
                          <a:latin typeface="+mj-lt"/>
                          <a:ea typeface="+mn-ea"/>
                          <a:cs typeface="+mn-cs"/>
                        </a:rPr>
                        <a:t> </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55"/>
                        </a:lnSpc>
                        <a:spcBef>
                          <a:spcPts val="315"/>
                        </a:spcBef>
                      </a:pPr>
                      <a:r>
                        <a:rPr lang="tr-TR" sz="1600" b="0" kern="1200" spc="-10" noProof="0" dirty="0" smtClean="0">
                          <a:solidFill>
                            <a:schemeClr val="tx1"/>
                          </a:solidFill>
                          <a:latin typeface="+mj-lt"/>
                          <a:ea typeface="+mn-ea"/>
                          <a:cs typeface="+mn-cs"/>
                        </a:rPr>
                        <a:t>1.000.000.000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4"/>
                  </a:ext>
                </a:extLst>
              </a:tr>
              <a:tr h="379109">
                <a:tc>
                  <a:txBody>
                    <a:bodyPr/>
                    <a:lstStyle/>
                    <a:p>
                      <a:pPr marL="6985">
                        <a:lnSpc>
                          <a:spcPct val="100000"/>
                        </a:lnSpc>
                        <a:spcBef>
                          <a:spcPts val="145"/>
                        </a:spcBef>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5" noProof="0" dirty="0">
                          <a:latin typeface="+mj-lt"/>
                        </a:rPr>
                        <a:t> </a:t>
                      </a:r>
                      <a:r>
                        <a:rPr lang="tr-TR" sz="1700" noProof="0" dirty="0">
                          <a:latin typeface="+mj-lt"/>
                        </a:rPr>
                        <a:t>Süre</a:t>
                      </a:r>
                      <a:r>
                        <a:rPr lang="tr-TR" sz="1700" spc="-30" noProof="0" dirty="0">
                          <a:latin typeface="+mj-lt"/>
                        </a:rPr>
                        <a:t> </a:t>
                      </a:r>
                      <a:r>
                        <a:rPr lang="tr-TR" sz="1700" spc="-10" noProof="0" dirty="0">
                          <a:latin typeface="+mj-lt"/>
                        </a:rPr>
                        <a:t>(Yıl)</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50" noProof="0" dirty="0">
                          <a:latin typeface="+mj-lt"/>
                        </a:rPr>
                        <a:t>8</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5</a:t>
                      </a:r>
                      <a:r>
                        <a:rPr lang="tr-TR" sz="1600" b="0" i="0" kern="1200" spc="-10" baseline="0" noProof="0" dirty="0" smtClean="0">
                          <a:solidFill>
                            <a:schemeClr val="tx1"/>
                          </a:solidFill>
                          <a:latin typeface="+mj-lt"/>
                          <a:ea typeface="+mn-ea"/>
                          <a:cs typeface="Calibri"/>
                        </a:rPr>
                        <a:t> (</a:t>
                      </a:r>
                      <a:r>
                        <a:rPr lang="tr-TR" sz="1600" b="0" i="0" kern="1200" spc="-10" noProof="0" dirty="0" smtClean="0">
                          <a:solidFill>
                            <a:schemeClr val="tx1"/>
                          </a:solidFill>
                          <a:latin typeface="+mj-lt"/>
                          <a:ea typeface="+mn-ea"/>
                          <a:cs typeface="Calibri"/>
                        </a:rPr>
                        <a:t>OSB </a:t>
                      </a:r>
                      <a:r>
                        <a:rPr lang="tr-TR" sz="1600" b="0" i="0" kern="1200" spc="-10" noProof="0" dirty="0">
                          <a:solidFill>
                            <a:schemeClr val="tx1"/>
                          </a:solidFill>
                          <a:latin typeface="+mj-lt"/>
                          <a:ea typeface="+mn-ea"/>
                          <a:cs typeface="Calibri"/>
                        </a:rPr>
                        <a:t>İçi)</a:t>
                      </a:r>
                    </a:p>
                  </a:txBody>
                  <a:tcPr marL="45720" marR="45720" anchor="ctr"/>
                </a:tc>
                <a:extLst>
                  <a:ext uri="{0D108BD9-81ED-4DB2-BD59-A6C34878D82A}">
                    <a16:rowId xmlns:a16="http://schemas.microsoft.com/office/drawing/2014/main" val="10005"/>
                  </a:ext>
                </a:extLst>
              </a:tr>
              <a:tr h="283396">
                <a:tc>
                  <a:txBody>
                    <a:bodyPr/>
                    <a:lstStyle/>
                    <a:p>
                      <a:pPr marL="6985">
                        <a:lnSpc>
                          <a:spcPts val="1580"/>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0" noProof="0" dirty="0">
                          <a:latin typeface="+mj-lt"/>
                        </a:rPr>
                        <a:t> (TL)</a:t>
                      </a:r>
                      <a:endParaRPr lang="tr-TR" sz="1700" noProof="0" dirty="0">
                        <a:latin typeface="+mj-lt"/>
                        <a:cs typeface="Calibri"/>
                      </a:endParaRPr>
                    </a:p>
                  </a:txBody>
                  <a:tcPr marL="45720" marR="45720" anchor="ctr"/>
                </a:tc>
                <a:tc>
                  <a:txBody>
                    <a:bodyPr/>
                    <a:lstStyle/>
                    <a:p>
                      <a:pPr algn="ctr">
                        <a:lnSpc>
                          <a:spcPts val="1580"/>
                        </a:lnSpc>
                      </a:pPr>
                      <a:r>
                        <a:rPr lang="tr-TR" sz="1800" b="1" noProof="0" dirty="0">
                          <a:latin typeface="+mj-lt"/>
                        </a:rPr>
                        <a:t>Üst</a:t>
                      </a:r>
                      <a:r>
                        <a:rPr lang="tr-TR" sz="1800" b="1" spc="-45" noProof="0" dirty="0">
                          <a:latin typeface="+mj-lt"/>
                        </a:rPr>
                        <a:t> </a:t>
                      </a:r>
                      <a:r>
                        <a:rPr lang="tr-TR" sz="1800" b="1" noProof="0" dirty="0">
                          <a:latin typeface="+mj-lt"/>
                        </a:rPr>
                        <a:t>Limit</a:t>
                      </a:r>
                      <a:r>
                        <a:rPr lang="tr-TR" sz="1800" b="1" spc="-25" noProof="0" dirty="0">
                          <a:latin typeface="+mj-lt"/>
                        </a:rPr>
                        <a:t> </a:t>
                      </a:r>
                      <a:r>
                        <a:rPr lang="tr-TR" sz="1800" b="1" kern="1200" noProof="0" dirty="0">
                          <a:solidFill>
                            <a:schemeClr val="tx1"/>
                          </a:solidFill>
                          <a:latin typeface="+mj-lt"/>
                          <a:ea typeface="+mn-ea"/>
                          <a:cs typeface="+mn-cs"/>
                        </a:rPr>
                        <a:t>Yok</a:t>
                      </a:r>
                    </a:p>
                  </a:txBody>
                  <a:tcPr marL="45720" marR="45720" anchor="ctr"/>
                </a:tc>
                <a:tc>
                  <a:txBody>
                    <a:bodyPr/>
                    <a:lstStyle/>
                    <a:p>
                      <a:pPr marL="0" marR="0" lvl="0" indent="0" algn="ctr" defTabSz="914400" rtl="0" eaLnBrk="1" fontAlgn="auto" latinLnBrk="0" hangingPunct="1">
                        <a:lnSpc>
                          <a:spcPts val="1580"/>
                        </a:lnSpc>
                        <a:spcBef>
                          <a:spcPts val="315"/>
                        </a:spcBef>
                        <a:spcAft>
                          <a:spcPts val="0"/>
                        </a:spcAft>
                        <a:buClrTx/>
                        <a:buSzTx/>
                        <a:buFontTx/>
                        <a:buNone/>
                        <a:tabLst/>
                        <a:defRPr/>
                      </a:pPr>
                      <a:r>
                        <a:rPr lang="tr-TR" sz="1600" b="0" kern="1200" noProof="0" dirty="0" smtClean="0">
                          <a:solidFill>
                            <a:schemeClr val="tx1"/>
                          </a:solidFill>
                          <a:latin typeface="+mj-lt"/>
                          <a:ea typeface="+mn-ea"/>
                          <a:cs typeface="+mn-cs"/>
                        </a:rPr>
                        <a:t>800.000.000</a:t>
                      </a:r>
                      <a:endParaRPr lang="tr-TR" sz="1600" b="0" kern="120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6"/>
                  </a:ext>
                </a:extLst>
              </a:tr>
              <a:tr h="400519">
                <a:tc>
                  <a:txBody>
                    <a:bodyPr/>
                    <a:lstStyle/>
                    <a:p>
                      <a:pPr marL="6985">
                        <a:lnSpc>
                          <a:spcPts val="1555"/>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0"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Gerçekleşen</a:t>
                      </a:r>
                      <a:r>
                        <a:rPr lang="tr-TR" sz="1700" spc="-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137.621.232</a:t>
                      </a:r>
                      <a:endParaRPr lang="tr-TR" sz="1800" b="1" kern="1200" spc="-10" noProof="0" dirty="0">
                        <a:solidFill>
                          <a:schemeClr val="tx1"/>
                        </a:solidFill>
                        <a:latin typeface="+mj-lt"/>
                        <a:ea typeface="+mn-ea"/>
                        <a:cs typeface="+mn-cs"/>
                      </a:endParaRPr>
                    </a:p>
                  </a:txBody>
                  <a:tcPr marL="45720" marR="45720" anchor="ctr"/>
                </a:tc>
                <a:tc>
                  <a:txBody>
                    <a:bodyPr/>
                    <a:lstStyle/>
                    <a:p>
                      <a:pPr marL="0" marR="0" lvl="0" indent="0" algn="ctr" defTabSz="914400" rtl="0" eaLnBrk="1" fontAlgn="auto" latinLnBrk="0" hangingPunct="1">
                        <a:lnSpc>
                          <a:spcPct val="100000"/>
                        </a:lnSpc>
                        <a:spcBef>
                          <a:spcPts val="145"/>
                        </a:spcBef>
                        <a:spcAft>
                          <a:spcPts val="0"/>
                        </a:spcAft>
                        <a:buClrTx/>
                        <a:buSzTx/>
                        <a:buFontTx/>
                        <a:buNone/>
                        <a:tabLst/>
                        <a:defRPr/>
                      </a:pPr>
                      <a:r>
                        <a:rPr kumimoji="0" lang="tr-TR" sz="1600" b="0" i="0" u="none" strike="noStrike" kern="1200" cap="none" spc="-10" normalizeH="0" baseline="0" noProof="0" dirty="0" smtClean="0">
                          <a:ln>
                            <a:noFill/>
                          </a:ln>
                          <a:solidFill>
                            <a:prstClr val="black"/>
                          </a:solidFill>
                          <a:effectLst/>
                          <a:uLnTx/>
                          <a:uFillTx/>
                          <a:latin typeface="+mj-lt"/>
                          <a:ea typeface="+mn-ea"/>
                          <a:cs typeface="+mn-cs"/>
                        </a:rPr>
                        <a:t>86.013.270</a:t>
                      </a:r>
                      <a:endParaRPr kumimoji="0" lang="tr-TR" sz="1600" b="0" i="0" u="none" strike="noStrike" kern="1200" cap="none" spc="-10" normalizeH="0" baseline="0" noProof="0" dirty="0">
                        <a:ln>
                          <a:noFill/>
                        </a:ln>
                        <a:solidFill>
                          <a:prstClr val="black"/>
                        </a:solidFill>
                        <a:effectLst/>
                        <a:uLnTx/>
                        <a:uFillTx/>
                        <a:latin typeface="+mj-lt"/>
                        <a:ea typeface="+mn-ea"/>
                        <a:cs typeface="+mn-cs"/>
                      </a:endParaRPr>
                    </a:p>
                  </a:txBody>
                  <a:tcPr marL="45720" marR="45720" anchor="ctr"/>
                </a:tc>
                <a:extLst>
                  <a:ext uri="{0D108BD9-81ED-4DB2-BD59-A6C34878D82A}">
                    <a16:rowId xmlns:a16="http://schemas.microsoft.com/office/drawing/2014/main" val="10007"/>
                  </a:ext>
                </a:extLst>
              </a:tr>
              <a:tr h="379109">
                <a:tc>
                  <a:txBody>
                    <a:bodyPr/>
                    <a:lstStyle/>
                    <a:p>
                      <a:pPr marL="6985">
                        <a:lnSpc>
                          <a:spcPct val="100000"/>
                        </a:lnSpc>
                        <a:spcBef>
                          <a:spcPts val="145"/>
                        </a:spcBef>
                      </a:pPr>
                      <a:r>
                        <a:rPr lang="tr-TR" sz="1700" spc="-10" noProof="0" dirty="0">
                          <a:latin typeface="+mj-lt"/>
                        </a:rPr>
                        <a:t>Faiz/Kar</a:t>
                      </a:r>
                      <a:r>
                        <a:rPr lang="tr-TR" sz="1700" spc="-60" noProof="0" dirty="0">
                          <a:latin typeface="+mj-lt"/>
                        </a:rPr>
                        <a:t> </a:t>
                      </a:r>
                      <a:r>
                        <a:rPr lang="tr-TR" sz="1700" noProof="0" dirty="0">
                          <a:latin typeface="+mj-lt"/>
                        </a:rPr>
                        <a:t>Payı</a:t>
                      </a:r>
                      <a:r>
                        <a:rPr lang="tr-TR" sz="1700" spc="-25" noProof="0" dirty="0">
                          <a:latin typeface="+mj-lt"/>
                        </a:rPr>
                        <a:t> </a:t>
                      </a:r>
                      <a:r>
                        <a:rPr lang="tr-TR" sz="1700" noProof="0" dirty="0">
                          <a:latin typeface="+mj-lt"/>
                        </a:rPr>
                        <a:t>Destek</a:t>
                      </a:r>
                      <a:r>
                        <a:rPr lang="tr-TR" sz="1700" spc="-35" noProof="0" dirty="0">
                          <a:latin typeface="+mj-lt"/>
                        </a:rPr>
                        <a:t> </a:t>
                      </a:r>
                      <a:r>
                        <a:rPr lang="tr-TR" sz="1700" noProof="0" dirty="0">
                          <a:latin typeface="+mj-lt"/>
                        </a:rPr>
                        <a:t>Üst</a:t>
                      </a:r>
                      <a:r>
                        <a:rPr lang="tr-TR" sz="1700" spc="-40" noProof="0" dirty="0">
                          <a:latin typeface="+mj-lt"/>
                        </a:rPr>
                        <a:t> </a:t>
                      </a:r>
                      <a:r>
                        <a:rPr lang="tr-TR" sz="1700" noProof="0" dirty="0">
                          <a:latin typeface="+mj-lt"/>
                        </a:rPr>
                        <a:t>Sınırı</a:t>
                      </a:r>
                      <a:r>
                        <a:rPr lang="tr-TR" sz="1700" spc="-40"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a:solidFill>
                            <a:schemeClr val="tx1"/>
                          </a:solidFill>
                          <a:latin typeface="+mj-lt"/>
                          <a:ea typeface="+mn-ea"/>
                          <a:cs typeface="+mn-cs"/>
                        </a:rPr>
                        <a:t>240.000.000</a:t>
                      </a:r>
                    </a:p>
                  </a:txBody>
                  <a:tcPr marL="45720" marR="45720" anchor="ctr"/>
                </a:tc>
                <a:tc>
                  <a:txBody>
                    <a:bodyPr/>
                    <a:lstStyle/>
                    <a:p>
                      <a:pPr marL="0" algn="ctr" defTabSz="914400" rtl="0" eaLnBrk="1" latinLnBrk="0" hangingPunct="1">
                        <a:lnSpc>
                          <a:spcPct val="100000"/>
                        </a:lnSpc>
                        <a:spcBef>
                          <a:spcPts val="145"/>
                        </a:spcBef>
                      </a:pPr>
                      <a:r>
                        <a:rPr lang="tr-TR" sz="1600" b="0" kern="1200" spc="-10" noProof="0" dirty="0" smtClean="0">
                          <a:solidFill>
                            <a:schemeClr val="tx1"/>
                          </a:solidFill>
                          <a:latin typeface="+mj-lt"/>
                          <a:ea typeface="+mn-ea"/>
                          <a:cs typeface="+mn-cs"/>
                        </a:rPr>
                        <a:t>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8"/>
                  </a:ext>
                </a:extLst>
              </a:tr>
              <a:tr h="336592">
                <a:tc>
                  <a:txBody>
                    <a:bodyPr/>
                    <a:lstStyle/>
                    <a:p>
                      <a:pPr marL="6985">
                        <a:lnSpc>
                          <a:spcPts val="1580"/>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5" noProof="0" dirty="0">
                          <a:latin typeface="+mj-lt"/>
                        </a:rPr>
                        <a:t> </a:t>
                      </a:r>
                      <a:r>
                        <a:rPr lang="tr-TR" sz="1700" spc="-10" noProof="0" dirty="0">
                          <a:latin typeface="+mj-lt"/>
                        </a:rPr>
                        <a:t>Desteği</a:t>
                      </a:r>
                      <a:r>
                        <a:rPr lang="tr-TR" sz="1700" spc="-30" noProof="0" dirty="0">
                          <a:latin typeface="+mj-lt"/>
                        </a:rPr>
                        <a:t> </a:t>
                      </a:r>
                      <a:r>
                        <a:rPr lang="tr-TR" sz="1700" noProof="0" dirty="0">
                          <a:latin typeface="+mj-lt"/>
                        </a:rPr>
                        <a:t>İndirim</a:t>
                      </a:r>
                      <a:r>
                        <a:rPr lang="tr-TR" sz="1700" spc="-15" noProof="0" dirty="0">
                          <a:latin typeface="+mj-lt"/>
                        </a:rPr>
                        <a:t> </a:t>
                      </a:r>
                      <a:r>
                        <a:rPr lang="tr-TR" sz="1700" spc="-10" noProof="0" dirty="0">
                          <a:latin typeface="+mj-lt"/>
                        </a:rPr>
                        <a:t>Puanı/Azami</a:t>
                      </a:r>
                      <a:r>
                        <a:rPr lang="tr-TR" sz="1700" spc="-20" noProof="0" dirty="0">
                          <a:latin typeface="+mj-lt"/>
                        </a:rPr>
                        <a:t> </a:t>
                      </a:r>
                      <a:r>
                        <a:rPr lang="tr-TR" sz="1700" spc="-10" noProof="0" dirty="0">
                          <a:latin typeface="+mj-lt"/>
                        </a:rPr>
                        <a:t>Destek</a:t>
                      </a:r>
                      <a:r>
                        <a:rPr lang="tr-TR" sz="1700" spc="-25" noProof="0" dirty="0">
                          <a:latin typeface="+mj-lt"/>
                        </a:rPr>
                        <a:t> </a:t>
                      </a:r>
                      <a:r>
                        <a:rPr lang="tr-TR" sz="1700" spc="-10" noProof="0" dirty="0">
                          <a:latin typeface="+mj-lt"/>
                        </a:rPr>
                        <a:t>Oranı</a:t>
                      </a:r>
                      <a:endParaRPr lang="tr-TR" sz="1700" noProof="0" dirty="0">
                        <a:latin typeface="+mj-lt"/>
                        <a:cs typeface="Calibri"/>
                      </a:endParaRPr>
                    </a:p>
                  </a:txBody>
                  <a:tcPr marL="45720" marR="45720" anchor="ctr"/>
                </a:tc>
                <a:tc>
                  <a:txBody>
                    <a:bodyPr/>
                    <a:lstStyle/>
                    <a:p>
                      <a:pPr algn="ctr">
                        <a:lnSpc>
                          <a:spcPts val="1580"/>
                        </a:lnSpc>
                      </a:pPr>
                      <a:r>
                        <a:rPr lang="tr-TR" sz="1800" b="1" spc="-25" noProof="0" dirty="0">
                          <a:latin typeface="+mj-lt"/>
                        </a:rPr>
                        <a:t>20 Puan/40%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j-lt"/>
                          <a:ea typeface="+mn-ea"/>
                          <a:cs typeface="+mn-cs"/>
                        </a:rPr>
                        <a:t>UYGULANMAZ</a:t>
                      </a:r>
                      <a:endParaRPr lang="tr-TR" sz="1600" b="0" kern="1200" spc="-25"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9"/>
                  </a:ext>
                </a:extLst>
              </a:tr>
              <a:tr h="337143">
                <a:tc>
                  <a:txBody>
                    <a:bodyPr/>
                    <a:lstStyle/>
                    <a:p>
                      <a:pPr marL="6985">
                        <a:lnSpc>
                          <a:spcPts val="1555"/>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0" noProof="0" dirty="0">
                          <a:latin typeface="+mj-lt"/>
                        </a:rPr>
                        <a:t> </a:t>
                      </a:r>
                      <a:r>
                        <a:rPr lang="tr-TR" sz="1700" spc="-10" noProof="0" dirty="0">
                          <a:latin typeface="+mj-lt"/>
                        </a:rPr>
                        <a:t>Gerçekleşen</a:t>
                      </a:r>
                      <a:r>
                        <a:rPr lang="tr-TR" sz="1700" spc="-20" noProof="0" dirty="0">
                          <a:latin typeface="+mj-lt"/>
                        </a:rPr>
                        <a:t> (TL)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dirty="0" smtClean="0">
                          <a:solidFill>
                            <a:schemeClr val="tx1"/>
                          </a:solidFill>
                          <a:latin typeface="+mj-lt"/>
                          <a:ea typeface="+mn-ea"/>
                          <a:cs typeface="+mn-cs"/>
                        </a:rPr>
                        <a:t>240.000.000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ct val="100000"/>
                        </a:lnSpc>
                        <a:spcBef>
                          <a:spcPts val="145"/>
                        </a:spcBef>
                      </a:pPr>
                      <a:r>
                        <a:rPr lang="tr-TR" sz="1600" b="0" kern="1200" spc="-10" noProof="0" dirty="0" smtClean="0">
                          <a:solidFill>
                            <a:schemeClr val="tx1"/>
                          </a:solidFill>
                          <a:latin typeface="+mj-lt"/>
                          <a:ea typeface="+mn-ea"/>
                          <a:cs typeface="+mn-cs"/>
                        </a:rPr>
                        <a:t>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10"/>
                  </a:ext>
                </a:extLst>
              </a:tr>
              <a:tr h="341021">
                <a:tc>
                  <a:txBody>
                    <a:bodyPr/>
                    <a:lstStyle/>
                    <a:p>
                      <a:pPr marL="6985">
                        <a:lnSpc>
                          <a:spcPts val="1650"/>
                        </a:lnSpc>
                        <a:spcBef>
                          <a:spcPts val="145"/>
                        </a:spcBef>
                      </a:pPr>
                      <a:r>
                        <a:rPr lang="tr-TR" sz="1700" spc="-10" noProof="0" dirty="0">
                          <a:latin typeface="+mj-lt"/>
                        </a:rPr>
                        <a:t>Yatırım</a:t>
                      </a:r>
                      <a:r>
                        <a:rPr lang="tr-TR" sz="1700" spc="-55" noProof="0" dirty="0">
                          <a:latin typeface="+mj-lt"/>
                        </a:rPr>
                        <a:t> </a:t>
                      </a:r>
                      <a:r>
                        <a:rPr lang="tr-TR" sz="1700" spc="-20" noProof="0" dirty="0">
                          <a:latin typeface="+mj-lt"/>
                        </a:rPr>
                        <a:t>Yeri</a:t>
                      </a:r>
                      <a:r>
                        <a:rPr lang="tr-TR" sz="1700" spc="-55" noProof="0" dirty="0">
                          <a:latin typeface="+mj-lt"/>
                        </a:rPr>
                        <a:t> </a:t>
                      </a:r>
                      <a:r>
                        <a:rPr lang="tr-TR" sz="1700" spc="-10" noProof="0" dirty="0">
                          <a:latin typeface="+mj-lt"/>
                        </a:rPr>
                        <a:t>Tahsisi</a:t>
                      </a:r>
                      <a:endParaRPr lang="tr-TR" sz="1700" noProof="0" dirty="0">
                        <a:latin typeface="+mj-lt"/>
                        <a:cs typeface="Calibri"/>
                      </a:endParaRPr>
                    </a:p>
                  </a:txBody>
                  <a:tcPr marL="45720" marR="45720" anchor="ctr"/>
                </a:tc>
                <a:tc>
                  <a:txBody>
                    <a:bodyPr/>
                    <a:lstStyle/>
                    <a:p>
                      <a:pPr algn="ctr">
                        <a:lnSpc>
                          <a:spcPts val="1664"/>
                        </a:lnSpc>
                        <a:spcBef>
                          <a:spcPts val="160"/>
                        </a:spcBef>
                      </a:pPr>
                      <a:r>
                        <a:rPr lang="tr-TR" sz="1800" b="1" spc="-50" noProof="0" dirty="0">
                          <a:latin typeface="+mj-lt"/>
                        </a:rPr>
                        <a:t>✓</a:t>
                      </a:r>
                      <a:endParaRPr lang="tr-TR" sz="1800" b="1" noProof="0" dirty="0">
                        <a:solidFill>
                          <a:schemeClr val="bg1"/>
                        </a:solidFill>
                        <a:latin typeface="+mj-lt"/>
                        <a:cs typeface="Segoe UI Symbol"/>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a:t>
                      </a:r>
                    </a:p>
                  </a:txBody>
                  <a:tcPr marL="45720" marR="45720" anchor="ctr"/>
                </a:tc>
                <a:extLst>
                  <a:ext uri="{0D108BD9-81ED-4DB2-BD59-A6C34878D82A}">
                    <a16:rowId xmlns:a16="http://schemas.microsoft.com/office/drawing/2014/main" val="10011"/>
                  </a:ext>
                </a:extLst>
              </a:tr>
              <a:tr h="375566">
                <a:tc>
                  <a:txBody>
                    <a:bodyPr/>
                    <a:lstStyle/>
                    <a:p>
                      <a:pPr marL="6985">
                        <a:lnSpc>
                          <a:spcPct val="100000"/>
                        </a:lnSpc>
                        <a:spcBef>
                          <a:spcPts val="145"/>
                        </a:spcBef>
                      </a:pPr>
                      <a:r>
                        <a:rPr lang="tr-TR" sz="1700" noProof="0" dirty="0">
                          <a:latin typeface="+mj-lt"/>
                        </a:rPr>
                        <a:t>Makine</a:t>
                      </a:r>
                      <a:r>
                        <a:rPr lang="tr-TR" sz="1700" spc="-35" noProof="0" dirty="0">
                          <a:latin typeface="+mj-lt"/>
                        </a:rPr>
                        <a:t> </a:t>
                      </a:r>
                      <a:r>
                        <a:rPr lang="tr-TR" sz="1700" noProof="0" dirty="0">
                          <a:latin typeface="+mj-lt"/>
                        </a:rPr>
                        <a:t>ve</a:t>
                      </a:r>
                      <a:r>
                        <a:rPr lang="tr-TR" sz="1700" spc="-35"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0" noProof="0" dirty="0">
                          <a:latin typeface="+mj-lt"/>
                        </a:rPr>
                        <a:t> </a:t>
                      </a:r>
                      <a:r>
                        <a:rPr lang="tr-TR" sz="1700" noProof="0" dirty="0">
                          <a:latin typeface="+mj-lt"/>
                        </a:rPr>
                        <a:t>Destek</a:t>
                      </a:r>
                      <a:r>
                        <a:rPr lang="tr-TR" sz="1700" spc="-50" noProof="0" dirty="0">
                          <a:latin typeface="+mj-lt"/>
                        </a:rPr>
                        <a:t> </a:t>
                      </a:r>
                      <a:r>
                        <a:rPr lang="tr-TR" sz="1700" noProof="0" dirty="0">
                          <a:latin typeface="+mj-lt"/>
                        </a:rPr>
                        <a:t>Oranı</a:t>
                      </a:r>
                      <a:r>
                        <a:rPr lang="tr-TR" sz="1700" spc="-4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25%</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2"/>
                  </a:ext>
                </a:extLst>
              </a:tr>
              <a:tr h="335706">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5" noProof="0" dirty="0">
                          <a:latin typeface="+mj-lt"/>
                        </a:rPr>
                        <a:t> </a:t>
                      </a:r>
                      <a:r>
                        <a:rPr lang="tr-TR" sz="1700" noProof="0" dirty="0">
                          <a:latin typeface="+mj-lt"/>
                        </a:rPr>
                        <a:t>Üst</a:t>
                      </a:r>
                      <a:r>
                        <a:rPr lang="tr-TR" sz="1700" spc="-35" noProof="0" dirty="0">
                          <a:latin typeface="+mj-lt"/>
                        </a:rPr>
                        <a:t> </a:t>
                      </a:r>
                      <a:r>
                        <a:rPr lang="tr-TR" sz="1700" noProof="0" dirty="0">
                          <a:latin typeface="+mj-lt"/>
                        </a:rPr>
                        <a:t>Limit</a:t>
                      </a:r>
                      <a:r>
                        <a:rPr lang="tr-TR" sz="1700" spc="-25"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240.000.000</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3"/>
                  </a:ext>
                </a:extLst>
              </a:tr>
              <a:tr h="336592">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40" noProof="0" dirty="0">
                          <a:latin typeface="+mj-lt"/>
                        </a:rPr>
                        <a:t> </a:t>
                      </a:r>
                      <a:r>
                        <a:rPr lang="tr-TR" sz="1700" noProof="0" dirty="0">
                          <a:latin typeface="+mj-lt"/>
                        </a:rPr>
                        <a:t>Desteği</a:t>
                      </a:r>
                      <a:r>
                        <a:rPr lang="tr-TR" sz="1700" spc="-45" noProof="0" dirty="0">
                          <a:latin typeface="+mj-lt"/>
                        </a:rPr>
                        <a:t> </a:t>
                      </a:r>
                      <a:r>
                        <a:rPr lang="tr-TR" sz="1700" spc="-10" noProof="0" dirty="0">
                          <a:latin typeface="+mj-lt"/>
                        </a:rPr>
                        <a:t>Yatırım</a:t>
                      </a:r>
                      <a:r>
                        <a:rPr lang="tr-TR" sz="1700" spc="-20" noProof="0" dirty="0">
                          <a:latin typeface="+mj-lt"/>
                        </a:rPr>
                        <a:t> Tutarına</a:t>
                      </a:r>
                      <a:r>
                        <a:rPr lang="tr-TR" sz="1700" spc="-5" noProof="0" dirty="0">
                          <a:latin typeface="+mj-lt"/>
                        </a:rPr>
                        <a:t> </a:t>
                      </a:r>
                      <a:r>
                        <a:rPr lang="tr-TR" sz="1700" noProof="0" dirty="0">
                          <a:latin typeface="+mj-lt"/>
                        </a:rPr>
                        <a:t>Oranı</a:t>
                      </a:r>
                      <a:r>
                        <a:rPr lang="tr-TR" sz="1700" spc="-3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15%</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4"/>
                  </a:ext>
                </a:extLst>
              </a:tr>
              <a:tr h="307826">
                <a:tc>
                  <a:txBody>
                    <a:bodyPr/>
                    <a:lstStyle/>
                    <a:p>
                      <a:pPr marL="6985">
                        <a:lnSpc>
                          <a:spcPts val="1550"/>
                        </a:lnSpc>
                      </a:pPr>
                      <a:r>
                        <a:rPr lang="tr-TR" sz="1700" noProof="0" dirty="0">
                          <a:latin typeface="+mj-lt"/>
                        </a:rPr>
                        <a:t>Makine</a:t>
                      </a:r>
                      <a:r>
                        <a:rPr lang="tr-TR" sz="1700" spc="-35"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Gerçekleşen</a:t>
                      </a:r>
                      <a:r>
                        <a:rPr lang="tr-TR" sz="1700" spc="-40"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0</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5"/>
                  </a:ext>
                </a:extLst>
              </a:tr>
              <a:tr h="369366">
                <a:tc>
                  <a:txBody>
                    <a:bodyPr/>
                    <a:lstStyle/>
                    <a:p>
                      <a:pPr marL="1905" algn="l">
                        <a:lnSpc>
                          <a:spcPct val="100000"/>
                        </a:lnSpc>
                        <a:spcBef>
                          <a:spcPts val="60"/>
                        </a:spcBef>
                      </a:pPr>
                      <a:r>
                        <a:rPr lang="tr-TR" sz="1900" spc="-10" noProof="0" dirty="0">
                          <a:latin typeface="+mj-lt"/>
                        </a:rPr>
                        <a:t>Gerçekleşecek</a:t>
                      </a:r>
                      <a:r>
                        <a:rPr lang="tr-TR" sz="1900" spc="-60" noProof="0" dirty="0">
                          <a:latin typeface="+mj-lt"/>
                        </a:rPr>
                        <a:t> </a:t>
                      </a:r>
                      <a:r>
                        <a:rPr lang="tr-TR" sz="1900" spc="-20" noProof="0" dirty="0">
                          <a:latin typeface="+mj-lt"/>
                        </a:rPr>
                        <a:t>Toplam</a:t>
                      </a:r>
                      <a:r>
                        <a:rPr lang="tr-TR" sz="1900" spc="-45" noProof="0" dirty="0">
                          <a:latin typeface="+mj-lt"/>
                        </a:rPr>
                        <a:t> </a:t>
                      </a:r>
                      <a:r>
                        <a:rPr lang="tr-TR" sz="1900" noProof="0" dirty="0">
                          <a:latin typeface="+mj-lt"/>
                        </a:rPr>
                        <a:t>Destek</a:t>
                      </a:r>
                      <a:r>
                        <a:rPr lang="tr-TR" sz="1900" spc="-50" noProof="0" dirty="0">
                          <a:latin typeface="+mj-lt"/>
                        </a:rPr>
                        <a:t> </a:t>
                      </a:r>
                      <a:r>
                        <a:rPr lang="tr-TR" sz="1900" spc="-10" noProof="0" dirty="0">
                          <a:latin typeface="+mj-lt"/>
                        </a:rPr>
                        <a:t>Tutarı</a:t>
                      </a:r>
                      <a:r>
                        <a:rPr lang="tr-TR" sz="1900" spc="-45" noProof="0" dirty="0">
                          <a:latin typeface="+mj-lt"/>
                        </a:rPr>
                        <a:t> </a:t>
                      </a:r>
                      <a:r>
                        <a:rPr lang="tr-TR" sz="1900" spc="-20" noProof="0" dirty="0">
                          <a:latin typeface="+mj-lt"/>
                        </a:rPr>
                        <a:t>(TL)*</a:t>
                      </a:r>
                      <a:endParaRPr lang="tr-TR" sz="1900" noProof="0" dirty="0">
                        <a:latin typeface="+mj-lt"/>
                        <a:cs typeface="Calibri"/>
                      </a:endParaRPr>
                    </a:p>
                  </a:txBody>
                  <a:tcPr marL="45720" marR="45720" anchor="ctr"/>
                </a:tc>
                <a:tc>
                  <a:txBody>
                    <a:bodyPr/>
                    <a:lstStyle/>
                    <a:p>
                      <a:pPr algn="ctr">
                        <a:lnSpc>
                          <a:spcPct val="100000"/>
                        </a:lnSpc>
                        <a:spcBef>
                          <a:spcPts val="60"/>
                        </a:spcBef>
                      </a:pPr>
                      <a:r>
                        <a:rPr lang="tr-TR" sz="2000" b="1" noProof="0" dirty="0" smtClean="0">
                          <a:latin typeface="+mj-lt"/>
                          <a:cs typeface="Calibri"/>
                        </a:rPr>
                        <a:t>3.067.621.232</a:t>
                      </a:r>
                      <a:endParaRPr lang="tr-TR" sz="2000" b="1" noProof="0" dirty="0">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800" b="0" i="0" kern="1200" spc="-10" noProof="0" dirty="0" smtClean="0">
                          <a:solidFill>
                            <a:schemeClr val="tx1"/>
                          </a:solidFill>
                          <a:latin typeface="+mj-lt"/>
                          <a:ea typeface="+mn-ea"/>
                          <a:cs typeface="Calibri"/>
                        </a:rPr>
                        <a:t>1.896.013.270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6"/>
                  </a:ext>
                </a:extLst>
              </a:tr>
            </a:tbl>
          </a:graphicData>
        </a:graphic>
      </p:graphicFrame>
      <p:sp>
        <p:nvSpPr>
          <p:cNvPr id="58" name="object 8"/>
          <p:cNvSpPr txBox="1"/>
          <p:nvPr/>
        </p:nvSpPr>
        <p:spPr>
          <a:xfrm>
            <a:off x="1840154" y="4325337"/>
            <a:ext cx="5703646" cy="627736"/>
          </a:xfrm>
          <a:prstGeom prst="rect">
            <a:avLst/>
          </a:prstGeom>
        </p:spPr>
        <p:txBody>
          <a:bodyPr vert="horz" wrap="square" lIns="0" tIns="12065" rIns="0" bIns="0" rtlCol="0">
            <a:spAutoFit/>
          </a:bodyPr>
          <a:lstStyle/>
          <a:p>
            <a:pPr marL="54610" marR="5080">
              <a:lnSpc>
                <a:spcPct val="100000"/>
              </a:lnSpc>
              <a:spcBef>
                <a:spcPts val="95"/>
              </a:spcBef>
            </a:pPr>
            <a:r>
              <a:rPr sz="2000" i="1" dirty="0">
                <a:latin typeface="+mj-lt"/>
                <a:cs typeface="Calibri"/>
              </a:rPr>
              <a:t>*</a:t>
            </a:r>
            <a:r>
              <a:rPr lang="tr-TR" sz="2000" i="1" dirty="0">
                <a:latin typeface="+mj-lt"/>
                <a:cs typeface="Calibri"/>
              </a:rPr>
              <a:t>sabit</a:t>
            </a:r>
            <a:r>
              <a:rPr sz="2000" i="1" spc="-30" dirty="0">
                <a:latin typeface="+mj-lt"/>
                <a:cs typeface="Calibri"/>
              </a:rPr>
              <a:t> </a:t>
            </a:r>
            <a:r>
              <a:rPr sz="2000" i="1" dirty="0">
                <a:latin typeface="+mj-lt"/>
                <a:cs typeface="Calibri"/>
              </a:rPr>
              <a:t>yatırım</a:t>
            </a:r>
            <a:r>
              <a:rPr sz="2000" i="1" spc="-60" dirty="0">
                <a:latin typeface="+mj-lt"/>
                <a:cs typeface="Calibri"/>
              </a:rPr>
              <a:t> </a:t>
            </a:r>
            <a:r>
              <a:rPr sz="2000" i="1" dirty="0">
                <a:latin typeface="+mj-lt"/>
                <a:cs typeface="Calibri"/>
              </a:rPr>
              <a:t>tutarı</a:t>
            </a:r>
            <a:r>
              <a:rPr sz="2000" i="1" spc="-50" dirty="0">
                <a:latin typeface="+mj-lt"/>
                <a:cs typeface="Calibri"/>
              </a:rPr>
              <a:t> </a:t>
            </a:r>
            <a:r>
              <a:rPr sz="2000" i="1" dirty="0">
                <a:latin typeface="+mj-lt"/>
                <a:cs typeface="Calibri"/>
              </a:rPr>
              <a:t>mevcut</a:t>
            </a:r>
            <a:r>
              <a:rPr sz="2000" i="1" spc="-35" dirty="0">
                <a:latin typeface="+mj-lt"/>
                <a:cs typeface="Calibri"/>
              </a:rPr>
              <a:t> </a:t>
            </a:r>
            <a:r>
              <a:rPr sz="2000" i="1" spc="-10" dirty="0">
                <a:latin typeface="+mj-lt"/>
                <a:cs typeface="Calibri"/>
              </a:rPr>
              <a:t>USD-</a:t>
            </a:r>
            <a:r>
              <a:rPr sz="2000" i="1" spc="-25" dirty="0">
                <a:latin typeface="+mj-lt"/>
                <a:cs typeface="Calibri"/>
              </a:rPr>
              <a:t>TRY </a:t>
            </a:r>
            <a:r>
              <a:rPr sz="2000" i="1" dirty="0">
                <a:latin typeface="+mj-lt"/>
                <a:cs typeface="Calibri"/>
              </a:rPr>
              <a:t>döviz</a:t>
            </a:r>
            <a:r>
              <a:rPr sz="2000" i="1" spc="-55" dirty="0">
                <a:latin typeface="+mj-lt"/>
                <a:cs typeface="Calibri"/>
              </a:rPr>
              <a:t> </a:t>
            </a:r>
            <a:r>
              <a:rPr sz="2000" i="1" dirty="0">
                <a:latin typeface="+mj-lt"/>
                <a:cs typeface="Calibri"/>
              </a:rPr>
              <a:t>kuruyla</a:t>
            </a:r>
            <a:r>
              <a:rPr sz="2000" i="1" spc="-60" dirty="0">
                <a:latin typeface="+mj-lt"/>
                <a:cs typeface="Calibri"/>
              </a:rPr>
              <a:t> </a:t>
            </a:r>
            <a:r>
              <a:rPr sz="2000" i="1" dirty="0">
                <a:latin typeface="+mj-lt"/>
                <a:cs typeface="Calibri"/>
              </a:rPr>
              <a:t>yaklaşık</a:t>
            </a:r>
            <a:r>
              <a:rPr sz="2000" i="1" spc="-55" dirty="0">
                <a:latin typeface="+mj-lt"/>
                <a:cs typeface="Calibri"/>
              </a:rPr>
              <a:t> </a:t>
            </a:r>
            <a:r>
              <a:rPr sz="2000" i="1" spc="-10" dirty="0" err="1">
                <a:latin typeface="+mj-lt"/>
                <a:cs typeface="Calibri"/>
              </a:rPr>
              <a:t>olarak</a:t>
            </a:r>
            <a:r>
              <a:rPr sz="2000" i="1" spc="-10" dirty="0">
                <a:latin typeface="+mj-lt"/>
                <a:cs typeface="Calibri"/>
              </a:rPr>
              <a:t> </a:t>
            </a:r>
            <a:r>
              <a:rPr lang="tr-TR" sz="2000" b="1" i="1" dirty="0" smtClean="0">
                <a:latin typeface="+mj-lt"/>
                <a:cs typeface="Calibri"/>
              </a:rPr>
              <a:t>4.000</a:t>
            </a:r>
            <a:r>
              <a:rPr sz="2000" b="1" i="1" dirty="0">
                <a:latin typeface="+mj-lt"/>
                <a:cs typeface="Calibri"/>
              </a:rPr>
              <a:t>.</a:t>
            </a:r>
            <a:r>
              <a:rPr lang="tr-TR" sz="2000" b="1" i="1" dirty="0">
                <a:latin typeface="+mj-lt"/>
                <a:cs typeface="Calibri"/>
              </a:rPr>
              <a:t>0</a:t>
            </a:r>
            <a:r>
              <a:rPr sz="2000" b="1" i="1" dirty="0">
                <a:latin typeface="+mj-lt"/>
                <a:cs typeface="Calibri"/>
              </a:rPr>
              <a:t>00.000</a:t>
            </a:r>
            <a:r>
              <a:rPr sz="2000" b="1" i="1" spc="-65" dirty="0">
                <a:latin typeface="+mj-lt"/>
                <a:cs typeface="Calibri"/>
              </a:rPr>
              <a:t> </a:t>
            </a:r>
            <a:r>
              <a:rPr sz="2000" b="1" i="1" spc="-10" dirty="0" err="1">
                <a:latin typeface="+mj-lt"/>
                <a:cs typeface="Calibri"/>
              </a:rPr>
              <a:t>TL</a:t>
            </a:r>
            <a:r>
              <a:rPr sz="2000" i="1" spc="-10" dirty="0" err="1">
                <a:latin typeface="+mj-lt"/>
                <a:cs typeface="Calibri"/>
              </a:rPr>
              <a:t>’dir</a:t>
            </a:r>
            <a:r>
              <a:rPr sz="2000" i="1" spc="-10" dirty="0">
                <a:latin typeface="+mj-lt"/>
                <a:cs typeface="Calibri"/>
              </a:rPr>
              <a:t>.</a:t>
            </a:r>
            <a:endParaRPr sz="2000" dirty="0">
              <a:latin typeface="+mj-lt"/>
              <a:cs typeface="Calibri"/>
            </a:endParaRPr>
          </a:p>
        </p:txBody>
      </p:sp>
      <p:pic>
        <p:nvPicPr>
          <p:cNvPr id="59" name="object 9"/>
          <p:cNvPicPr/>
          <p:nvPr/>
        </p:nvPicPr>
        <p:blipFill>
          <a:blip r:embed="rId5" cstate="print"/>
          <a:stretch>
            <a:fillRect/>
          </a:stretch>
        </p:blipFill>
        <p:spPr>
          <a:xfrm>
            <a:off x="700314" y="4195249"/>
            <a:ext cx="1024256" cy="819404"/>
          </a:xfrm>
          <a:prstGeom prst="rect">
            <a:avLst/>
          </a:prstGeom>
        </p:spPr>
      </p:pic>
      <p:pic>
        <p:nvPicPr>
          <p:cNvPr id="60" name="object 32"/>
          <p:cNvPicPr/>
          <p:nvPr/>
        </p:nvPicPr>
        <p:blipFill>
          <a:blip r:embed="rId6" cstate="print"/>
          <a:stretch>
            <a:fillRect/>
          </a:stretch>
        </p:blipFill>
        <p:spPr>
          <a:xfrm>
            <a:off x="700314" y="2913904"/>
            <a:ext cx="1010565" cy="1074128"/>
          </a:xfrm>
          <a:prstGeom prst="rect">
            <a:avLst/>
          </a:prstGeom>
        </p:spPr>
      </p:pic>
      <p:sp>
        <p:nvSpPr>
          <p:cNvPr id="61" name="object 33"/>
          <p:cNvSpPr txBox="1"/>
          <p:nvPr/>
        </p:nvSpPr>
        <p:spPr>
          <a:xfrm>
            <a:off x="1840154" y="3066740"/>
            <a:ext cx="1940621" cy="1295868"/>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10</a:t>
            </a:r>
            <a:r>
              <a:rPr lang="tr-TR" sz="2200" b="1" spc="-35" dirty="0" smtClean="0">
                <a:latin typeface="+mj-lt"/>
                <a:cs typeface="Calibri"/>
              </a:rPr>
              <a:t>0 </a:t>
            </a:r>
            <a:r>
              <a:rPr sz="2200" b="1" dirty="0" err="1" smtClean="0">
                <a:latin typeface="+mj-lt"/>
                <a:cs typeface="Calibri"/>
              </a:rPr>
              <a:t>Milyon</a:t>
            </a:r>
            <a:r>
              <a:rPr sz="2200" b="1" spc="-30" dirty="0" smtClean="0">
                <a:latin typeface="+mj-lt"/>
                <a:cs typeface="Calibri"/>
              </a:rPr>
              <a:t> </a:t>
            </a:r>
            <a:r>
              <a:rPr sz="2200" b="1" spc="-25" dirty="0">
                <a:latin typeface="+mj-lt"/>
                <a:cs typeface="Calibri"/>
              </a:rPr>
              <a:t>USD</a:t>
            </a:r>
            <a:endParaRPr sz="2200" dirty="0">
              <a:latin typeface="+mj-lt"/>
              <a:cs typeface="Calibri"/>
            </a:endParaRPr>
          </a:p>
        </p:txBody>
      </p:sp>
      <p:sp>
        <p:nvSpPr>
          <p:cNvPr id="62" name="object 34"/>
          <p:cNvSpPr txBox="1"/>
          <p:nvPr/>
        </p:nvSpPr>
        <p:spPr>
          <a:xfrm>
            <a:off x="5330907" y="3053579"/>
            <a:ext cx="2071846"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35</a:t>
            </a:r>
            <a:r>
              <a:rPr sz="2200" b="1" dirty="0" smtClean="0">
                <a:latin typeface="+mj-lt"/>
                <a:cs typeface="Calibri"/>
              </a:rPr>
              <a:t>0</a:t>
            </a:r>
            <a:r>
              <a:rPr sz="2200" b="1" spc="-20" dirty="0" smtClean="0">
                <a:latin typeface="+mj-lt"/>
                <a:cs typeface="Calibri"/>
              </a:rPr>
              <a:t> </a:t>
            </a:r>
            <a:r>
              <a:rPr sz="2200" b="1" spc="-20" dirty="0">
                <a:latin typeface="+mj-lt"/>
                <a:cs typeface="Calibri"/>
              </a:rPr>
              <a:t>kişi</a:t>
            </a:r>
            <a:endParaRPr sz="2200" dirty="0">
              <a:latin typeface="+mj-lt"/>
              <a:cs typeface="Calibri"/>
            </a:endParaRPr>
          </a:p>
        </p:txBody>
      </p:sp>
      <p:pic>
        <p:nvPicPr>
          <p:cNvPr id="63" name="object 36"/>
          <p:cNvPicPr/>
          <p:nvPr/>
        </p:nvPicPr>
        <p:blipFill>
          <a:blip r:embed="rId7" cstate="print"/>
          <a:stretch>
            <a:fillRect/>
          </a:stretch>
        </p:blipFill>
        <p:spPr>
          <a:xfrm>
            <a:off x="4310543" y="3066650"/>
            <a:ext cx="916244" cy="801252"/>
          </a:xfrm>
          <a:prstGeom prst="rect">
            <a:avLst/>
          </a:prstGeom>
        </p:spPr>
      </p:pic>
      <p:sp>
        <p:nvSpPr>
          <p:cNvPr id="64" name="Metin kutusu 63"/>
          <p:cNvSpPr txBox="1"/>
          <p:nvPr/>
        </p:nvSpPr>
        <p:spPr>
          <a:xfrm>
            <a:off x="7658459" y="9417086"/>
            <a:ext cx="5486400" cy="369332"/>
          </a:xfrm>
          <a:prstGeom prst="rect">
            <a:avLst/>
          </a:prstGeom>
          <a:noFill/>
        </p:spPr>
        <p:txBody>
          <a:bodyPr wrap="square" rtlCol="0">
            <a:spAutoFit/>
          </a:bodyPr>
          <a:lstStyle/>
          <a:p>
            <a:r>
              <a:rPr lang="tr-TR" dirty="0"/>
              <a:t>*Faiz/Kar Payı desteği tercih edilmiştir.</a:t>
            </a:r>
          </a:p>
        </p:txBody>
      </p:sp>
    </p:spTree>
    <p:extLst>
      <p:ext uri="{BB962C8B-B14F-4D97-AF65-F5344CB8AC3E}">
        <p14:creationId xmlns:p14="http://schemas.microsoft.com/office/powerpoint/2010/main" val="3191976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26</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932585" y="1599344"/>
            <a:ext cx="535724"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2</a:t>
            </a:r>
            <a:endParaRPr lang="tr-TR" sz="4800" dirty="0">
              <a:solidFill>
                <a:schemeClr val="bg1"/>
              </a:solidFill>
            </a:endParaRPr>
          </a:p>
        </p:txBody>
      </p:sp>
      <p:sp>
        <p:nvSpPr>
          <p:cNvPr id="11" name="Dikdörtgen 10"/>
          <p:cNvSpPr/>
          <p:nvPr/>
        </p:nvSpPr>
        <p:spPr>
          <a:xfrm>
            <a:off x="1799204" y="1729444"/>
            <a:ext cx="16260196" cy="1077218"/>
          </a:xfrm>
          <a:prstGeom prst="rect">
            <a:avLst/>
          </a:prstGeom>
        </p:spPr>
        <p:txBody>
          <a:bodyPr wrap="square">
            <a:spAutoFit/>
          </a:bodyPr>
          <a:lstStyle/>
          <a:p>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MERMER ATIKLARI MİKRONİZE ÖĞÜTME TESİSİ </a:t>
            </a:r>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a:t>
            </a:r>
            <a:r>
              <a:rPr lang="tr-TR" sz="3200" dirty="0" err="1">
                <a:ln>
                  <a:solidFill>
                    <a:srgbClr val="0054C5"/>
                  </a:solidFill>
                </a:ln>
                <a:solidFill>
                  <a:srgbClr val="0054C5"/>
                </a:solidFill>
                <a:latin typeface="Poppins Bold" panose="00000800000000000000" pitchFamily="2" charset="-94"/>
                <a:cs typeface="Poppins Bold" panose="00000800000000000000" pitchFamily="2" charset="-94"/>
              </a:rPr>
              <a:t>Mikronize</a:t>
            </a:r>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 kalsiyum karbonat vb</a:t>
            </a:r>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 </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(Senaryo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 Gerekçe</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13" name="Yuvarlatılmış Dikdörtgen 12"/>
          <p:cNvSpPr/>
          <p:nvPr/>
        </p:nvSpPr>
        <p:spPr>
          <a:xfrm>
            <a:off x="12253956" y="2430341"/>
            <a:ext cx="5588868" cy="6858000"/>
          </a:xfrm>
          <a:prstGeom prst="roundRect">
            <a:avLst>
              <a:gd name="adj" fmla="val 8284"/>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Yuvarlatılmış Dikdörtgen 22"/>
          <p:cNvSpPr/>
          <p:nvPr/>
        </p:nvSpPr>
        <p:spPr>
          <a:xfrm>
            <a:off x="12268200" y="6817131"/>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bject 44"/>
          <p:cNvSpPr txBox="1"/>
          <p:nvPr/>
        </p:nvSpPr>
        <p:spPr>
          <a:xfrm>
            <a:off x="12649200" y="6971144"/>
            <a:ext cx="3955228"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mj-lt"/>
                <a:cs typeface="Calibri"/>
              </a:rPr>
              <a:t>Gelecek</a:t>
            </a:r>
            <a:r>
              <a:rPr sz="2400" b="1" spc="-40" dirty="0">
                <a:solidFill>
                  <a:srgbClr val="FFFFFF"/>
                </a:solidFill>
                <a:latin typeface="+mj-lt"/>
                <a:cs typeface="Calibri"/>
              </a:rPr>
              <a:t> </a:t>
            </a:r>
            <a:r>
              <a:rPr sz="2400" b="1" spc="-10" dirty="0">
                <a:solidFill>
                  <a:srgbClr val="FFFFFF"/>
                </a:solidFill>
                <a:latin typeface="+mj-lt"/>
                <a:cs typeface="Calibri"/>
              </a:rPr>
              <a:t>Projeksiyonu</a:t>
            </a:r>
            <a:endParaRPr sz="2400" dirty="0">
              <a:latin typeface="+mj-lt"/>
              <a:cs typeface="Calibri"/>
            </a:endParaRPr>
          </a:p>
        </p:txBody>
      </p:sp>
      <p:sp>
        <p:nvSpPr>
          <p:cNvPr id="27" name="object 40"/>
          <p:cNvSpPr txBox="1"/>
          <p:nvPr/>
        </p:nvSpPr>
        <p:spPr>
          <a:xfrm>
            <a:off x="405181" y="2781300"/>
            <a:ext cx="5966746" cy="1319592"/>
          </a:xfrm>
          <a:prstGeom prst="rect">
            <a:avLst/>
          </a:prstGeom>
        </p:spPr>
        <p:txBody>
          <a:bodyPr vert="horz" wrap="square" lIns="0" tIns="209550" rIns="0" bIns="0" rtlCol="0">
            <a:spAutoFit/>
          </a:bodyPr>
          <a:lstStyle/>
          <a:p>
            <a:pPr marL="1270"/>
            <a:r>
              <a:rPr lang="tr-TR" sz="2400" b="1" dirty="0">
                <a:latin typeface="+mj-lt"/>
                <a:cs typeface="Calibri"/>
              </a:rPr>
              <a:t>Marmara Adası’nda </a:t>
            </a:r>
            <a:r>
              <a:rPr lang="tr-TR" sz="2400" b="1" spc="-10" dirty="0">
                <a:solidFill>
                  <a:srgbClr val="0070C0"/>
                </a:solidFill>
                <a:latin typeface="+mj-lt"/>
                <a:cs typeface="Calibri"/>
              </a:rPr>
              <a:t>1 milyar metreküpten</a:t>
            </a:r>
            <a:r>
              <a:rPr lang="tr-TR" sz="2400" b="1" spc="-10" dirty="0" smtClean="0">
                <a:solidFill>
                  <a:srgbClr val="C00000"/>
                </a:solidFill>
                <a:latin typeface="+mj-lt"/>
                <a:cs typeface="Calibri"/>
              </a:rPr>
              <a:t> fazla ( Türkiye Rezervinin </a:t>
            </a:r>
            <a:r>
              <a:rPr lang="tr-TR" sz="2400" b="1" spc="-10" dirty="0">
                <a:solidFill>
                  <a:srgbClr val="0070C0"/>
                </a:solidFill>
                <a:latin typeface="+mj-lt"/>
                <a:cs typeface="Calibri"/>
              </a:rPr>
              <a:t>%20-30’u</a:t>
            </a:r>
            <a:r>
              <a:rPr lang="tr-TR" sz="2400" b="1" spc="-10" dirty="0" smtClean="0">
                <a:solidFill>
                  <a:srgbClr val="C00000"/>
                </a:solidFill>
                <a:latin typeface="+mj-lt"/>
                <a:cs typeface="Calibri"/>
              </a:rPr>
              <a:t>) mermer rezervi</a:t>
            </a:r>
          </a:p>
        </p:txBody>
      </p:sp>
      <p:grpSp>
        <p:nvGrpSpPr>
          <p:cNvPr id="25" name="Group 33"/>
          <p:cNvGrpSpPr/>
          <p:nvPr/>
        </p:nvGrpSpPr>
        <p:grpSpPr>
          <a:xfrm>
            <a:off x="11714446" y="2677614"/>
            <a:ext cx="1005562" cy="1005562"/>
            <a:chOff x="0" y="0"/>
            <a:chExt cx="812800" cy="812800"/>
          </a:xfrm>
        </p:grpSpPr>
        <p:sp>
          <p:nvSpPr>
            <p:cNvPr id="2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2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32" name="Group 33"/>
          <p:cNvGrpSpPr/>
          <p:nvPr/>
        </p:nvGrpSpPr>
        <p:grpSpPr>
          <a:xfrm>
            <a:off x="11534599" y="6618920"/>
            <a:ext cx="1005562" cy="1005562"/>
            <a:chOff x="0" y="0"/>
            <a:chExt cx="812800" cy="812800"/>
          </a:xfrm>
        </p:grpSpPr>
        <p:sp>
          <p:nvSpPr>
            <p:cNvPr id="33"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34"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35" name="Yuvarlatılmış Dikdörtgen 34"/>
          <p:cNvSpPr/>
          <p:nvPr/>
        </p:nvSpPr>
        <p:spPr>
          <a:xfrm>
            <a:off x="12344400" y="2857500"/>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bject 44"/>
          <p:cNvSpPr txBox="1"/>
          <p:nvPr/>
        </p:nvSpPr>
        <p:spPr>
          <a:xfrm>
            <a:off x="12649200" y="3009900"/>
            <a:ext cx="3955228" cy="382156"/>
          </a:xfrm>
          <a:prstGeom prst="rect">
            <a:avLst/>
          </a:prstGeom>
        </p:spPr>
        <p:txBody>
          <a:bodyPr vert="horz" wrap="square" lIns="0" tIns="12700" rIns="0" bIns="0" rtlCol="0">
            <a:spAutoFit/>
          </a:bodyPr>
          <a:lstStyle/>
          <a:p>
            <a:pPr marL="12700">
              <a:lnSpc>
                <a:spcPct val="100000"/>
              </a:lnSpc>
              <a:spcBef>
                <a:spcPts val="100"/>
              </a:spcBef>
            </a:pPr>
            <a:r>
              <a:rPr lang="tr-TR" sz="2400" b="1" dirty="0" smtClean="0">
                <a:solidFill>
                  <a:srgbClr val="FFFFFF"/>
                </a:solidFill>
                <a:latin typeface="+mj-lt"/>
                <a:cs typeface="Calibri"/>
              </a:rPr>
              <a:t>Hedef Pazar</a:t>
            </a:r>
            <a:endParaRPr sz="2400" dirty="0">
              <a:latin typeface="+mj-lt"/>
              <a:cs typeface="Calibri"/>
            </a:endParaRPr>
          </a:p>
        </p:txBody>
      </p:sp>
      <p:sp>
        <p:nvSpPr>
          <p:cNvPr id="37" name="object 20"/>
          <p:cNvSpPr txBox="1"/>
          <p:nvPr/>
        </p:nvSpPr>
        <p:spPr>
          <a:xfrm>
            <a:off x="12420600" y="7792364"/>
            <a:ext cx="5222943" cy="1256113"/>
          </a:xfrm>
          <a:prstGeom prst="rect">
            <a:avLst/>
          </a:prstGeom>
        </p:spPr>
        <p:txBody>
          <a:bodyPr vert="horz" wrap="square" lIns="0" tIns="12065" rIns="0" bIns="0" rtlCol="0">
            <a:spAutoFit/>
          </a:bodyPr>
          <a:lstStyle/>
          <a:p>
            <a:pPr marL="12700" algn="ctr">
              <a:spcBef>
                <a:spcPts val="95"/>
              </a:spcBef>
            </a:pPr>
            <a:r>
              <a:rPr lang="tr-TR" sz="2000" b="1" dirty="0" err="1" smtClean="0">
                <a:solidFill>
                  <a:srgbClr val="FFFFFF"/>
                </a:solidFill>
                <a:latin typeface="+mj-lt"/>
                <a:cs typeface="Calibri"/>
              </a:rPr>
              <a:t>Mikronize</a:t>
            </a:r>
            <a:r>
              <a:rPr lang="tr-TR" sz="2000" b="1" dirty="0" smtClean="0">
                <a:solidFill>
                  <a:srgbClr val="FFFFFF"/>
                </a:solidFill>
                <a:latin typeface="+mj-lt"/>
                <a:cs typeface="Calibri"/>
              </a:rPr>
              <a:t> kalsit ton değeri 35-200$ arası değişmektedir.</a:t>
            </a:r>
          </a:p>
          <a:p>
            <a:pPr marL="12700" algn="ctr">
              <a:spcBef>
                <a:spcPts val="95"/>
              </a:spcBef>
            </a:pPr>
            <a:r>
              <a:rPr lang="tr-TR" sz="2000" b="1" dirty="0" smtClean="0">
                <a:solidFill>
                  <a:srgbClr val="FFFFFF"/>
                </a:solidFill>
                <a:latin typeface="+mj-lt"/>
                <a:cs typeface="Calibri"/>
              </a:rPr>
              <a:t>Üretilecek ürünün %80’i ihracata yöneliktir.</a:t>
            </a:r>
            <a:endParaRPr sz="1600" dirty="0">
              <a:latin typeface="+mj-lt"/>
              <a:cs typeface="Calibri"/>
            </a:endParaRPr>
          </a:p>
        </p:txBody>
      </p:sp>
      <p:sp>
        <p:nvSpPr>
          <p:cNvPr id="39" name="object 10"/>
          <p:cNvSpPr txBox="1"/>
          <p:nvPr/>
        </p:nvSpPr>
        <p:spPr>
          <a:xfrm>
            <a:off x="12502558" y="3835576"/>
            <a:ext cx="5167872" cy="3102772"/>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FFFFFF"/>
                </a:solidFill>
                <a:latin typeface="+mj-lt"/>
                <a:cs typeface="Calibri"/>
              </a:rPr>
              <a:t>Avrupa</a:t>
            </a:r>
            <a:r>
              <a:rPr sz="2000" b="1" spc="-20" dirty="0">
                <a:solidFill>
                  <a:srgbClr val="FFFFFF"/>
                </a:solidFill>
                <a:latin typeface="+mj-lt"/>
                <a:cs typeface="Calibri"/>
              </a:rPr>
              <a:t> </a:t>
            </a:r>
            <a:r>
              <a:rPr sz="2000" b="1" dirty="0">
                <a:solidFill>
                  <a:srgbClr val="FFFFFF"/>
                </a:solidFill>
                <a:latin typeface="+mj-lt"/>
                <a:cs typeface="Calibri"/>
              </a:rPr>
              <a:t>Birliği</a:t>
            </a:r>
            <a:r>
              <a:rPr sz="2000" b="1" spc="-55" dirty="0">
                <a:solidFill>
                  <a:srgbClr val="FFFFFF"/>
                </a:solidFill>
                <a:latin typeface="+mj-lt"/>
                <a:cs typeface="Calibri"/>
              </a:rPr>
              <a:t> </a:t>
            </a:r>
            <a:r>
              <a:rPr sz="2000" b="1" spc="-10" dirty="0">
                <a:solidFill>
                  <a:srgbClr val="FFFFFF"/>
                </a:solidFill>
                <a:latin typeface="+mj-lt"/>
                <a:cs typeface="Calibri"/>
              </a:rPr>
              <a:t>(Almanya,</a:t>
            </a:r>
            <a:r>
              <a:rPr sz="2000" b="1" spc="-45" dirty="0">
                <a:solidFill>
                  <a:srgbClr val="FFFFFF"/>
                </a:solidFill>
                <a:latin typeface="+mj-lt"/>
                <a:cs typeface="Calibri"/>
              </a:rPr>
              <a:t> </a:t>
            </a:r>
            <a:r>
              <a:rPr lang="tr-TR" sz="2000" b="1" dirty="0" smtClean="0">
                <a:solidFill>
                  <a:srgbClr val="FFFFFF"/>
                </a:solidFill>
                <a:latin typeface="+mj-lt"/>
                <a:cs typeface="Calibri"/>
              </a:rPr>
              <a:t>İtalya</a:t>
            </a:r>
            <a:r>
              <a:rPr sz="2000" b="1" dirty="0" smtClean="0">
                <a:solidFill>
                  <a:srgbClr val="FFFFFF"/>
                </a:solidFill>
                <a:latin typeface="+mj-lt"/>
                <a:cs typeface="Calibri"/>
              </a:rPr>
              <a:t>,</a:t>
            </a:r>
            <a:r>
              <a:rPr lang="tr-TR" sz="2000" b="1" spc="-10" dirty="0" smtClean="0">
                <a:solidFill>
                  <a:srgbClr val="FFFFFF"/>
                </a:solidFill>
                <a:latin typeface="+mj-lt"/>
                <a:cs typeface="Calibri"/>
              </a:rPr>
              <a:t>Belçika, ispanya</a:t>
            </a:r>
            <a:r>
              <a:rPr sz="2000" b="1" spc="-10" dirty="0" smtClean="0">
                <a:solidFill>
                  <a:srgbClr val="FFFFFF"/>
                </a:solidFill>
                <a:latin typeface="+mj-lt"/>
                <a:cs typeface="Calibri"/>
              </a:rPr>
              <a:t>)</a:t>
            </a:r>
            <a:endParaRPr lang="tr-TR" sz="2000" b="1" spc="-10" dirty="0" smtClean="0">
              <a:solidFill>
                <a:srgbClr val="FFFFFF"/>
              </a:solidFill>
              <a:latin typeface="+mj-lt"/>
              <a:cs typeface="Calibri"/>
            </a:endParaRPr>
          </a:p>
          <a:p>
            <a:pPr marL="12700">
              <a:lnSpc>
                <a:spcPct val="100000"/>
              </a:lnSpc>
              <a:spcBef>
                <a:spcPts val="95"/>
              </a:spcBef>
            </a:pPr>
            <a:r>
              <a:rPr lang="tr-TR" sz="2000" b="1" spc="-10" dirty="0">
                <a:solidFill>
                  <a:srgbClr val="FFFFFF"/>
                </a:solidFill>
                <a:latin typeface="+mj-lt"/>
                <a:cs typeface="Calibri"/>
              </a:rPr>
              <a:t>Rusya</a:t>
            </a:r>
            <a:endParaRPr sz="2000" b="1" spc="-10" dirty="0">
              <a:solidFill>
                <a:srgbClr val="FFFFFF"/>
              </a:solidFill>
              <a:latin typeface="+mj-lt"/>
              <a:cs typeface="Calibri"/>
            </a:endParaRPr>
          </a:p>
          <a:p>
            <a:pPr marL="12700">
              <a:lnSpc>
                <a:spcPct val="100000"/>
              </a:lnSpc>
            </a:pPr>
            <a:r>
              <a:rPr sz="2000" b="1" dirty="0">
                <a:solidFill>
                  <a:srgbClr val="FFFFFF"/>
                </a:solidFill>
                <a:latin typeface="+mj-lt"/>
                <a:cs typeface="Calibri"/>
              </a:rPr>
              <a:t>Uzak</a:t>
            </a:r>
            <a:r>
              <a:rPr sz="2000" b="1" spc="-65" dirty="0">
                <a:solidFill>
                  <a:srgbClr val="FFFFFF"/>
                </a:solidFill>
                <a:latin typeface="+mj-lt"/>
                <a:cs typeface="Calibri"/>
              </a:rPr>
              <a:t> </a:t>
            </a:r>
            <a:r>
              <a:rPr sz="2000" b="1" dirty="0" err="1">
                <a:solidFill>
                  <a:srgbClr val="FFFFFF"/>
                </a:solidFill>
                <a:latin typeface="+mj-lt"/>
                <a:cs typeface="Calibri"/>
              </a:rPr>
              <a:t>Doğu</a:t>
            </a:r>
            <a:r>
              <a:rPr sz="2000" b="1" spc="-55" dirty="0">
                <a:solidFill>
                  <a:srgbClr val="FFFFFF"/>
                </a:solidFill>
                <a:latin typeface="+mj-lt"/>
                <a:cs typeface="Calibri"/>
              </a:rPr>
              <a:t> </a:t>
            </a:r>
            <a:r>
              <a:rPr sz="2000" b="1" dirty="0" smtClean="0">
                <a:solidFill>
                  <a:srgbClr val="FFFFFF"/>
                </a:solidFill>
                <a:latin typeface="+mj-lt"/>
                <a:cs typeface="Calibri"/>
              </a:rPr>
              <a:t>(</a:t>
            </a:r>
            <a:r>
              <a:rPr sz="2000" b="1" spc="-20" dirty="0" err="1" smtClean="0">
                <a:solidFill>
                  <a:srgbClr val="FFFFFF"/>
                </a:solidFill>
                <a:latin typeface="+mj-lt"/>
                <a:cs typeface="Calibri"/>
              </a:rPr>
              <a:t>Çin</a:t>
            </a:r>
            <a:r>
              <a:rPr lang="tr-TR" sz="2000" b="1" spc="-20" dirty="0" smtClean="0">
                <a:solidFill>
                  <a:srgbClr val="FFFFFF"/>
                </a:solidFill>
                <a:latin typeface="+mj-lt"/>
                <a:cs typeface="Calibri"/>
              </a:rPr>
              <a:t>, Hindistan</a:t>
            </a:r>
            <a:r>
              <a:rPr lang="tr-TR" sz="2000" b="1" spc="-20" dirty="0">
                <a:solidFill>
                  <a:srgbClr val="FFFFFF"/>
                </a:solidFill>
                <a:latin typeface="+mj-lt"/>
                <a:cs typeface="Calibri"/>
              </a:rPr>
              <a:t>)</a:t>
            </a:r>
          </a:p>
          <a:p>
            <a:pPr marL="12700">
              <a:lnSpc>
                <a:spcPct val="100000"/>
              </a:lnSpc>
            </a:pPr>
            <a:r>
              <a:rPr lang="tr-TR" sz="2000" b="1" spc="-20" dirty="0" smtClean="0">
                <a:solidFill>
                  <a:srgbClr val="FFFFFF"/>
                </a:solidFill>
                <a:latin typeface="+mj-lt"/>
                <a:cs typeface="Calibri"/>
              </a:rPr>
              <a:t>Amerika, Latin Amerika (Brezilya, Şili, Kolombiya)</a:t>
            </a:r>
          </a:p>
          <a:p>
            <a:pPr marL="12700">
              <a:lnSpc>
                <a:spcPct val="100000"/>
              </a:lnSpc>
            </a:pPr>
            <a:r>
              <a:rPr lang="tr-TR" sz="2000" b="1" spc="-20" dirty="0" smtClean="0">
                <a:solidFill>
                  <a:srgbClr val="FFFFFF"/>
                </a:solidFill>
                <a:latin typeface="+mj-lt"/>
                <a:cs typeface="Calibri"/>
              </a:rPr>
              <a:t>Afrika (Endonezya) </a:t>
            </a:r>
          </a:p>
          <a:p>
            <a:pPr marL="12700">
              <a:lnSpc>
                <a:spcPct val="100000"/>
              </a:lnSpc>
            </a:pPr>
            <a:r>
              <a:rPr lang="tr-TR" sz="2000" b="1" spc="-20" dirty="0" smtClean="0">
                <a:solidFill>
                  <a:srgbClr val="FFFFFF"/>
                </a:solidFill>
                <a:latin typeface="+mj-lt"/>
                <a:cs typeface="Calibri"/>
              </a:rPr>
              <a:t>Körfez Ülkeleri</a:t>
            </a:r>
          </a:p>
          <a:p>
            <a:pPr marL="12700">
              <a:lnSpc>
                <a:spcPct val="100000"/>
              </a:lnSpc>
            </a:pPr>
            <a:endParaRPr lang="tr-TR" sz="2000" b="1" spc="-20" dirty="0" smtClean="0">
              <a:solidFill>
                <a:srgbClr val="FFFFFF"/>
              </a:solidFill>
              <a:latin typeface="+mj-lt"/>
              <a:cs typeface="Calibri"/>
            </a:endParaRPr>
          </a:p>
          <a:p>
            <a:pPr marL="12700">
              <a:lnSpc>
                <a:spcPct val="100000"/>
              </a:lnSpc>
            </a:pPr>
            <a:endParaRPr sz="2000" dirty="0">
              <a:latin typeface="+mj-lt"/>
              <a:cs typeface="Calibri"/>
            </a:endParaRPr>
          </a:p>
        </p:txBody>
      </p:sp>
      <p:sp>
        <p:nvSpPr>
          <p:cNvPr id="30" name="object 40"/>
          <p:cNvSpPr txBox="1"/>
          <p:nvPr/>
        </p:nvSpPr>
        <p:spPr>
          <a:xfrm>
            <a:off x="304800" y="8460440"/>
            <a:ext cx="5966746" cy="950260"/>
          </a:xfrm>
          <a:prstGeom prst="rect">
            <a:avLst/>
          </a:prstGeom>
        </p:spPr>
        <p:txBody>
          <a:bodyPr vert="horz" wrap="square" lIns="0" tIns="209550" rIns="0" bIns="0" rtlCol="0">
            <a:spAutoFit/>
          </a:bodyPr>
          <a:lstStyle/>
          <a:p>
            <a:pPr marL="1270"/>
            <a:r>
              <a:rPr lang="tr-TR" sz="2400" dirty="0">
                <a:latin typeface="+mj-lt"/>
                <a:cs typeface="Calibri"/>
              </a:rPr>
              <a:t>Üretimde</a:t>
            </a:r>
            <a:r>
              <a:rPr lang="tr-TR" sz="2400" b="1" spc="-10" dirty="0" smtClean="0">
                <a:solidFill>
                  <a:srgbClr val="C00000"/>
                </a:solidFill>
                <a:latin typeface="+mj-lt"/>
                <a:cs typeface="Calibri"/>
              </a:rPr>
              <a:t> </a:t>
            </a:r>
            <a:r>
              <a:rPr lang="tr-TR" sz="2400" b="1" spc="-10" dirty="0">
                <a:solidFill>
                  <a:srgbClr val="0070C0"/>
                </a:solidFill>
                <a:latin typeface="+mj-lt"/>
                <a:cs typeface="Calibri"/>
              </a:rPr>
              <a:t>%85-95 </a:t>
            </a:r>
            <a:r>
              <a:rPr lang="tr-TR" sz="2400" dirty="0">
                <a:latin typeface="+mj-lt"/>
                <a:cs typeface="Calibri"/>
              </a:rPr>
              <a:t>fire ile </a:t>
            </a:r>
            <a:r>
              <a:rPr lang="tr-TR" sz="2400" b="1" spc="-10" dirty="0">
                <a:solidFill>
                  <a:srgbClr val="0070C0"/>
                </a:solidFill>
                <a:latin typeface="+mj-lt"/>
                <a:cs typeface="Calibri"/>
              </a:rPr>
              <a:t>150 milyon tondan</a:t>
            </a:r>
            <a:r>
              <a:rPr lang="tr-TR" sz="2400" dirty="0">
                <a:latin typeface="+mj-lt"/>
                <a:cs typeface="Calibri"/>
              </a:rPr>
              <a:t> fazla </a:t>
            </a:r>
            <a:r>
              <a:rPr lang="tr-TR" sz="2400" b="1" spc="-10" dirty="0">
                <a:solidFill>
                  <a:srgbClr val="C00000"/>
                </a:solidFill>
                <a:latin typeface="+mj-lt"/>
                <a:cs typeface="Calibri"/>
              </a:rPr>
              <a:t>atık birikimi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723" y="4407582"/>
            <a:ext cx="5675877" cy="3783918"/>
          </a:xfrm>
          <a:prstGeom prst="rect">
            <a:avLst/>
          </a:prstGeom>
          <a:ln w="228600" cap="sq" cmpd="thickThin">
            <a:solidFill>
              <a:srgbClr val="0054C5"/>
            </a:solidFill>
            <a:prstDash val="solid"/>
            <a:miter lim="800000"/>
          </a:ln>
          <a:effectLst>
            <a:innerShdw blurRad="76200">
              <a:srgbClr val="000000"/>
            </a:innerShdw>
          </a:effectLst>
        </p:spPr>
      </p:pic>
      <p:sp>
        <p:nvSpPr>
          <p:cNvPr id="31" name="object 40"/>
          <p:cNvSpPr txBox="1"/>
          <p:nvPr/>
        </p:nvSpPr>
        <p:spPr>
          <a:xfrm>
            <a:off x="405181" y="4375530"/>
            <a:ext cx="3826353" cy="3166251"/>
          </a:xfrm>
          <a:prstGeom prst="rect">
            <a:avLst/>
          </a:prstGeom>
        </p:spPr>
        <p:txBody>
          <a:bodyPr vert="horz" wrap="square" lIns="0" tIns="209550" rIns="0" bIns="0" rtlCol="0">
            <a:spAutoFit/>
          </a:bodyPr>
          <a:lstStyle/>
          <a:p>
            <a:pPr marL="344170" indent="-342900">
              <a:buFont typeface="Arial" panose="020B0604020202020204" pitchFamily="34" charset="0"/>
              <a:buChar char="•"/>
            </a:pPr>
            <a:r>
              <a:rPr lang="tr-TR" sz="2400" b="1" dirty="0">
                <a:latin typeface="+mj-lt"/>
                <a:cs typeface="Calibri"/>
              </a:rPr>
              <a:t>3000 </a:t>
            </a:r>
            <a:r>
              <a:rPr lang="tr-TR" sz="2400" dirty="0">
                <a:latin typeface="+mj-lt"/>
                <a:cs typeface="Calibri"/>
              </a:rPr>
              <a:t>yıllık </a:t>
            </a:r>
            <a:r>
              <a:rPr lang="tr-TR" sz="2400" dirty="0" smtClean="0">
                <a:latin typeface="+mj-lt"/>
                <a:cs typeface="Calibri"/>
              </a:rPr>
              <a:t>geçmiş</a:t>
            </a:r>
          </a:p>
          <a:p>
            <a:pPr marL="344170" indent="-342900">
              <a:buFont typeface="Arial" panose="020B0604020202020204" pitchFamily="34" charset="0"/>
              <a:buChar char="•"/>
            </a:pPr>
            <a:endParaRPr lang="tr-TR" sz="2400" b="1" dirty="0">
              <a:latin typeface="+mj-lt"/>
              <a:cs typeface="Calibri"/>
            </a:endParaRPr>
          </a:p>
          <a:p>
            <a:pPr marL="344170" indent="-342900">
              <a:buFont typeface="Arial" panose="020B0604020202020204" pitchFamily="34" charset="0"/>
              <a:buChar char="•"/>
            </a:pPr>
            <a:r>
              <a:rPr lang="tr-TR" sz="2400" b="1" dirty="0" smtClean="0">
                <a:latin typeface="+mj-lt"/>
                <a:cs typeface="Calibri"/>
              </a:rPr>
              <a:t>1912 </a:t>
            </a:r>
            <a:r>
              <a:rPr lang="tr-TR" sz="2400" dirty="0">
                <a:latin typeface="+mj-lt"/>
                <a:cs typeface="Calibri"/>
              </a:rPr>
              <a:t>yılında kurulan </a:t>
            </a:r>
            <a:r>
              <a:rPr lang="tr-TR" sz="2400" b="1" dirty="0">
                <a:latin typeface="+mj-lt"/>
                <a:cs typeface="Calibri"/>
              </a:rPr>
              <a:t>ilk </a:t>
            </a:r>
            <a:r>
              <a:rPr lang="tr-TR" sz="2400" dirty="0">
                <a:latin typeface="+mj-lt"/>
                <a:cs typeface="Calibri"/>
              </a:rPr>
              <a:t>mermer </a:t>
            </a:r>
            <a:r>
              <a:rPr lang="tr-TR" sz="2400" dirty="0" smtClean="0">
                <a:latin typeface="+mj-lt"/>
                <a:cs typeface="Calibri"/>
              </a:rPr>
              <a:t>ocağı</a:t>
            </a:r>
          </a:p>
          <a:p>
            <a:pPr marL="344170" indent="-342900">
              <a:buFont typeface="Arial" panose="020B0604020202020204" pitchFamily="34" charset="0"/>
              <a:buChar char="•"/>
            </a:pPr>
            <a:endParaRPr lang="tr-TR" sz="2400" b="1" dirty="0">
              <a:latin typeface="+mj-lt"/>
              <a:cs typeface="Calibri"/>
            </a:endParaRPr>
          </a:p>
          <a:p>
            <a:pPr marL="344170" indent="-342900">
              <a:buFont typeface="Arial" panose="020B0604020202020204" pitchFamily="34" charset="0"/>
              <a:buChar char="•"/>
            </a:pPr>
            <a:r>
              <a:rPr lang="tr-TR" sz="2400" dirty="0" smtClean="0">
                <a:latin typeface="+mj-lt"/>
                <a:cs typeface="Calibri"/>
              </a:rPr>
              <a:t>Günümüzde </a:t>
            </a:r>
            <a:r>
              <a:rPr lang="tr-TR" sz="2400" dirty="0">
                <a:latin typeface="+mj-lt"/>
                <a:cs typeface="Calibri"/>
              </a:rPr>
              <a:t>faaliyette olan </a:t>
            </a:r>
            <a:r>
              <a:rPr lang="tr-TR" sz="2400" b="1" dirty="0">
                <a:latin typeface="+mj-lt"/>
                <a:cs typeface="Calibri"/>
              </a:rPr>
              <a:t>35 ocak 42 işletme</a:t>
            </a:r>
          </a:p>
        </p:txBody>
      </p:sp>
    </p:spTree>
    <p:extLst>
      <p:ext uri="{BB962C8B-B14F-4D97-AF65-F5344CB8AC3E}">
        <p14:creationId xmlns:p14="http://schemas.microsoft.com/office/powerpoint/2010/main" val="2601204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27</a:t>
            </a:fld>
            <a:endParaRPr lang="en-US"/>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1" name="Dikdörtgen 10"/>
          <p:cNvSpPr/>
          <p:nvPr/>
        </p:nvSpPr>
        <p:spPr>
          <a:xfrm>
            <a:off x="1799204" y="1729444"/>
            <a:ext cx="16260196" cy="1077218"/>
          </a:xfrm>
          <a:prstGeom prst="rect">
            <a:avLst/>
          </a:prstGeom>
        </p:spPr>
        <p:txBody>
          <a:bodyPr wrap="squar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MERMER ATIKLARI MİKRONİZE ÖĞÜTME TESİSİ (</a:t>
            </a:r>
            <a:r>
              <a:rPr lang="tr-TR" sz="3200" dirty="0" err="1">
                <a:ln>
                  <a:solidFill>
                    <a:srgbClr val="0054C5"/>
                  </a:solidFill>
                </a:ln>
                <a:solidFill>
                  <a:srgbClr val="0054C5"/>
                </a:solidFill>
                <a:latin typeface="Poppins Bold" panose="00000800000000000000" pitchFamily="2" charset="-94"/>
                <a:cs typeface="Poppins Bold" panose="00000800000000000000" pitchFamily="2" charset="-94"/>
              </a:rPr>
              <a:t>Mikronize</a:t>
            </a:r>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 kalsiyum karbonat vb</a:t>
            </a:r>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Künye)</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26" name="object 27"/>
          <p:cNvSpPr txBox="1"/>
          <p:nvPr/>
        </p:nvSpPr>
        <p:spPr>
          <a:xfrm>
            <a:off x="15734964" y="2433069"/>
            <a:ext cx="1306379" cy="957313"/>
          </a:xfrm>
          <a:prstGeom prst="rect">
            <a:avLst/>
          </a:prstGeom>
        </p:spPr>
        <p:txBody>
          <a:bodyPr vert="horz" wrap="square" lIns="0" tIns="13335" rIns="0" bIns="0" rtlCol="0">
            <a:spAutoFit/>
          </a:bodyPr>
          <a:lstStyle/>
          <a:p>
            <a:pPr marL="27305">
              <a:lnSpc>
                <a:spcPct val="100000"/>
              </a:lnSpc>
              <a:spcBef>
                <a:spcPts val="105"/>
              </a:spcBef>
            </a:pPr>
            <a:r>
              <a:rPr b="1" spc="-10" dirty="0">
                <a:solidFill>
                  <a:schemeClr val="accent2"/>
                </a:solidFill>
                <a:latin typeface="+mj-lt"/>
                <a:cs typeface="Calibri"/>
              </a:rPr>
              <a:t>Uygulama</a:t>
            </a:r>
            <a:endParaRPr dirty="0">
              <a:solidFill>
                <a:schemeClr val="accent2"/>
              </a:solidFill>
              <a:latin typeface="+mj-lt"/>
              <a:cs typeface="Calibri"/>
            </a:endParaRPr>
          </a:p>
          <a:p>
            <a:pPr marL="27305">
              <a:lnSpc>
                <a:spcPct val="100000"/>
              </a:lnSpc>
            </a:pPr>
            <a:r>
              <a:rPr b="1" spc="-10" dirty="0">
                <a:solidFill>
                  <a:schemeClr val="accent2"/>
                </a:solidFill>
                <a:latin typeface="+mj-lt"/>
                <a:cs typeface="Calibri"/>
              </a:rPr>
              <a:t>Süresi</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22</a:t>
            </a:r>
            <a:r>
              <a:rPr sz="2200" b="1" spc="-20" dirty="0" smtClean="0">
                <a:latin typeface="+mj-lt"/>
                <a:cs typeface="Calibri"/>
              </a:rPr>
              <a:t> </a:t>
            </a:r>
            <a:r>
              <a:rPr sz="2200" b="1" spc="-25" dirty="0">
                <a:latin typeface="+mj-lt"/>
                <a:cs typeface="Calibri"/>
              </a:rPr>
              <a:t>ay</a:t>
            </a:r>
            <a:endParaRPr sz="2200" dirty="0">
              <a:latin typeface="+mj-lt"/>
              <a:cs typeface="Calibri"/>
            </a:endParaRPr>
          </a:p>
        </p:txBody>
      </p:sp>
      <p:sp>
        <p:nvSpPr>
          <p:cNvPr id="27" name="object 28"/>
          <p:cNvSpPr txBox="1"/>
          <p:nvPr/>
        </p:nvSpPr>
        <p:spPr>
          <a:xfrm>
            <a:off x="15734964" y="4177003"/>
            <a:ext cx="1370526" cy="957313"/>
          </a:xfrm>
          <a:prstGeom prst="rect">
            <a:avLst/>
          </a:prstGeom>
        </p:spPr>
        <p:txBody>
          <a:bodyPr vert="horz" wrap="square" lIns="0" tIns="13335" rIns="0" bIns="0" rtlCol="0">
            <a:spAutoFit/>
          </a:bodyPr>
          <a:lstStyle/>
          <a:p>
            <a:pPr marL="12700">
              <a:lnSpc>
                <a:spcPct val="100000"/>
              </a:lnSpc>
              <a:spcBef>
                <a:spcPts val="105"/>
              </a:spcBef>
            </a:pPr>
            <a:r>
              <a:rPr lang="tr-TR" b="1" dirty="0">
                <a:solidFill>
                  <a:schemeClr val="accent2"/>
                </a:solidFill>
                <a:latin typeface="+mj-lt"/>
                <a:cs typeface="Calibri"/>
              </a:rPr>
              <a:t>Geri</a:t>
            </a:r>
            <a:r>
              <a:rPr lang="tr-TR" b="1" spc="-20" dirty="0">
                <a:solidFill>
                  <a:schemeClr val="accent2"/>
                </a:solidFill>
                <a:latin typeface="+mj-lt"/>
                <a:cs typeface="Calibri"/>
              </a:rPr>
              <a:t> </a:t>
            </a:r>
            <a:r>
              <a:rPr lang="tr-TR" b="1" spc="-10" dirty="0">
                <a:solidFill>
                  <a:schemeClr val="accent2"/>
                </a:solidFill>
                <a:latin typeface="+mj-lt"/>
                <a:cs typeface="Calibri"/>
              </a:rPr>
              <a:t>Dönüş Süresi</a:t>
            </a:r>
            <a:endParaRPr lang="tr-TR" dirty="0">
              <a:solidFill>
                <a:schemeClr val="accent2"/>
              </a:solidFill>
              <a:latin typeface="+mj-lt"/>
              <a:cs typeface="Calibri"/>
            </a:endParaRPr>
          </a:p>
          <a:p>
            <a:pPr marL="76200">
              <a:lnSpc>
                <a:spcPct val="100000"/>
              </a:lnSpc>
              <a:spcBef>
                <a:spcPts val="375"/>
              </a:spcBef>
            </a:pPr>
            <a:r>
              <a:rPr lang="tr-TR" sz="2200" b="1" dirty="0" smtClean="0">
                <a:latin typeface="+mj-lt"/>
                <a:cs typeface="Calibri"/>
              </a:rPr>
              <a:t>58</a:t>
            </a:r>
            <a:r>
              <a:rPr lang="tr-TR" sz="2200" b="1" spc="-20" dirty="0" smtClean="0">
                <a:latin typeface="+mj-lt"/>
                <a:cs typeface="Calibri"/>
              </a:rPr>
              <a:t> </a:t>
            </a:r>
            <a:r>
              <a:rPr lang="tr-TR" sz="2200" b="1" spc="-25" dirty="0">
                <a:latin typeface="+mj-lt"/>
                <a:cs typeface="Calibri"/>
              </a:rPr>
              <a:t>ay</a:t>
            </a:r>
            <a:endParaRPr lang="tr-TR" sz="2200" dirty="0">
              <a:latin typeface="+mj-lt"/>
              <a:cs typeface="Calibri"/>
            </a:endParaRPr>
          </a:p>
        </p:txBody>
      </p:sp>
      <p:pic>
        <p:nvPicPr>
          <p:cNvPr id="28" name="object 30"/>
          <p:cNvPicPr/>
          <p:nvPr/>
        </p:nvPicPr>
        <p:blipFill>
          <a:blip r:embed="rId5" cstate="print"/>
          <a:stretch>
            <a:fillRect/>
          </a:stretch>
        </p:blipFill>
        <p:spPr>
          <a:xfrm>
            <a:off x="14787445" y="4228317"/>
            <a:ext cx="818244" cy="807159"/>
          </a:xfrm>
          <a:prstGeom prst="rect">
            <a:avLst/>
          </a:prstGeom>
        </p:spPr>
      </p:pic>
      <p:pic>
        <p:nvPicPr>
          <p:cNvPr id="29" name="object 32"/>
          <p:cNvPicPr/>
          <p:nvPr/>
        </p:nvPicPr>
        <p:blipFill>
          <a:blip r:embed="rId6" cstate="print"/>
          <a:stretch>
            <a:fillRect/>
          </a:stretch>
        </p:blipFill>
        <p:spPr>
          <a:xfrm>
            <a:off x="11430000" y="2324100"/>
            <a:ext cx="1010565" cy="1074128"/>
          </a:xfrm>
          <a:prstGeom prst="rect">
            <a:avLst/>
          </a:prstGeom>
        </p:spPr>
      </p:pic>
      <p:sp>
        <p:nvSpPr>
          <p:cNvPr id="30" name="object 33"/>
          <p:cNvSpPr txBox="1"/>
          <p:nvPr/>
        </p:nvSpPr>
        <p:spPr>
          <a:xfrm>
            <a:off x="12569840" y="2433069"/>
            <a:ext cx="1940621" cy="957313"/>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15</a:t>
            </a:r>
            <a:r>
              <a:rPr sz="2200" b="1" spc="-35" dirty="0" smtClean="0">
                <a:latin typeface="+mj-lt"/>
                <a:cs typeface="Calibri"/>
              </a:rPr>
              <a:t> </a:t>
            </a:r>
            <a:r>
              <a:rPr sz="2200" b="1" dirty="0">
                <a:latin typeface="+mj-lt"/>
                <a:cs typeface="Calibri"/>
              </a:rPr>
              <a:t>Milyon</a:t>
            </a:r>
            <a:r>
              <a:rPr sz="2200" b="1" spc="-30" dirty="0">
                <a:latin typeface="+mj-lt"/>
                <a:cs typeface="Calibri"/>
              </a:rPr>
              <a:t> </a:t>
            </a:r>
            <a:r>
              <a:rPr sz="2200" b="1" spc="-25" dirty="0">
                <a:latin typeface="+mj-lt"/>
                <a:cs typeface="Calibri"/>
              </a:rPr>
              <a:t>USD</a:t>
            </a:r>
            <a:endParaRPr sz="2200" dirty="0">
              <a:latin typeface="+mj-lt"/>
              <a:cs typeface="Calibri"/>
            </a:endParaRPr>
          </a:p>
        </p:txBody>
      </p:sp>
      <p:sp>
        <p:nvSpPr>
          <p:cNvPr id="31" name="object 34"/>
          <p:cNvSpPr txBox="1"/>
          <p:nvPr/>
        </p:nvSpPr>
        <p:spPr>
          <a:xfrm>
            <a:off x="12569840" y="4177003"/>
            <a:ext cx="1159392"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a:latin typeface="+mj-lt"/>
                <a:cs typeface="Calibri"/>
              </a:rPr>
              <a:t>1</a:t>
            </a:r>
            <a:r>
              <a:rPr lang="tr-TR" sz="2200" b="1" dirty="0" smtClean="0">
                <a:latin typeface="+mj-lt"/>
                <a:cs typeface="Calibri"/>
              </a:rPr>
              <a:t>50 </a:t>
            </a:r>
            <a:r>
              <a:rPr sz="2200" b="1" spc="-20" dirty="0" err="1" smtClean="0">
                <a:latin typeface="+mj-lt"/>
                <a:cs typeface="Calibri"/>
              </a:rPr>
              <a:t>kişi</a:t>
            </a:r>
            <a:endParaRPr sz="2200" dirty="0">
              <a:latin typeface="+mj-lt"/>
              <a:cs typeface="Calibri"/>
            </a:endParaRPr>
          </a:p>
        </p:txBody>
      </p:sp>
      <p:pic>
        <p:nvPicPr>
          <p:cNvPr id="32" name="object 36"/>
          <p:cNvPicPr/>
          <p:nvPr/>
        </p:nvPicPr>
        <p:blipFill>
          <a:blip r:embed="rId7" cstate="print"/>
          <a:stretch>
            <a:fillRect/>
          </a:stretch>
        </p:blipFill>
        <p:spPr>
          <a:xfrm>
            <a:off x="11549476" y="4231271"/>
            <a:ext cx="916244" cy="801252"/>
          </a:xfrm>
          <a:prstGeom prst="rect">
            <a:avLst/>
          </a:prstGeom>
        </p:spPr>
      </p:pic>
      <p:sp>
        <p:nvSpPr>
          <p:cNvPr id="33" name="Dikdörtgen 32"/>
          <p:cNvSpPr/>
          <p:nvPr/>
        </p:nvSpPr>
        <p:spPr>
          <a:xfrm>
            <a:off x="4250915" y="5295331"/>
            <a:ext cx="3240000" cy="3886768"/>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4" name="object 24"/>
          <p:cNvSpPr txBox="1"/>
          <p:nvPr/>
        </p:nvSpPr>
        <p:spPr>
          <a:xfrm>
            <a:off x="1155666" y="4330047"/>
            <a:ext cx="2039829" cy="660053"/>
          </a:xfrm>
          <a:prstGeom prst="rect">
            <a:avLst/>
          </a:prstGeom>
        </p:spPr>
        <p:txBody>
          <a:bodyPr vert="horz" wrap="square" lIns="0" tIns="13335" rIns="0" bIns="0" rtlCol="0">
            <a:spAutoFit/>
          </a:bodyPr>
          <a:lstStyle/>
          <a:p>
            <a:pPr marL="12700" marR="5080" algn="ctr">
              <a:lnSpc>
                <a:spcPct val="100000"/>
              </a:lnSpc>
              <a:spcBef>
                <a:spcPts val="105"/>
              </a:spcBef>
            </a:pPr>
            <a:r>
              <a:rPr b="1" spc="-10" dirty="0">
                <a:solidFill>
                  <a:schemeClr val="accent2"/>
                </a:solidFill>
                <a:latin typeface="+mj-lt"/>
                <a:cs typeface="Calibri"/>
              </a:rPr>
              <a:t>Üretilecek Ürün/Hizmet</a:t>
            </a:r>
            <a:endParaRPr dirty="0">
              <a:solidFill>
                <a:schemeClr val="accent2"/>
              </a:solidFill>
              <a:latin typeface="+mj-lt"/>
              <a:cs typeface="Calibri"/>
            </a:endParaRPr>
          </a:p>
        </p:txBody>
      </p:sp>
      <p:sp>
        <p:nvSpPr>
          <p:cNvPr id="35" name="object 26"/>
          <p:cNvSpPr txBox="1"/>
          <p:nvPr/>
        </p:nvSpPr>
        <p:spPr>
          <a:xfrm>
            <a:off x="5167527" y="4297495"/>
            <a:ext cx="1466113" cy="660053"/>
          </a:xfrm>
          <a:prstGeom prst="rect">
            <a:avLst/>
          </a:prstGeom>
        </p:spPr>
        <p:txBody>
          <a:bodyPr vert="horz" wrap="square" lIns="0" tIns="13335" rIns="0" bIns="0" rtlCol="0">
            <a:spAutoFit/>
          </a:bodyPr>
          <a:lstStyle/>
          <a:p>
            <a:pPr marL="12700" algn="ctr">
              <a:lnSpc>
                <a:spcPct val="100000"/>
              </a:lnSpc>
              <a:spcBef>
                <a:spcPts val="105"/>
              </a:spcBef>
            </a:pPr>
            <a:r>
              <a:rPr b="1" spc="-10" dirty="0">
                <a:solidFill>
                  <a:schemeClr val="accent2"/>
                </a:solidFill>
                <a:latin typeface="+mj-lt"/>
                <a:cs typeface="Calibri"/>
              </a:rPr>
              <a:t>Tesis</a:t>
            </a:r>
            <a:endParaRPr dirty="0">
              <a:solidFill>
                <a:schemeClr val="accent2"/>
              </a:solidFill>
              <a:latin typeface="+mj-lt"/>
              <a:cs typeface="Calibri"/>
            </a:endParaRPr>
          </a:p>
          <a:p>
            <a:pPr marL="12700" algn="ctr">
              <a:lnSpc>
                <a:spcPct val="100000"/>
              </a:lnSpc>
            </a:pPr>
            <a:r>
              <a:rPr b="1" spc="-10" dirty="0">
                <a:solidFill>
                  <a:schemeClr val="accent2"/>
                </a:solidFill>
                <a:latin typeface="+mj-lt"/>
                <a:cs typeface="Calibri"/>
              </a:rPr>
              <a:t>Kapasitesi</a:t>
            </a:r>
            <a:endParaRPr dirty="0">
              <a:solidFill>
                <a:schemeClr val="accent2"/>
              </a:solidFill>
              <a:latin typeface="+mj-lt"/>
              <a:cs typeface="Calibri"/>
            </a:endParaRPr>
          </a:p>
        </p:txBody>
      </p:sp>
      <p:pic>
        <p:nvPicPr>
          <p:cNvPr id="36" name="object 31"/>
          <p:cNvPicPr/>
          <p:nvPr/>
        </p:nvPicPr>
        <p:blipFill>
          <a:blip r:embed="rId8" cstate="print"/>
          <a:stretch>
            <a:fillRect/>
          </a:stretch>
        </p:blipFill>
        <p:spPr>
          <a:xfrm>
            <a:off x="5061167" y="2792935"/>
            <a:ext cx="1461819" cy="1517863"/>
          </a:xfrm>
          <a:prstGeom prst="rect">
            <a:avLst/>
          </a:prstGeom>
        </p:spPr>
      </p:pic>
      <p:sp>
        <p:nvSpPr>
          <p:cNvPr id="37" name="Dikdörtgen 36"/>
          <p:cNvSpPr/>
          <p:nvPr/>
        </p:nvSpPr>
        <p:spPr>
          <a:xfrm>
            <a:off x="548263" y="5291088"/>
            <a:ext cx="3240000" cy="3891012"/>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object 8"/>
          <p:cNvSpPr txBox="1"/>
          <p:nvPr/>
        </p:nvSpPr>
        <p:spPr>
          <a:xfrm>
            <a:off x="756114" y="5506263"/>
            <a:ext cx="2880000" cy="936154"/>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sz="2000" b="1" dirty="0" err="1" smtClean="0">
                <a:solidFill>
                  <a:srgbClr val="FFFFFF"/>
                </a:solidFill>
                <a:latin typeface="+mj-lt"/>
                <a:cs typeface="Calibri"/>
              </a:rPr>
              <a:t>Mikronize</a:t>
            </a:r>
            <a:r>
              <a:rPr lang="tr-TR" sz="2000" b="1" dirty="0" smtClean="0">
                <a:solidFill>
                  <a:srgbClr val="FFFFFF"/>
                </a:solidFill>
                <a:latin typeface="+mj-lt"/>
                <a:cs typeface="Calibri"/>
              </a:rPr>
              <a:t> </a:t>
            </a:r>
            <a:r>
              <a:rPr lang="tr-TR" sz="2000" b="1" dirty="0">
                <a:solidFill>
                  <a:srgbClr val="FFFFFF"/>
                </a:solidFill>
                <a:latin typeface="+mj-lt"/>
                <a:cs typeface="Calibri"/>
              </a:rPr>
              <a:t>Kalsiyum Karbonat (</a:t>
            </a:r>
            <a:r>
              <a:rPr lang="tr-TR" sz="2000" b="1" dirty="0" smtClean="0">
                <a:solidFill>
                  <a:srgbClr val="FFFFFF"/>
                </a:solidFill>
                <a:latin typeface="+mj-lt"/>
                <a:cs typeface="Calibri"/>
              </a:rPr>
              <a:t>Kalsit)</a:t>
            </a:r>
            <a:endParaRPr lang="tr-TR" sz="2000" b="1" dirty="0">
              <a:solidFill>
                <a:srgbClr val="FFFFFF"/>
              </a:solidFill>
              <a:latin typeface="+mj-lt"/>
              <a:cs typeface="Calibri"/>
            </a:endParaRPr>
          </a:p>
        </p:txBody>
      </p:sp>
      <p:sp>
        <p:nvSpPr>
          <p:cNvPr id="39" name="object 8"/>
          <p:cNvSpPr txBox="1"/>
          <p:nvPr/>
        </p:nvSpPr>
        <p:spPr>
          <a:xfrm>
            <a:off x="4489913" y="5506263"/>
            <a:ext cx="2750529" cy="628377"/>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1.000.000 ton / yıl </a:t>
            </a:r>
            <a:r>
              <a:rPr lang="tr-TR" sz="2000" b="1" dirty="0">
                <a:solidFill>
                  <a:srgbClr val="FFFFFF"/>
                </a:solidFill>
                <a:latin typeface="+mj-lt"/>
                <a:cs typeface="Calibri"/>
              </a:rPr>
              <a:t> </a:t>
            </a:r>
            <a:r>
              <a:rPr lang="tr-TR" sz="2000" b="1" dirty="0" smtClean="0">
                <a:solidFill>
                  <a:srgbClr val="FFFFFF"/>
                </a:solidFill>
                <a:latin typeface="+mj-lt"/>
                <a:cs typeface="Calibri"/>
              </a:rPr>
              <a:t>(Kalsit)</a:t>
            </a:r>
            <a:endParaRPr lang="tr-TR" sz="2000" b="1" dirty="0">
              <a:solidFill>
                <a:srgbClr val="FFFFFF"/>
              </a:solidFill>
              <a:latin typeface="+mj-lt"/>
              <a:cs typeface="Calibri"/>
            </a:endParaRPr>
          </a:p>
        </p:txBody>
      </p:sp>
      <p:pic>
        <p:nvPicPr>
          <p:cNvPr id="40" name="object 37"/>
          <p:cNvPicPr/>
          <p:nvPr/>
        </p:nvPicPr>
        <p:blipFill>
          <a:blip r:embed="rId9" cstate="print"/>
          <a:stretch>
            <a:fillRect/>
          </a:stretch>
        </p:blipFill>
        <p:spPr>
          <a:xfrm>
            <a:off x="14814389" y="2431214"/>
            <a:ext cx="791300" cy="967013"/>
          </a:xfrm>
          <a:prstGeom prst="rect">
            <a:avLst/>
          </a:prstGeom>
        </p:spPr>
      </p:pic>
      <p:grpSp>
        <p:nvGrpSpPr>
          <p:cNvPr id="41" name="Map3" descr="{&quot;Key&quot;:&quot;POWER_USER_SHAPE_ICON&quot;,&quot;Value&quot;:&quot;POWER_USER_SHAPE_ICON_STYLE_1&quot;}"/>
          <p:cNvGrpSpPr>
            <a:grpSpLocks noChangeAspect="1"/>
          </p:cNvGrpSpPr>
          <p:nvPr>
            <p:custDataLst>
              <p:tags r:id="rId1"/>
            </p:custDataLst>
          </p:nvPr>
        </p:nvGrpSpPr>
        <p:grpSpPr>
          <a:xfrm>
            <a:off x="8852097" y="2906570"/>
            <a:ext cx="1051489" cy="1202037"/>
            <a:chOff x="5716589" y="5786439"/>
            <a:chExt cx="709613" cy="811212"/>
          </a:xfrm>
          <a:solidFill>
            <a:srgbClr val="0054C5"/>
          </a:solidFill>
        </p:grpSpPr>
        <p:sp>
          <p:nvSpPr>
            <p:cNvPr id="42" name="Freeform 20"/>
            <p:cNvSpPr>
              <a:spLocks noEditPoints="1"/>
            </p:cNvSpPr>
            <p:nvPr/>
          </p:nvSpPr>
          <p:spPr bwMode="auto">
            <a:xfrm>
              <a:off x="5716589" y="6280151"/>
              <a:ext cx="709613" cy="317500"/>
            </a:xfrm>
            <a:custGeom>
              <a:avLst/>
              <a:gdLst>
                <a:gd name="T0" fmla="*/ 24 w 1024"/>
                <a:gd name="T1" fmla="*/ 330 h 459"/>
                <a:gd name="T2" fmla="*/ 537 w 1024"/>
                <a:gd name="T3" fmla="*/ 442 h 459"/>
                <a:gd name="T4" fmla="*/ 997 w 1024"/>
                <a:gd name="T5" fmla="*/ 254 h 459"/>
                <a:gd name="T6" fmla="*/ 848 w 1024"/>
                <a:gd name="T7" fmla="*/ 141 h 459"/>
                <a:gd name="T8" fmla="*/ 846 w 1024"/>
                <a:gd name="T9" fmla="*/ 138 h 459"/>
                <a:gd name="T10" fmla="*/ 828 w 1024"/>
                <a:gd name="T11" fmla="*/ 102 h 459"/>
                <a:gd name="T12" fmla="*/ 797 w 1024"/>
                <a:gd name="T13" fmla="*/ 39 h 459"/>
                <a:gd name="T14" fmla="*/ 564 w 1024"/>
                <a:gd name="T15" fmla="*/ 135 h 459"/>
                <a:gd name="T16" fmla="*/ 555 w 1024"/>
                <a:gd name="T17" fmla="*/ 134 h 459"/>
                <a:gd name="T18" fmla="*/ 483 w 1024"/>
                <a:gd name="T19" fmla="*/ 85 h 459"/>
                <a:gd name="T20" fmla="*/ 384 w 1024"/>
                <a:gd name="T21" fmla="*/ 18 h 459"/>
                <a:gd name="T22" fmla="*/ 181 w 1024"/>
                <a:gd name="T23" fmla="*/ 122 h 459"/>
                <a:gd name="T24" fmla="*/ 125 w 1024"/>
                <a:gd name="T25" fmla="*/ 197 h 459"/>
                <a:gd name="T26" fmla="*/ 24 w 1024"/>
                <a:gd name="T27" fmla="*/ 330 h 459"/>
                <a:gd name="T28" fmla="*/ 538 w 1024"/>
                <a:gd name="T29" fmla="*/ 459 h 459"/>
                <a:gd name="T30" fmla="*/ 536 w 1024"/>
                <a:gd name="T31" fmla="*/ 459 h 459"/>
                <a:gd name="T32" fmla="*/ 7 w 1024"/>
                <a:gd name="T33" fmla="*/ 342 h 459"/>
                <a:gd name="T34" fmla="*/ 1 w 1024"/>
                <a:gd name="T35" fmla="*/ 337 h 459"/>
                <a:gd name="T36" fmla="*/ 2 w 1024"/>
                <a:gd name="T37" fmla="*/ 329 h 459"/>
                <a:gd name="T38" fmla="*/ 110 w 1024"/>
                <a:gd name="T39" fmla="*/ 188 h 459"/>
                <a:gd name="T40" fmla="*/ 167 w 1024"/>
                <a:gd name="T41" fmla="*/ 112 h 459"/>
                <a:gd name="T42" fmla="*/ 169 w 1024"/>
                <a:gd name="T43" fmla="*/ 110 h 459"/>
                <a:gd name="T44" fmla="*/ 380 w 1024"/>
                <a:gd name="T45" fmla="*/ 1 h 459"/>
                <a:gd name="T46" fmla="*/ 388 w 1024"/>
                <a:gd name="T47" fmla="*/ 1 h 459"/>
                <a:gd name="T48" fmla="*/ 494 w 1024"/>
                <a:gd name="T49" fmla="*/ 71 h 459"/>
                <a:gd name="T50" fmla="*/ 561 w 1024"/>
                <a:gd name="T51" fmla="*/ 118 h 459"/>
                <a:gd name="T52" fmla="*/ 798 w 1024"/>
                <a:gd name="T53" fmla="*/ 20 h 459"/>
                <a:gd name="T54" fmla="*/ 805 w 1024"/>
                <a:gd name="T55" fmla="*/ 20 h 459"/>
                <a:gd name="T56" fmla="*/ 810 w 1024"/>
                <a:gd name="T57" fmla="*/ 25 h 459"/>
                <a:gd name="T58" fmla="*/ 844 w 1024"/>
                <a:gd name="T59" fmla="*/ 95 h 459"/>
                <a:gd name="T60" fmla="*/ 862 w 1024"/>
                <a:gd name="T61" fmla="*/ 130 h 459"/>
                <a:gd name="T62" fmla="*/ 1020 w 1024"/>
                <a:gd name="T63" fmla="*/ 249 h 459"/>
                <a:gd name="T64" fmla="*/ 1024 w 1024"/>
                <a:gd name="T65" fmla="*/ 257 h 459"/>
                <a:gd name="T66" fmla="*/ 1018 w 1024"/>
                <a:gd name="T67" fmla="*/ 263 h 459"/>
                <a:gd name="T68" fmla="*/ 541 w 1024"/>
                <a:gd name="T69" fmla="*/ 459 h 459"/>
                <a:gd name="T70" fmla="*/ 538 w 1024"/>
                <a:gd name="T7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4" h="459">
                  <a:moveTo>
                    <a:pt x="24" y="330"/>
                  </a:moveTo>
                  <a:cubicBezTo>
                    <a:pt x="120" y="355"/>
                    <a:pt x="479" y="431"/>
                    <a:pt x="537" y="442"/>
                  </a:cubicBezTo>
                  <a:cubicBezTo>
                    <a:pt x="588" y="424"/>
                    <a:pt x="924" y="284"/>
                    <a:pt x="997" y="254"/>
                  </a:cubicBezTo>
                  <a:cubicBezTo>
                    <a:pt x="960" y="227"/>
                    <a:pt x="868" y="158"/>
                    <a:pt x="848" y="141"/>
                  </a:cubicBezTo>
                  <a:cubicBezTo>
                    <a:pt x="847" y="140"/>
                    <a:pt x="847" y="139"/>
                    <a:pt x="846" y="138"/>
                  </a:cubicBezTo>
                  <a:cubicBezTo>
                    <a:pt x="842" y="131"/>
                    <a:pt x="836" y="117"/>
                    <a:pt x="828" y="102"/>
                  </a:cubicBezTo>
                  <a:cubicBezTo>
                    <a:pt x="818" y="82"/>
                    <a:pt x="806" y="58"/>
                    <a:pt x="797" y="39"/>
                  </a:cubicBezTo>
                  <a:cubicBezTo>
                    <a:pt x="748" y="60"/>
                    <a:pt x="598" y="122"/>
                    <a:pt x="564" y="135"/>
                  </a:cubicBezTo>
                  <a:cubicBezTo>
                    <a:pt x="561" y="136"/>
                    <a:pt x="558" y="136"/>
                    <a:pt x="555" y="134"/>
                  </a:cubicBezTo>
                  <a:cubicBezTo>
                    <a:pt x="541" y="126"/>
                    <a:pt x="513" y="106"/>
                    <a:pt x="483" y="85"/>
                  </a:cubicBezTo>
                  <a:cubicBezTo>
                    <a:pt x="445" y="58"/>
                    <a:pt x="403" y="29"/>
                    <a:pt x="384" y="18"/>
                  </a:cubicBezTo>
                  <a:cubicBezTo>
                    <a:pt x="341" y="38"/>
                    <a:pt x="218" y="99"/>
                    <a:pt x="181" y="122"/>
                  </a:cubicBezTo>
                  <a:cubicBezTo>
                    <a:pt x="166" y="142"/>
                    <a:pt x="146" y="169"/>
                    <a:pt x="125" y="197"/>
                  </a:cubicBezTo>
                  <a:cubicBezTo>
                    <a:pt x="90" y="244"/>
                    <a:pt x="51" y="296"/>
                    <a:pt x="24" y="330"/>
                  </a:cubicBezTo>
                  <a:close/>
                  <a:moveTo>
                    <a:pt x="538" y="459"/>
                  </a:moveTo>
                  <a:cubicBezTo>
                    <a:pt x="537" y="459"/>
                    <a:pt x="537" y="459"/>
                    <a:pt x="536" y="459"/>
                  </a:cubicBezTo>
                  <a:cubicBezTo>
                    <a:pt x="484" y="449"/>
                    <a:pt x="80" y="364"/>
                    <a:pt x="7" y="342"/>
                  </a:cubicBezTo>
                  <a:cubicBezTo>
                    <a:pt x="4" y="342"/>
                    <a:pt x="2" y="340"/>
                    <a:pt x="1" y="337"/>
                  </a:cubicBezTo>
                  <a:cubicBezTo>
                    <a:pt x="0" y="334"/>
                    <a:pt x="0" y="332"/>
                    <a:pt x="2" y="329"/>
                  </a:cubicBezTo>
                  <a:cubicBezTo>
                    <a:pt x="29" y="297"/>
                    <a:pt x="72" y="239"/>
                    <a:pt x="110" y="188"/>
                  </a:cubicBezTo>
                  <a:cubicBezTo>
                    <a:pt x="131" y="159"/>
                    <a:pt x="152" y="131"/>
                    <a:pt x="167" y="112"/>
                  </a:cubicBezTo>
                  <a:cubicBezTo>
                    <a:pt x="168" y="111"/>
                    <a:pt x="168" y="110"/>
                    <a:pt x="169" y="110"/>
                  </a:cubicBezTo>
                  <a:cubicBezTo>
                    <a:pt x="207" y="85"/>
                    <a:pt x="340" y="19"/>
                    <a:pt x="380" y="1"/>
                  </a:cubicBezTo>
                  <a:cubicBezTo>
                    <a:pt x="383" y="0"/>
                    <a:pt x="386" y="0"/>
                    <a:pt x="388" y="1"/>
                  </a:cubicBezTo>
                  <a:cubicBezTo>
                    <a:pt x="406" y="10"/>
                    <a:pt x="450" y="41"/>
                    <a:pt x="494" y="71"/>
                  </a:cubicBezTo>
                  <a:cubicBezTo>
                    <a:pt x="521" y="91"/>
                    <a:pt x="547" y="109"/>
                    <a:pt x="561" y="118"/>
                  </a:cubicBezTo>
                  <a:cubicBezTo>
                    <a:pt x="605" y="100"/>
                    <a:pt x="763" y="35"/>
                    <a:pt x="798" y="20"/>
                  </a:cubicBezTo>
                  <a:cubicBezTo>
                    <a:pt x="800" y="19"/>
                    <a:pt x="803" y="19"/>
                    <a:pt x="805" y="20"/>
                  </a:cubicBezTo>
                  <a:cubicBezTo>
                    <a:pt x="808" y="21"/>
                    <a:pt x="810" y="23"/>
                    <a:pt x="810" y="25"/>
                  </a:cubicBezTo>
                  <a:cubicBezTo>
                    <a:pt x="819" y="45"/>
                    <a:pt x="833" y="72"/>
                    <a:pt x="844" y="95"/>
                  </a:cubicBezTo>
                  <a:cubicBezTo>
                    <a:pt x="852" y="109"/>
                    <a:pt x="858" y="122"/>
                    <a:pt x="862" y="130"/>
                  </a:cubicBezTo>
                  <a:cubicBezTo>
                    <a:pt x="888" y="151"/>
                    <a:pt x="999" y="234"/>
                    <a:pt x="1020" y="249"/>
                  </a:cubicBezTo>
                  <a:cubicBezTo>
                    <a:pt x="1023" y="251"/>
                    <a:pt x="1024" y="254"/>
                    <a:pt x="1024" y="257"/>
                  </a:cubicBezTo>
                  <a:cubicBezTo>
                    <a:pt x="1023" y="260"/>
                    <a:pt x="1021" y="262"/>
                    <a:pt x="1018" y="263"/>
                  </a:cubicBezTo>
                  <a:cubicBezTo>
                    <a:pt x="1001" y="271"/>
                    <a:pt x="587" y="443"/>
                    <a:pt x="541" y="459"/>
                  </a:cubicBezTo>
                  <a:cubicBezTo>
                    <a:pt x="540" y="459"/>
                    <a:pt x="539" y="459"/>
                    <a:pt x="538" y="4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21"/>
            <p:cNvSpPr>
              <a:spLocks/>
            </p:cNvSpPr>
            <p:nvPr/>
          </p:nvSpPr>
          <p:spPr bwMode="auto">
            <a:xfrm>
              <a:off x="5972177" y="6451601"/>
              <a:ext cx="109538" cy="106363"/>
            </a:xfrm>
            <a:custGeom>
              <a:avLst/>
              <a:gdLst>
                <a:gd name="T0" fmla="*/ 158 w 160"/>
                <a:gd name="T1" fmla="*/ 27 h 154"/>
                <a:gd name="T2" fmla="*/ 81 w 160"/>
                <a:gd name="T3" fmla="*/ 0 h 154"/>
                <a:gd name="T4" fmla="*/ 0 w 160"/>
                <a:gd name="T5" fmla="*/ 121 h 154"/>
                <a:gd name="T6" fmla="*/ 160 w 160"/>
                <a:gd name="T7" fmla="*/ 154 h 154"/>
                <a:gd name="T8" fmla="*/ 158 w 160"/>
                <a:gd name="T9" fmla="*/ 27 h 154"/>
              </a:gdLst>
              <a:ahLst/>
              <a:cxnLst>
                <a:cxn ang="0">
                  <a:pos x="T0" y="T1"/>
                </a:cxn>
                <a:cxn ang="0">
                  <a:pos x="T2" y="T3"/>
                </a:cxn>
                <a:cxn ang="0">
                  <a:pos x="T4" y="T5"/>
                </a:cxn>
                <a:cxn ang="0">
                  <a:pos x="T6" y="T7"/>
                </a:cxn>
                <a:cxn ang="0">
                  <a:pos x="T8" y="T9"/>
                </a:cxn>
              </a:cxnLst>
              <a:rect l="0" t="0" r="r" b="b"/>
              <a:pathLst>
                <a:path w="160" h="154">
                  <a:moveTo>
                    <a:pt x="158" y="27"/>
                  </a:moveTo>
                  <a:cubicBezTo>
                    <a:pt x="137" y="20"/>
                    <a:pt x="110" y="11"/>
                    <a:pt x="81" y="0"/>
                  </a:cubicBezTo>
                  <a:cubicBezTo>
                    <a:pt x="52" y="44"/>
                    <a:pt x="23" y="87"/>
                    <a:pt x="0" y="121"/>
                  </a:cubicBezTo>
                  <a:cubicBezTo>
                    <a:pt x="67" y="135"/>
                    <a:pt x="127" y="147"/>
                    <a:pt x="160" y="154"/>
                  </a:cubicBezTo>
                  <a:cubicBezTo>
                    <a:pt x="158" y="110"/>
                    <a:pt x="158" y="55"/>
                    <a:pt x="158" y="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22"/>
            <p:cNvSpPr>
              <a:spLocks/>
            </p:cNvSpPr>
            <p:nvPr/>
          </p:nvSpPr>
          <p:spPr bwMode="auto">
            <a:xfrm>
              <a:off x="6178552" y="6326189"/>
              <a:ext cx="103188" cy="80963"/>
            </a:xfrm>
            <a:custGeom>
              <a:avLst/>
              <a:gdLst>
                <a:gd name="T0" fmla="*/ 39 w 151"/>
                <a:gd name="T1" fmla="*/ 116 h 116"/>
                <a:gd name="T2" fmla="*/ 151 w 151"/>
                <a:gd name="T3" fmla="*/ 71 h 116"/>
                <a:gd name="T4" fmla="*/ 119 w 151"/>
                <a:gd name="T5" fmla="*/ 0 h 116"/>
                <a:gd name="T6" fmla="*/ 7 w 151"/>
                <a:gd name="T7" fmla="*/ 46 h 116"/>
                <a:gd name="T8" fmla="*/ 0 w 151"/>
                <a:gd name="T9" fmla="*/ 87 h 116"/>
                <a:gd name="T10" fmla="*/ 39 w 151"/>
                <a:gd name="T11" fmla="*/ 116 h 116"/>
              </a:gdLst>
              <a:ahLst/>
              <a:cxnLst>
                <a:cxn ang="0">
                  <a:pos x="T0" y="T1"/>
                </a:cxn>
                <a:cxn ang="0">
                  <a:pos x="T2" y="T3"/>
                </a:cxn>
                <a:cxn ang="0">
                  <a:pos x="T4" y="T5"/>
                </a:cxn>
                <a:cxn ang="0">
                  <a:pos x="T6" y="T7"/>
                </a:cxn>
                <a:cxn ang="0">
                  <a:pos x="T8" y="T9"/>
                </a:cxn>
                <a:cxn ang="0">
                  <a:pos x="T10" y="T11"/>
                </a:cxn>
              </a:cxnLst>
              <a:rect l="0" t="0" r="r" b="b"/>
              <a:pathLst>
                <a:path w="151" h="116">
                  <a:moveTo>
                    <a:pt x="39" y="116"/>
                  </a:moveTo>
                  <a:cubicBezTo>
                    <a:pt x="78" y="100"/>
                    <a:pt x="118" y="84"/>
                    <a:pt x="151" y="71"/>
                  </a:cubicBezTo>
                  <a:cubicBezTo>
                    <a:pt x="141" y="48"/>
                    <a:pt x="124" y="11"/>
                    <a:pt x="119" y="0"/>
                  </a:cubicBezTo>
                  <a:cubicBezTo>
                    <a:pt x="93" y="11"/>
                    <a:pt x="50" y="29"/>
                    <a:pt x="7" y="46"/>
                  </a:cubicBezTo>
                  <a:cubicBezTo>
                    <a:pt x="5" y="62"/>
                    <a:pt x="2" y="77"/>
                    <a:pt x="0" y="87"/>
                  </a:cubicBezTo>
                  <a:cubicBezTo>
                    <a:pt x="9" y="96"/>
                    <a:pt x="23" y="105"/>
                    <a:pt x="39" y="1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23"/>
            <p:cNvSpPr>
              <a:spLocks/>
            </p:cNvSpPr>
            <p:nvPr/>
          </p:nvSpPr>
          <p:spPr bwMode="auto">
            <a:xfrm>
              <a:off x="5913439" y="6421439"/>
              <a:ext cx="95250" cy="109538"/>
            </a:xfrm>
            <a:custGeom>
              <a:avLst/>
              <a:gdLst>
                <a:gd name="T0" fmla="*/ 46 w 137"/>
                <a:gd name="T1" fmla="*/ 0 h 158"/>
                <a:gd name="T2" fmla="*/ 0 w 137"/>
                <a:gd name="T3" fmla="*/ 148 h 158"/>
                <a:gd name="T4" fmla="*/ 49 w 137"/>
                <a:gd name="T5" fmla="*/ 158 h 158"/>
                <a:gd name="T6" fmla="*/ 137 w 137"/>
                <a:gd name="T7" fmla="*/ 34 h 158"/>
                <a:gd name="T8" fmla="*/ 46 w 137"/>
                <a:gd name="T9" fmla="*/ 0 h 158"/>
              </a:gdLst>
              <a:ahLst/>
              <a:cxnLst>
                <a:cxn ang="0">
                  <a:pos x="T0" y="T1"/>
                </a:cxn>
                <a:cxn ang="0">
                  <a:pos x="T2" y="T3"/>
                </a:cxn>
                <a:cxn ang="0">
                  <a:pos x="T4" y="T5"/>
                </a:cxn>
                <a:cxn ang="0">
                  <a:pos x="T6" y="T7"/>
                </a:cxn>
                <a:cxn ang="0">
                  <a:pos x="T8" y="T9"/>
                </a:cxn>
              </a:cxnLst>
              <a:rect l="0" t="0" r="r" b="b"/>
              <a:pathLst>
                <a:path w="137" h="158">
                  <a:moveTo>
                    <a:pt x="46" y="0"/>
                  </a:moveTo>
                  <a:cubicBezTo>
                    <a:pt x="32" y="45"/>
                    <a:pt x="15" y="98"/>
                    <a:pt x="0" y="148"/>
                  </a:cubicBezTo>
                  <a:cubicBezTo>
                    <a:pt x="16" y="151"/>
                    <a:pt x="33" y="154"/>
                    <a:pt x="49" y="158"/>
                  </a:cubicBezTo>
                  <a:cubicBezTo>
                    <a:pt x="74" y="123"/>
                    <a:pt x="107" y="77"/>
                    <a:pt x="137" y="34"/>
                  </a:cubicBezTo>
                  <a:cubicBezTo>
                    <a:pt x="108" y="23"/>
                    <a:pt x="77" y="12"/>
                    <a:pt x="4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24"/>
            <p:cNvSpPr>
              <a:spLocks/>
            </p:cNvSpPr>
            <p:nvPr/>
          </p:nvSpPr>
          <p:spPr bwMode="auto">
            <a:xfrm>
              <a:off x="5776914" y="6384926"/>
              <a:ext cx="147638" cy="133350"/>
            </a:xfrm>
            <a:custGeom>
              <a:avLst/>
              <a:gdLst>
                <a:gd name="T0" fmla="*/ 108 w 215"/>
                <a:gd name="T1" fmla="*/ 0 h 193"/>
                <a:gd name="T2" fmla="*/ 0 w 215"/>
                <a:gd name="T3" fmla="*/ 156 h 193"/>
                <a:gd name="T4" fmla="*/ 163 w 215"/>
                <a:gd name="T5" fmla="*/ 193 h 193"/>
                <a:gd name="T6" fmla="*/ 215 w 215"/>
                <a:gd name="T7" fmla="*/ 41 h 193"/>
                <a:gd name="T8" fmla="*/ 108 w 215"/>
                <a:gd name="T9" fmla="*/ 0 h 193"/>
              </a:gdLst>
              <a:ahLst/>
              <a:cxnLst>
                <a:cxn ang="0">
                  <a:pos x="T0" y="T1"/>
                </a:cxn>
                <a:cxn ang="0">
                  <a:pos x="T2" y="T3"/>
                </a:cxn>
                <a:cxn ang="0">
                  <a:pos x="T4" y="T5"/>
                </a:cxn>
                <a:cxn ang="0">
                  <a:pos x="T6" y="T7"/>
                </a:cxn>
                <a:cxn ang="0">
                  <a:pos x="T8" y="T9"/>
                </a:cxn>
              </a:cxnLst>
              <a:rect l="0" t="0" r="r" b="b"/>
              <a:pathLst>
                <a:path w="215" h="193">
                  <a:moveTo>
                    <a:pt x="108" y="0"/>
                  </a:moveTo>
                  <a:cubicBezTo>
                    <a:pt x="84" y="34"/>
                    <a:pt x="21" y="129"/>
                    <a:pt x="0" y="156"/>
                  </a:cubicBezTo>
                  <a:cubicBezTo>
                    <a:pt x="42" y="167"/>
                    <a:pt x="102" y="180"/>
                    <a:pt x="163" y="193"/>
                  </a:cubicBezTo>
                  <a:cubicBezTo>
                    <a:pt x="180" y="143"/>
                    <a:pt x="199" y="88"/>
                    <a:pt x="215" y="41"/>
                  </a:cubicBezTo>
                  <a:cubicBezTo>
                    <a:pt x="176" y="26"/>
                    <a:pt x="139" y="12"/>
                    <a:pt x="1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25"/>
            <p:cNvSpPr>
              <a:spLocks/>
            </p:cNvSpPr>
            <p:nvPr/>
          </p:nvSpPr>
          <p:spPr bwMode="auto">
            <a:xfrm>
              <a:off x="6040439" y="6365876"/>
              <a:ext cx="141288" cy="85725"/>
            </a:xfrm>
            <a:custGeom>
              <a:avLst/>
              <a:gdLst>
                <a:gd name="T0" fmla="*/ 70 w 204"/>
                <a:gd name="T1" fmla="*/ 122 h 122"/>
                <a:gd name="T2" fmla="*/ 204 w 204"/>
                <a:gd name="T3" fmla="*/ 71 h 122"/>
                <a:gd name="T4" fmla="*/ 165 w 204"/>
                <a:gd name="T5" fmla="*/ 41 h 122"/>
                <a:gd name="T6" fmla="*/ 174 w 204"/>
                <a:gd name="T7" fmla="*/ 0 h 122"/>
                <a:gd name="T8" fmla="*/ 89 w 204"/>
                <a:gd name="T9" fmla="*/ 34 h 122"/>
                <a:gd name="T10" fmla="*/ 56 w 204"/>
                <a:gd name="T11" fmla="*/ 12 h 122"/>
                <a:gd name="T12" fmla="*/ 0 w 204"/>
                <a:gd name="T13" fmla="*/ 95 h 122"/>
                <a:gd name="T14" fmla="*/ 70 w 204"/>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22">
                  <a:moveTo>
                    <a:pt x="70" y="122"/>
                  </a:moveTo>
                  <a:cubicBezTo>
                    <a:pt x="98" y="112"/>
                    <a:pt x="149" y="92"/>
                    <a:pt x="204" y="71"/>
                  </a:cubicBezTo>
                  <a:cubicBezTo>
                    <a:pt x="188" y="59"/>
                    <a:pt x="174" y="49"/>
                    <a:pt x="165" y="41"/>
                  </a:cubicBezTo>
                  <a:cubicBezTo>
                    <a:pt x="168" y="31"/>
                    <a:pt x="171" y="17"/>
                    <a:pt x="174" y="0"/>
                  </a:cubicBezTo>
                  <a:cubicBezTo>
                    <a:pt x="128" y="19"/>
                    <a:pt x="89" y="34"/>
                    <a:pt x="89" y="34"/>
                  </a:cubicBezTo>
                  <a:cubicBezTo>
                    <a:pt x="89" y="34"/>
                    <a:pt x="76" y="25"/>
                    <a:pt x="56" y="12"/>
                  </a:cubicBezTo>
                  <a:cubicBezTo>
                    <a:pt x="39" y="37"/>
                    <a:pt x="20" y="65"/>
                    <a:pt x="0" y="95"/>
                  </a:cubicBezTo>
                  <a:cubicBezTo>
                    <a:pt x="30" y="106"/>
                    <a:pt x="55" y="116"/>
                    <a:pt x="70" y="12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Freeform 26"/>
            <p:cNvSpPr>
              <a:spLocks/>
            </p:cNvSpPr>
            <p:nvPr/>
          </p:nvSpPr>
          <p:spPr bwMode="auto">
            <a:xfrm>
              <a:off x="5953127" y="6348414"/>
              <a:ext cx="111125" cy="76200"/>
            </a:xfrm>
            <a:custGeom>
              <a:avLst/>
              <a:gdLst>
                <a:gd name="T0" fmla="*/ 0 w 161"/>
                <a:gd name="T1" fmla="*/ 71 h 111"/>
                <a:gd name="T2" fmla="*/ 100 w 161"/>
                <a:gd name="T3" fmla="*/ 111 h 111"/>
                <a:gd name="T4" fmla="*/ 161 w 161"/>
                <a:gd name="T5" fmla="*/ 23 h 111"/>
                <a:gd name="T6" fmla="*/ 126 w 161"/>
                <a:gd name="T7" fmla="*/ 0 h 111"/>
                <a:gd name="T8" fmla="*/ 12 w 161"/>
                <a:gd name="T9" fmla="*/ 34 h 111"/>
                <a:gd name="T10" fmla="*/ 0 w 161"/>
                <a:gd name="T11" fmla="*/ 71 h 111"/>
              </a:gdLst>
              <a:ahLst/>
              <a:cxnLst>
                <a:cxn ang="0">
                  <a:pos x="T0" y="T1"/>
                </a:cxn>
                <a:cxn ang="0">
                  <a:pos x="T2" y="T3"/>
                </a:cxn>
                <a:cxn ang="0">
                  <a:pos x="T4" y="T5"/>
                </a:cxn>
                <a:cxn ang="0">
                  <a:pos x="T6" y="T7"/>
                </a:cxn>
                <a:cxn ang="0">
                  <a:pos x="T8" y="T9"/>
                </a:cxn>
                <a:cxn ang="0">
                  <a:pos x="T10" y="T11"/>
                </a:cxn>
              </a:cxnLst>
              <a:rect l="0" t="0" r="r" b="b"/>
              <a:pathLst>
                <a:path w="161" h="111">
                  <a:moveTo>
                    <a:pt x="0" y="71"/>
                  </a:moveTo>
                  <a:cubicBezTo>
                    <a:pt x="33" y="84"/>
                    <a:pt x="68" y="98"/>
                    <a:pt x="100" y="111"/>
                  </a:cubicBezTo>
                  <a:cubicBezTo>
                    <a:pt x="125" y="76"/>
                    <a:pt x="147" y="45"/>
                    <a:pt x="161" y="23"/>
                  </a:cubicBezTo>
                  <a:cubicBezTo>
                    <a:pt x="150" y="16"/>
                    <a:pt x="138" y="8"/>
                    <a:pt x="126" y="0"/>
                  </a:cubicBezTo>
                  <a:cubicBezTo>
                    <a:pt x="83" y="13"/>
                    <a:pt x="38" y="27"/>
                    <a:pt x="12" y="34"/>
                  </a:cubicBezTo>
                  <a:cubicBezTo>
                    <a:pt x="9" y="44"/>
                    <a:pt x="5" y="57"/>
                    <a:pt x="0" y="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27"/>
            <p:cNvSpPr>
              <a:spLocks/>
            </p:cNvSpPr>
            <p:nvPr/>
          </p:nvSpPr>
          <p:spPr bwMode="auto">
            <a:xfrm>
              <a:off x="6226177" y="6391276"/>
              <a:ext cx="138113" cy="79375"/>
            </a:xfrm>
            <a:custGeom>
              <a:avLst/>
              <a:gdLst>
                <a:gd name="T0" fmla="*/ 125 w 199"/>
                <a:gd name="T1" fmla="*/ 113 h 113"/>
                <a:gd name="T2" fmla="*/ 199 w 199"/>
                <a:gd name="T3" fmla="*/ 83 h 113"/>
                <a:gd name="T4" fmla="*/ 98 w 199"/>
                <a:gd name="T5" fmla="*/ 0 h 113"/>
                <a:gd name="T6" fmla="*/ 0 w 199"/>
                <a:gd name="T7" fmla="*/ 40 h 113"/>
                <a:gd name="T8" fmla="*/ 125 w 199"/>
                <a:gd name="T9" fmla="*/ 113 h 113"/>
              </a:gdLst>
              <a:ahLst/>
              <a:cxnLst>
                <a:cxn ang="0">
                  <a:pos x="T0" y="T1"/>
                </a:cxn>
                <a:cxn ang="0">
                  <a:pos x="T2" y="T3"/>
                </a:cxn>
                <a:cxn ang="0">
                  <a:pos x="T4" y="T5"/>
                </a:cxn>
                <a:cxn ang="0">
                  <a:pos x="T6" y="T7"/>
                </a:cxn>
                <a:cxn ang="0">
                  <a:pos x="T8" y="T9"/>
                </a:cxn>
              </a:cxnLst>
              <a:rect l="0" t="0" r="r" b="b"/>
              <a:pathLst>
                <a:path w="199" h="113">
                  <a:moveTo>
                    <a:pt x="125" y="113"/>
                  </a:moveTo>
                  <a:cubicBezTo>
                    <a:pt x="153" y="102"/>
                    <a:pt x="178" y="92"/>
                    <a:pt x="199" y="83"/>
                  </a:cubicBezTo>
                  <a:cubicBezTo>
                    <a:pt x="165" y="58"/>
                    <a:pt x="117" y="17"/>
                    <a:pt x="98" y="0"/>
                  </a:cubicBezTo>
                  <a:cubicBezTo>
                    <a:pt x="67" y="13"/>
                    <a:pt x="33" y="27"/>
                    <a:pt x="0" y="40"/>
                  </a:cubicBezTo>
                  <a:cubicBezTo>
                    <a:pt x="38" y="63"/>
                    <a:pt x="83" y="89"/>
                    <a:pt x="125"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28"/>
            <p:cNvSpPr>
              <a:spLocks/>
            </p:cNvSpPr>
            <p:nvPr/>
          </p:nvSpPr>
          <p:spPr bwMode="auto">
            <a:xfrm>
              <a:off x="6100764" y="6429376"/>
              <a:ext cx="185738" cy="123825"/>
            </a:xfrm>
            <a:custGeom>
              <a:avLst/>
              <a:gdLst>
                <a:gd name="T0" fmla="*/ 0 w 268"/>
                <a:gd name="T1" fmla="*/ 58 h 178"/>
                <a:gd name="T2" fmla="*/ 9 w 268"/>
                <a:gd name="T3" fmla="*/ 178 h 178"/>
                <a:gd name="T4" fmla="*/ 268 w 268"/>
                <a:gd name="T5" fmla="*/ 75 h 178"/>
                <a:gd name="T6" fmla="*/ 147 w 268"/>
                <a:gd name="T7" fmla="*/ 0 h 178"/>
                <a:gd name="T8" fmla="*/ 0 w 268"/>
                <a:gd name="T9" fmla="*/ 58 h 178"/>
              </a:gdLst>
              <a:ahLst/>
              <a:cxnLst>
                <a:cxn ang="0">
                  <a:pos x="T0" y="T1"/>
                </a:cxn>
                <a:cxn ang="0">
                  <a:pos x="T2" y="T3"/>
                </a:cxn>
                <a:cxn ang="0">
                  <a:pos x="T4" y="T5"/>
                </a:cxn>
                <a:cxn ang="0">
                  <a:pos x="T6" y="T7"/>
                </a:cxn>
                <a:cxn ang="0">
                  <a:pos x="T8" y="T9"/>
                </a:cxn>
              </a:cxnLst>
              <a:rect l="0" t="0" r="r" b="b"/>
              <a:pathLst>
                <a:path w="268" h="178">
                  <a:moveTo>
                    <a:pt x="0" y="58"/>
                  </a:moveTo>
                  <a:cubicBezTo>
                    <a:pt x="2" y="81"/>
                    <a:pt x="6" y="132"/>
                    <a:pt x="9" y="178"/>
                  </a:cubicBezTo>
                  <a:cubicBezTo>
                    <a:pt x="66" y="156"/>
                    <a:pt x="174" y="113"/>
                    <a:pt x="268" y="75"/>
                  </a:cubicBezTo>
                  <a:cubicBezTo>
                    <a:pt x="226" y="50"/>
                    <a:pt x="183" y="23"/>
                    <a:pt x="147" y="0"/>
                  </a:cubicBezTo>
                  <a:cubicBezTo>
                    <a:pt x="88" y="24"/>
                    <a:pt x="33" y="45"/>
                    <a:pt x="0" y="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29"/>
            <p:cNvSpPr>
              <a:spLocks/>
            </p:cNvSpPr>
            <p:nvPr/>
          </p:nvSpPr>
          <p:spPr bwMode="auto">
            <a:xfrm>
              <a:off x="5875339" y="6308726"/>
              <a:ext cx="147638" cy="80963"/>
            </a:xfrm>
            <a:custGeom>
              <a:avLst/>
              <a:gdLst>
                <a:gd name="T0" fmla="*/ 98 w 212"/>
                <a:gd name="T1" fmla="*/ 70 h 117"/>
                <a:gd name="T2" fmla="*/ 212 w 212"/>
                <a:gd name="T3" fmla="*/ 40 h 117"/>
                <a:gd name="T4" fmla="*/ 153 w 212"/>
                <a:gd name="T5" fmla="*/ 0 h 117"/>
                <a:gd name="T6" fmla="*/ 0 w 212"/>
                <a:gd name="T7" fmla="*/ 83 h 117"/>
                <a:gd name="T8" fmla="*/ 82 w 212"/>
                <a:gd name="T9" fmla="*/ 117 h 117"/>
                <a:gd name="T10" fmla="*/ 98 w 212"/>
                <a:gd name="T11" fmla="*/ 70 h 117"/>
              </a:gdLst>
              <a:ahLst/>
              <a:cxnLst>
                <a:cxn ang="0">
                  <a:pos x="T0" y="T1"/>
                </a:cxn>
                <a:cxn ang="0">
                  <a:pos x="T2" y="T3"/>
                </a:cxn>
                <a:cxn ang="0">
                  <a:pos x="T4" y="T5"/>
                </a:cxn>
                <a:cxn ang="0">
                  <a:pos x="T6" y="T7"/>
                </a:cxn>
                <a:cxn ang="0">
                  <a:pos x="T8" y="T9"/>
                </a:cxn>
                <a:cxn ang="0">
                  <a:pos x="T10" y="T11"/>
                </a:cxn>
              </a:cxnLst>
              <a:rect l="0" t="0" r="r" b="b"/>
              <a:pathLst>
                <a:path w="212" h="117">
                  <a:moveTo>
                    <a:pt x="98" y="70"/>
                  </a:moveTo>
                  <a:cubicBezTo>
                    <a:pt x="122" y="65"/>
                    <a:pt x="168" y="52"/>
                    <a:pt x="212" y="40"/>
                  </a:cubicBezTo>
                  <a:cubicBezTo>
                    <a:pt x="184" y="21"/>
                    <a:pt x="160" y="5"/>
                    <a:pt x="153" y="0"/>
                  </a:cubicBezTo>
                  <a:cubicBezTo>
                    <a:pt x="115" y="19"/>
                    <a:pt x="45" y="57"/>
                    <a:pt x="0" y="83"/>
                  </a:cubicBezTo>
                  <a:cubicBezTo>
                    <a:pt x="17" y="91"/>
                    <a:pt x="47" y="103"/>
                    <a:pt x="82" y="117"/>
                  </a:cubicBezTo>
                  <a:cubicBezTo>
                    <a:pt x="89" y="98"/>
                    <a:pt x="94" y="82"/>
                    <a:pt x="98"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30"/>
            <p:cNvSpPr>
              <a:spLocks noEditPoints="1"/>
            </p:cNvSpPr>
            <p:nvPr/>
          </p:nvSpPr>
          <p:spPr bwMode="auto">
            <a:xfrm>
              <a:off x="5922964" y="5786439"/>
              <a:ext cx="354013" cy="566738"/>
            </a:xfrm>
            <a:custGeom>
              <a:avLst/>
              <a:gdLst>
                <a:gd name="T0" fmla="*/ 294 w 513"/>
                <a:gd name="T1" fmla="*/ 441 h 818"/>
                <a:gd name="T2" fmla="*/ 125 w 513"/>
                <a:gd name="T3" fmla="*/ 272 h 818"/>
                <a:gd name="T4" fmla="*/ 237 w 513"/>
                <a:gd name="T5" fmla="*/ 159 h 818"/>
                <a:gd name="T6" fmla="*/ 406 w 513"/>
                <a:gd name="T7" fmla="*/ 328 h 818"/>
                <a:gd name="T8" fmla="*/ 294 w 513"/>
                <a:gd name="T9" fmla="*/ 441 h 818"/>
                <a:gd name="T10" fmla="*/ 162 w 513"/>
                <a:gd name="T11" fmla="*/ 74 h 818"/>
                <a:gd name="T12" fmla="*/ 20 w 513"/>
                <a:gd name="T13" fmla="*/ 271 h 818"/>
                <a:gd name="T14" fmla="*/ 266 w 513"/>
                <a:gd name="T15" fmla="*/ 818 h 818"/>
                <a:gd name="T16" fmla="*/ 513 w 513"/>
                <a:gd name="T17" fmla="*/ 300 h 818"/>
                <a:gd name="T18" fmla="*/ 162 w 513"/>
                <a:gd name="T19" fmla="*/ 7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818">
                  <a:moveTo>
                    <a:pt x="294" y="441"/>
                  </a:moveTo>
                  <a:cubicBezTo>
                    <a:pt x="193" y="460"/>
                    <a:pt x="106" y="373"/>
                    <a:pt x="125" y="272"/>
                  </a:cubicBezTo>
                  <a:cubicBezTo>
                    <a:pt x="136" y="215"/>
                    <a:pt x="181" y="170"/>
                    <a:pt x="237" y="159"/>
                  </a:cubicBezTo>
                  <a:cubicBezTo>
                    <a:pt x="339" y="140"/>
                    <a:pt x="426" y="227"/>
                    <a:pt x="406" y="328"/>
                  </a:cubicBezTo>
                  <a:cubicBezTo>
                    <a:pt x="396" y="385"/>
                    <a:pt x="350" y="430"/>
                    <a:pt x="294" y="441"/>
                  </a:cubicBezTo>
                  <a:close/>
                  <a:moveTo>
                    <a:pt x="162" y="74"/>
                  </a:moveTo>
                  <a:cubicBezTo>
                    <a:pt x="82" y="107"/>
                    <a:pt x="28" y="185"/>
                    <a:pt x="20" y="271"/>
                  </a:cubicBezTo>
                  <a:cubicBezTo>
                    <a:pt x="0" y="495"/>
                    <a:pt x="216" y="557"/>
                    <a:pt x="266" y="818"/>
                  </a:cubicBezTo>
                  <a:cubicBezTo>
                    <a:pt x="313" y="568"/>
                    <a:pt x="513" y="501"/>
                    <a:pt x="513" y="300"/>
                  </a:cubicBezTo>
                  <a:cubicBezTo>
                    <a:pt x="513" y="130"/>
                    <a:pt x="341" y="0"/>
                    <a:pt x="162" y="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3" name="object 24"/>
          <p:cNvSpPr txBox="1"/>
          <p:nvPr/>
        </p:nvSpPr>
        <p:spPr>
          <a:xfrm>
            <a:off x="8693892" y="4297495"/>
            <a:ext cx="1551610" cy="567463"/>
          </a:xfrm>
          <a:prstGeom prst="rect">
            <a:avLst/>
          </a:prstGeom>
        </p:spPr>
        <p:txBody>
          <a:bodyPr vert="horz" wrap="square" lIns="0" tIns="13335" rIns="0" bIns="0" rtlCol="0">
            <a:spAutoFit/>
          </a:bodyPr>
          <a:lstStyle/>
          <a:p>
            <a:pPr marL="12700" marR="5080" algn="ctr">
              <a:lnSpc>
                <a:spcPct val="100000"/>
              </a:lnSpc>
              <a:spcBef>
                <a:spcPts val="105"/>
              </a:spcBef>
            </a:pPr>
            <a:r>
              <a:rPr lang="tr-TR" b="1" spc="-10" dirty="0">
                <a:solidFill>
                  <a:schemeClr val="accent2"/>
                </a:solidFill>
                <a:latin typeface="+mj-lt"/>
                <a:cs typeface="Calibri"/>
              </a:rPr>
              <a:t>Yatırıma Uygun Yerler</a:t>
            </a:r>
            <a:endParaRPr dirty="0">
              <a:solidFill>
                <a:schemeClr val="accent2"/>
              </a:solidFill>
              <a:latin typeface="+mj-lt"/>
              <a:cs typeface="Calibri"/>
            </a:endParaRPr>
          </a:p>
        </p:txBody>
      </p:sp>
      <p:sp>
        <p:nvSpPr>
          <p:cNvPr id="54" name="Dikdörtgen 53"/>
          <p:cNvSpPr/>
          <p:nvPr/>
        </p:nvSpPr>
        <p:spPr>
          <a:xfrm>
            <a:off x="8020021" y="5274678"/>
            <a:ext cx="3240000" cy="3907421"/>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object 8"/>
          <p:cNvSpPr txBox="1"/>
          <p:nvPr/>
        </p:nvSpPr>
        <p:spPr>
          <a:xfrm>
            <a:off x="8221760" y="5529849"/>
            <a:ext cx="2880000" cy="1892826"/>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Marmara Adası</a:t>
            </a:r>
            <a:endParaRPr lang="tr-TR" sz="2000" b="1" dirty="0">
              <a:solidFill>
                <a:srgbClr val="FFFFFF"/>
              </a:solidFill>
              <a:latin typeface="+mj-lt"/>
              <a:cs typeface="Calibri"/>
            </a:endParaRP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Balıkesir OSB</a:t>
            </a:r>
            <a:endParaRPr lang="tr-TR" sz="2000" b="1" dirty="0">
              <a:solidFill>
                <a:srgbClr val="FFFFFF"/>
              </a:solidFill>
              <a:latin typeface="+mj-lt"/>
              <a:cs typeface="Calibri"/>
            </a:endParaRP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Bandırma OSB</a:t>
            </a: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Gönen OSB</a:t>
            </a:r>
          </a:p>
          <a:p>
            <a:pPr marL="355600" marR="5080" indent="-342900">
              <a:lnSpc>
                <a:spcPct val="100000"/>
              </a:lnSpc>
              <a:spcBef>
                <a:spcPts val="100"/>
              </a:spcBef>
              <a:buFont typeface="+mj-lt"/>
              <a:buAutoNum type="arabicPeriod"/>
            </a:pPr>
            <a:r>
              <a:rPr lang="tr-TR" sz="2000" b="1" dirty="0" smtClean="0">
                <a:solidFill>
                  <a:srgbClr val="FFFFFF"/>
                </a:solidFill>
                <a:latin typeface="+mj-lt"/>
                <a:cs typeface="Calibri"/>
              </a:rPr>
              <a:t>Hazine Arazileri</a:t>
            </a:r>
            <a:endParaRPr lang="tr-TR" sz="2000" b="1" dirty="0">
              <a:solidFill>
                <a:srgbClr val="FFFFFF"/>
              </a:solidFill>
              <a:latin typeface="+mj-lt"/>
              <a:cs typeface="Calibri"/>
            </a:endParaRPr>
          </a:p>
          <a:p>
            <a:pPr marL="12700" marR="5080">
              <a:lnSpc>
                <a:spcPct val="100000"/>
              </a:lnSpc>
              <a:spcBef>
                <a:spcPts val="100"/>
              </a:spcBef>
            </a:pPr>
            <a:endParaRPr lang="tr-TR" b="1" dirty="0">
              <a:latin typeface="+mj-lt"/>
              <a:cs typeface="Calibri"/>
            </a:endParaRPr>
          </a:p>
        </p:txBody>
      </p:sp>
      <p:pic>
        <p:nvPicPr>
          <p:cNvPr id="57" name="object 25"/>
          <p:cNvPicPr/>
          <p:nvPr/>
        </p:nvPicPr>
        <p:blipFill>
          <a:blip r:embed="rId10" cstate="print"/>
          <a:stretch>
            <a:fillRect/>
          </a:stretch>
        </p:blipFill>
        <p:spPr>
          <a:xfrm>
            <a:off x="1432485" y="2925953"/>
            <a:ext cx="1507087" cy="1285898"/>
          </a:xfrm>
          <a:prstGeom prst="rect">
            <a:avLst/>
          </a:prstGeom>
        </p:spPr>
      </p:pic>
      <p:pic>
        <p:nvPicPr>
          <p:cNvPr id="3" name="Resi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52234" y="5413835"/>
            <a:ext cx="5766698" cy="3844465"/>
          </a:xfrm>
          <a:prstGeom prst="rect">
            <a:avLst/>
          </a:prstGeom>
          <a:ln w="228600" cap="sq" cmpd="thickThin">
            <a:solidFill>
              <a:srgbClr val="0054C5"/>
            </a:solidFill>
            <a:prstDash val="solid"/>
            <a:miter lim="800000"/>
          </a:ln>
          <a:effectLst>
            <a:innerShdw blurRad="76200">
              <a:srgbClr val="000000"/>
            </a:innerShdw>
          </a:effectLst>
        </p:spPr>
      </p:pic>
      <p:sp>
        <p:nvSpPr>
          <p:cNvPr id="58" name="Dikdörtgen 57"/>
          <p:cNvSpPr/>
          <p:nvPr/>
        </p:nvSpPr>
        <p:spPr>
          <a:xfrm>
            <a:off x="932585" y="1599344"/>
            <a:ext cx="535724"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2</a:t>
            </a:r>
            <a:endParaRPr lang="tr-TR" sz="4800" dirty="0">
              <a:solidFill>
                <a:schemeClr val="bg1"/>
              </a:solidFill>
            </a:endParaRPr>
          </a:p>
        </p:txBody>
      </p:sp>
    </p:spTree>
    <p:extLst>
      <p:ext uri="{BB962C8B-B14F-4D97-AF65-F5344CB8AC3E}">
        <p14:creationId xmlns:p14="http://schemas.microsoft.com/office/powerpoint/2010/main" val="135990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28</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1" name="Dikdörtgen 10"/>
          <p:cNvSpPr/>
          <p:nvPr/>
        </p:nvSpPr>
        <p:spPr>
          <a:xfrm>
            <a:off x="1799204" y="1729444"/>
            <a:ext cx="16260196" cy="1077218"/>
          </a:xfrm>
          <a:prstGeom prst="rect">
            <a:avLst/>
          </a:prstGeom>
        </p:spPr>
        <p:txBody>
          <a:bodyPr wrap="squar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MERMER ATIKLARI MİKRONİZE ÖĞÜTME TESİSİ (</a:t>
            </a:r>
            <a:r>
              <a:rPr lang="tr-TR" sz="3200" dirty="0" err="1">
                <a:ln>
                  <a:solidFill>
                    <a:srgbClr val="0054C5"/>
                  </a:solidFill>
                </a:ln>
                <a:solidFill>
                  <a:srgbClr val="0054C5"/>
                </a:solidFill>
                <a:latin typeface="Poppins Bold" panose="00000800000000000000" pitchFamily="2" charset="-94"/>
                <a:cs typeface="Poppins Bold" panose="00000800000000000000" pitchFamily="2" charset="-94"/>
              </a:rPr>
              <a:t>Mikronize</a:t>
            </a:r>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 kalsiyum karbonat vb.)</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a:t>
            </a:r>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 Teşvik Hesaplama)</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graphicFrame>
        <p:nvGraphicFramePr>
          <p:cNvPr id="56" name="object 2"/>
          <p:cNvGraphicFramePr>
            <a:graphicFrameLocks noGrp="1"/>
          </p:cNvGraphicFramePr>
          <p:nvPr>
            <p:extLst>
              <p:ext uri="{D42A27DB-BD31-4B8C-83A1-F6EECF244321}">
                <p14:modId xmlns:p14="http://schemas.microsoft.com/office/powerpoint/2010/main" val="4141975686"/>
              </p:ext>
            </p:extLst>
          </p:nvPr>
        </p:nvGraphicFramePr>
        <p:xfrm>
          <a:off x="7791602" y="2776062"/>
          <a:ext cx="10352369" cy="6520868"/>
        </p:xfrm>
        <a:graphic>
          <a:graphicData uri="http://schemas.openxmlformats.org/drawingml/2006/table">
            <a:tbl>
              <a:tblPr firstRow="1" bandRow="1">
                <a:tableStyleId>{BC89EF96-8CEA-46FF-86C4-4CE0E7609802}</a:tableStyleId>
              </a:tblPr>
              <a:tblGrid>
                <a:gridCol w="6715104">
                  <a:extLst>
                    <a:ext uri="{9D8B030D-6E8A-4147-A177-3AD203B41FA5}">
                      <a16:colId xmlns:a16="http://schemas.microsoft.com/office/drawing/2014/main" val="20000"/>
                    </a:ext>
                  </a:extLst>
                </a:gridCol>
                <a:gridCol w="1953954">
                  <a:extLst>
                    <a:ext uri="{9D8B030D-6E8A-4147-A177-3AD203B41FA5}">
                      <a16:colId xmlns:a16="http://schemas.microsoft.com/office/drawing/2014/main" val="20001"/>
                    </a:ext>
                  </a:extLst>
                </a:gridCol>
                <a:gridCol w="1683311">
                  <a:extLst>
                    <a:ext uri="{9D8B030D-6E8A-4147-A177-3AD203B41FA5}">
                      <a16:colId xmlns:a16="http://schemas.microsoft.com/office/drawing/2014/main" val="20002"/>
                    </a:ext>
                  </a:extLst>
                </a:gridCol>
              </a:tblGrid>
              <a:tr h="887076">
                <a:tc>
                  <a:txBody>
                    <a:bodyPr/>
                    <a:lstStyle/>
                    <a:p>
                      <a:pPr marL="0" algn="ctr">
                        <a:lnSpc>
                          <a:spcPct val="100000"/>
                        </a:lnSpc>
                      </a:pPr>
                      <a:r>
                        <a:rPr lang="tr-TR" sz="1900" u="sng" spc="-25" noProof="0" dirty="0">
                          <a:solidFill>
                            <a:srgbClr val="0054C5"/>
                          </a:solidFill>
                          <a:uFill>
                            <a:solidFill>
                              <a:srgbClr val="000000"/>
                            </a:solidFill>
                          </a:uFill>
                          <a:latin typeface="+mj-lt"/>
                        </a:rPr>
                        <a:t>Teşvik</a:t>
                      </a:r>
                      <a:r>
                        <a:rPr lang="tr-TR" sz="1900" u="sng" spc="-35" noProof="0" dirty="0">
                          <a:solidFill>
                            <a:srgbClr val="0054C5"/>
                          </a:solidFill>
                          <a:uFill>
                            <a:solidFill>
                              <a:srgbClr val="000000"/>
                            </a:solidFill>
                          </a:uFill>
                          <a:latin typeface="+mj-lt"/>
                        </a:rPr>
                        <a:t> </a:t>
                      </a:r>
                      <a:r>
                        <a:rPr lang="tr-TR" sz="1900" u="sng" spc="-10" noProof="0" dirty="0">
                          <a:solidFill>
                            <a:srgbClr val="0054C5"/>
                          </a:solidFill>
                          <a:uFill>
                            <a:solidFill>
                              <a:srgbClr val="000000"/>
                            </a:solidFill>
                          </a:uFill>
                          <a:latin typeface="+mj-lt"/>
                        </a:rPr>
                        <a:t>Unsurları</a:t>
                      </a:r>
                    </a:p>
                    <a:p>
                      <a:pPr marL="0" algn="ctr">
                        <a:lnSpc>
                          <a:spcPct val="100000"/>
                        </a:lnSpc>
                      </a:pPr>
                      <a:endParaRPr lang="tr-TR" sz="1900" noProof="0" dirty="0">
                        <a:solidFill>
                          <a:srgbClr val="0054C5"/>
                        </a:solidFill>
                        <a:latin typeface="+mj-lt"/>
                        <a:cs typeface="Calibri"/>
                      </a:endParaRPr>
                    </a:p>
                  </a:txBody>
                  <a:tcPr marL="45720" marR="45720" anchor="ctr"/>
                </a:tc>
                <a:tc>
                  <a:txBody>
                    <a:bodyPr/>
                    <a:lstStyle/>
                    <a:p>
                      <a:pPr marL="0" marR="158750" indent="0" algn="ctr">
                        <a:lnSpc>
                          <a:spcPct val="100000"/>
                        </a:lnSpc>
                      </a:pPr>
                      <a:r>
                        <a:rPr lang="tr-TR" sz="1700" spc="-25" noProof="0" dirty="0">
                          <a:solidFill>
                            <a:schemeClr val="bg1"/>
                          </a:solidFill>
                          <a:latin typeface="+mj-lt"/>
                        </a:rPr>
                        <a:t> Yerel</a:t>
                      </a:r>
                      <a:r>
                        <a:rPr lang="tr-TR" sz="1700" spc="-40" baseline="0" noProof="0" dirty="0">
                          <a:solidFill>
                            <a:schemeClr val="bg1"/>
                          </a:solidFill>
                          <a:latin typeface="+mj-lt"/>
                        </a:rPr>
                        <a:t> </a:t>
                      </a:r>
                      <a:r>
                        <a:rPr lang="tr-TR" sz="1700" spc="-10" noProof="0" dirty="0">
                          <a:solidFill>
                            <a:schemeClr val="bg1"/>
                          </a:solidFill>
                          <a:latin typeface="+mj-lt"/>
                        </a:rPr>
                        <a:t>Kalkınma</a:t>
                      </a:r>
                      <a:r>
                        <a:rPr lang="tr-TR" sz="1700" spc="-10" baseline="0" noProof="0" dirty="0">
                          <a:solidFill>
                            <a:schemeClr val="bg1"/>
                          </a:solidFill>
                          <a:latin typeface="+mj-lt"/>
                        </a:rPr>
                        <a:t> </a:t>
                      </a:r>
                      <a:r>
                        <a:rPr lang="tr-TR" sz="1700" spc="-10" noProof="0" dirty="0">
                          <a:solidFill>
                            <a:schemeClr val="bg1"/>
                          </a:solidFill>
                          <a:latin typeface="+mj-lt"/>
                        </a:rPr>
                        <a:t>Hamlesi</a:t>
                      </a:r>
                      <a:endParaRPr lang="tr-TR" sz="1700" noProof="0" dirty="0">
                        <a:solidFill>
                          <a:schemeClr val="bg1"/>
                        </a:solidFill>
                        <a:latin typeface="+mj-lt"/>
                        <a:cs typeface="Calibri"/>
                      </a:endParaRPr>
                    </a:p>
                  </a:txBody>
                  <a:tcPr marL="45720" marR="45720" anchor="ctr">
                    <a:solidFill>
                      <a:srgbClr val="0054C5"/>
                    </a:solidFill>
                  </a:tcPr>
                </a:tc>
                <a:tc>
                  <a:txBody>
                    <a:bodyPr/>
                    <a:lstStyle/>
                    <a:p>
                      <a:pPr marL="0" marR="113030" indent="0" algn="ctr">
                        <a:lnSpc>
                          <a:spcPct val="100000"/>
                        </a:lnSpc>
                      </a:pPr>
                      <a:r>
                        <a:rPr lang="tr-TR" sz="1700" noProof="0" dirty="0">
                          <a:solidFill>
                            <a:srgbClr val="0054C5"/>
                          </a:solidFill>
                          <a:latin typeface="+mj-lt"/>
                        </a:rPr>
                        <a:t>2</a:t>
                      </a:r>
                      <a:r>
                        <a:rPr lang="tr-TR" sz="1700" noProof="0" dirty="0" smtClean="0">
                          <a:solidFill>
                            <a:srgbClr val="0054C5"/>
                          </a:solidFill>
                          <a:latin typeface="+mj-lt"/>
                        </a:rPr>
                        <a:t>.</a:t>
                      </a:r>
                      <a:r>
                        <a:rPr lang="tr-TR" sz="1700" spc="-25" noProof="0" dirty="0" smtClean="0">
                          <a:solidFill>
                            <a:srgbClr val="0054C5"/>
                          </a:solidFill>
                          <a:latin typeface="+mj-lt"/>
                        </a:rPr>
                        <a:t> </a:t>
                      </a:r>
                      <a:r>
                        <a:rPr lang="tr-TR" sz="1700" spc="-10" noProof="0" dirty="0">
                          <a:solidFill>
                            <a:srgbClr val="0054C5"/>
                          </a:solidFill>
                          <a:latin typeface="+mj-lt"/>
                        </a:rPr>
                        <a:t>Bölge Destekleri</a:t>
                      </a:r>
                      <a:endParaRPr lang="tr-TR" sz="1700" noProof="0" dirty="0">
                        <a:solidFill>
                          <a:srgbClr val="0054C5"/>
                        </a:solidFill>
                        <a:latin typeface="+mj-lt"/>
                        <a:cs typeface="Calibri"/>
                      </a:endParaRPr>
                    </a:p>
                  </a:txBody>
                  <a:tcPr marL="45720" marR="45720" anchor="ctr"/>
                </a:tc>
                <a:extLst>
                  <a:ext uri="{0D108BD9-81ED-4DB2-BD59-A6C34878D82A}">
                    <a16:rowId xmlns:a16="http://schemas.microsoft.com/office/drawing/2014/main" val="10000"/>
                  </a:ext>
                </a:extLst>
              </a:tr>
              <a:tr h="379109">
                <a:tc>
                  <a:txBody>
                    <a:bodyPr/>
                    <a:lstStyle/>
                    <a:p>
                      <a:pPr marL="6985">
                        <a:lnSpc>
                          <a:spcPct val="100000"/>
                        </a:lnSpc>
                        <a:spcBef>
                          <a:spcPts val="140"/>
                        </a:spcBef>
                      </a:pPr>
                      <a:r>
                        <a:rPr lang="tr-TR" sz="1700" noProof="0" dirty="0">
                          <a:latin typeface="+mj-lt"/>
                        </a:rPr>
                        <a:t>KDV</a:t>
                      </a:r>
                      <a:r>
                        <a:rPr lang="tr-TR" sz="1700" spc="-55" noProof="0" dirty="0">
                          <a:latin typeface="+mj-lt"/>
                        </a:rPr>
                        <a:t> </a:t>
                      </a:r>
                      <a:r>
                        <a:rPr lang="tr-TR" sz="1700" noProof="0" dirty="0">
                          <a:latin typeface="+mj-lt"/>
                        </a:rPr>
                        <a:t>İstisnası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ct val="100000"/>
                        </a:lnSpc>
                        <a:spcBef>
                          <a:spcPts val="140"/>
                        </a:spcBef>
                      </a:pPr>
                      <a:r>
                        <a:rPr lang="tr-TR" sz="1800" b="1" spc="-10" noProof="0" dirty="0" smtClean="0">
                          <a:latin typeface="+mj-lt"/>
                        </a:rPr>
                        <a:t>100.000.000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100.000.000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1"/>
                  </a:ext>
                </a:extLst>
              </a:tr>
              <a:tr h="307826">
                <a:tc>
                  <a:txBody>
                    <a:bodyPr/>
                    <a:lstStyle/>
                    <a:p>
                      <a:pPr marL="6985">
                        <a:lnSpc>
                          <a:spcPts val="1555"/>
                        </a:lnSpc>
                      </a:pPr>
                      <a:r>
                        <a:rPr lang="tr-TR" sz="1700" noProof="0" dirty="0">
                          <a:latin typeface="+mj-lt"/>
                        </a:rPr>
                        <a:t>Gümrük</a:t>
                      </a:r>
                      <a:r>
                        <a:rPr lang="tr-TR" sz="1700" spc="-65" noProof="0" dirty="0">
                          <a:latin typeface="+mj-lt"/>
                        </a:rPr>
                        <a:t> </a:t>
                      </a:r>
                      <a:r>
                        <a:rPr lang="tr-TR" sz="1700" spc="-10" noProof="0" dirty="0">
                          <a:latin typeface="+mj-lt"/>
                        </a:rPr>
                        <a:t>Vergisi</a:t>
                      </a:r>
                      <a:r>
                        <a:rPr lang="tr-TR" sz="1700" spc="-35" noProof="0" dirty="0">
                          <a:latin typeface="+mj-lt"/>
                        </a:rPr>
                        <a:t> </a:t>
                      </a:r>
                      <a:r>
                        <a:rPr lang="tr-TR" sz="1700" noProof="0" dirty="0">
                          <a:latin typeface="+mj-lt"/>
                        </a:rPr>
                        <a:t>Muafiyeti</a:t>
                      </a:r>
                      <a:r>
                        <a:rPr lang="tr-TR" sz="1700" spc="-3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ts val="1555"/>
                        </a:lnSpc>
                      </a:pPr>
                      <a:r>
                        <a:rPr lang="tr-TR" sz="1800" b="1" spc="-10" noProof="0" dirty="0" smtClean="0">
                          <a:latin typeface="+mj-lt"/>
                        </a:rPr>
                        <a:t>7.000.000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7.000.000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2"/>
                  </a:ext>
                </a:extLst>
              </a:tr>
              <a:tr h="379109">
                <a:tc>
                  <a:txBody>
                    <a:bodyPr/>
                    <a:lstStyle/>
                    <a:p>
                      <a:pPr marL="6985">
                        <a:lnSpc>
                          <a:spcPct val="100000"/>
                        </a:lnSpc>
                        <a:spcBef>
                          <a:spcPts val="145"/>
                        </a:spcBef>
                      </a:pPr>
                      <a:r>
                        <a:rPr lang="tr-TR" sz="1700" spc="-10" noProof="0" dirty="0">
                          <a:latin typeface="+mj-lt"/>
                        </a:rPr>
                        <a:t>Vergi</a:t>
                      </a:r>
                      <a:r>
                        <a:rPr lang="tr-TR" sz="1700" spc="-40" noProof="0" dirty="0">
                          <a:latin typeface="+mj-lt"/>
                        </a:rPr>
                        <a:t> </a:t>
                      </a:r>
                      <a:r>
                        <a:rPr lang="tr-TR" sz="1700" spc="-10" noProof="0" dirty="0">
                          <a:latin typeface="+mj-lt"/>
                        </a:rPr>
                        <a:t>YKO:</a:t>
                      </a:r>
                      <a:r>
                        <a:rPr lang="tr-TR" sz="1700" spc="-60" noProof="0" dirty="0">
                          <a:latin typeface="+mj-lt"/>
                        </a:rPr>
                        <a:t> </a:t>
                      </a:r>
                      <a:r>
                        <a:rPr lang="tr-TR" sz="1700" noProof="0" dirty="0">
                          <a:latin typeface="+mj-lt"/>
                        </a:rPr>
                        <a:t>Sabit</a:t>
                      </a:r>
                      <a:r>
                        <a:rPr lang="tr-TR" sz="1700" spc="-50" noProof="0" dirty="0">
                          <a:latin typeface="+mj-lt"/>
                        </a:rPr>
                        <a:t> </a:t>
                      </a:r>
                      <a:r>
                        <a:rPr lang="tr-TR" sz="1700" spc="-10" noProof="0" dirty="0">
                          <a:latin typeface="+mj-lt"/>
                        </a:rPr>
                        <a:t>Yatırım</a:t>
                      </a:r>
                      <a:r>
                        <a:rPr lang="tr-TR" sz="1700" spc="-45" noProof="0" dirty="0">
                          <a:latin typeface="+mj-lt"/>
                        </a:rPr>
                        <a:t> </a:t>
                      </a:r>
                      <a:r>
                        <a:rPr lang="tr-TR" sz="1700" spc="-10" noProof="0" dirty="0">
                          <a:latin typeface="+mj-lt"/>
                        </a:rPr>
                        <a:t>Tutarının</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25" noProof="0" dirty="0">
                          <a:latin typeface="+mj-lt"/>
                        </a:rPr>
                        <a:t>50%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20%</a:t>
                      </a:r>
                    </a:p>
                  </a:txBody>
                  <a:tcPr marL="45720" marR="45720" anchor="ctr"/>
                </a:tc>
                <a:extLst>
                  <a:ext uri="{0D108BD9-81ED-4DB2-BD59-A6C34878D82A}">
                    <a16:rowId xmlns:a16="http://schemas.microsoft.com/office/drawing/2014/main" val="10003"/>
                  </a:ext>
                </a:extLst>
              </a:tr>
              <a:tr h="293189">
                <a:tc>
                  <a:txBody>
                    <a:bodyPr/>
                    <a:lstStyle/>
                    <a:p>
                      <a:pPr marL="6985">
                        <a:lnSpc>
                          <a:spcPts val="1555"/>
                        </a:lnSpc>
                      </a:pPr>
                      <a:r>
                        <a:rPr lang="tr-TR" sz="1700" spc="-10" noProof="0" dirty="0">
                          <a:latin typeface="+mj-lt"/>
                        </a:rPr>
                        <a:t>Yatırıma</a:t>
                      </a:r>
                      <a:r>
                        <a:rPr lang="tr-TR" sz="1700" spc="-50" noProof="0" dirty="0">
                          <a:latin typeface="+mj-lt"/>
                        </a:rPr>
                        <a:t> </a:t>
                      </a:r>
                      <a:r>
                        <a:rPr lang="tr-TR" sz="1700" noProof="0" dirty="0">
                          <a:latin typeface="+mj-lt"/>
                        </a:rPr>
                        <a:t>Katkı</a:t>
                      </a:r>
                      <a:r>
                        <a:rPr lang="tr-TR" sz="1700" spc="-50" noProof="0" dirty="0">
                          <a:latin typeface="+mj-lt"/>
                        </a:rPr>
                        <a:t> </a:t>
                      </a:r>
                      <a:r>
                        <a:rPr lang="tr-TR" sz="1700" spc="-20" noProof="0" dirty="0">
                          <a:latin typeface="+mj-lt"/>
                        </a:rPr>
                        <a:t>Tutarı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ts val="1555"/>
                        </a:lnSpc>
                      </a:pPr>
                      <a:r>
                        <a:rPr lang="tr-TR" sz="1800" b="1" kern="1200" spc="-10" dirty="0" smtClean="0">
                          <a:solidFill>
                            <a:schemeClr val="tx1"/>
                          </a:solidFill>
                          <a:latin typeface="+mj-lt"/>
                          <a:ea typeface="+mn-ea"/>
                          <a:cs typeface="+mn-cs"/>
                        </a:rPr>
                        <a:t>240.000.000</a:t>
                      </a:r>
                      <a:r>
                        <a:rPr lang="tr-TR" sz="1800" b="1" kern="1200" spc="-10" baseline="0" dirty="0" smtClean="0">
                          <a:solidFill>
                            <a:schemeClr val="tx1"/>
                          </a:solidFill>
                          <a:latin typeface="+mj-lt"/>
                          <a:ea typeface="+mn-ea"/>
                          <a:cs typeface="+mn-cs"/>
                        </a:rPr>
                        <a:t> </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55"/>
                        </a:lnSpc>
                        <a:spcBef>
                          <a:spcPts val="315"/>
                        </a:spcBef>
                      </a:pPr>
                      <a:r>
                        <a:rPr lang="tr-TR" sz="1600" b="0" kern="1200" spc="-10" noProof="0" dirty="0" smtClean="0">
                          <a:solidFill>
                            <a:schemeClr val="tx1"/>
                          </a:solidFill>
                          <a:latin typeface="+mj-lt"/>
                          <a:ea typeface="+mn-ea"/>
                          <a:cs typeface="+mn-cs"/>
                        </a:rPr>
                        <a:t>120.000.000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4"/>
                  </a:ext>
                </a:extLst>
              </a:tr>
              <a:tr h="379109">
                <a:tc>
                  <a:txBody>
                    <a:bodyPr/>
                    <a:lstStyle/>
                    <a:p>
                      <a:pPr marL="6985">
                        <a:lnSpc>
                          <a:spcPct val="100000"/>
                        </a:lnSpc>
                        <a:spcBef>
                          <a:spcPts val="145"/>
                        </a:spcBef>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5" noProof="0" dirty="0">
                          <a:latin typeface="+mj-lt"/>
                        </a:rPr>
                        <a:t> </a:t>
                      </a:r>
                      <a:r>
                        <a:rPr lang="tr-TR" sz="1700" noProof="0" dirty="0">
                          <a:latin typeface="+mj-lt"/>
                        </a:rPr>
                        <a:t>Süre</a:t>
                      </a:r>
                      <a:r>
                        <a:rPr lang="tr-TR" sz="1700" spc="-30" noProof="0" dirty="0">
                          <a:latin typeface="+mj-lt"/>
                        </a:rPr>
                        <a:t> </a:t>
                      </a:r>
                      <a:r>
                        <a:rPr lang="tr-TR" sz="1700" spc="-10" noProof="0" dirty="0">
                          <a:latin typeface="+mj-lt"/>
                        </a:rPr>
                        <a:t>(Yıl)</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50" noProof="0" dirty="0">
                          <a:latin typeface="+mj-lt"/>
                        </a:rPr>
                        <a:t>8</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3 (OSB dışı)</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5"/>
                  </a:ext>
                </a:extLst>
              </a:tr>
              <a:tr h="283396">
                <a:tc>
                  <a:txBody>
                    <a:bodyPr/>
                    <a:lstStyle/>
                    <a:p>
                      <a:pPr marL="6985">
                        <a:lnSpc>
                          <a:spcPts val="1580"/>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0" noProof="0" dirty="0">
                          <a:latin typeface="+mj-lt"/>
                        </a:rPr>
                        <a:t> (TL)</a:t>
                      </a:r>
                      <a:endParaRPr lang="tr-TR" sz="1700" noProof="0" dirty="0">
                        <a:latin typeface="+mj-lt"/>
                        <a:cs typeface="Calibri"/>
                      </a:endParaRPr>
                    </a:p>
                  </a:txBody>
                  <a:tcPr marL="45720" marR="45720" anchor="ctr"/>
                </a:tc>
                <a:tc>
                  <a:txBody>
                    <a:bodyPr/>
                    <a:lstStyle/>
                    <a:p>
                      <a:pPr algn="ctr">
                        <a:lnSpc>
                          <a:spcPts val="1580"/>
                        </a:lnSpc>
                      </a:pPr>
                      <a:r>
                        <a:rPr lang="tr-TR" sz="1800" b="1" noProof="0" dirty="0">
                          <a:latin typeface="+mj-lt"/>
                        </a:rPr>
                        <a:t>Üst</a:t>
                      </a:r>
                      <a:r>
                        <a:rPr lang="tr-TR" sz="1800" b="1" spc="-45" noProof="0" dirty="0">
                          <a:latin typeface="+mj-lt"/>
                        </a:rPr>
                        <a:t> </a:t>
                      </a:r>
                      <a:r>
                        <a:rPr lang="tr-TR" sz="1800" b="1" noProof="0" dirty="0">
                          <a:latin typeface="+mj-lt"/>
                        </a:rPr>
                        <a:t>Limit</a:t>
                      </a:r>
                      <a:r>
                        <a:rPr lang="tr-TR" sz="1800" b="1" spc="-25" noProof="0" dirty="0">
                          <a:latin typeface="+mj-lt"/>
                        </a:rPr>
                        <a:t> </a:t>
                      </a:r>
                      <a:r>
                        <a:rPr lang="tr-TR" sz="1800" b="1" kern="1200" noProof="0" dirty="0">
                          <a:solidFill>
                            <a:schemeClr val="tx1"/>
                          </a:solidFill>
                          <a:latin typeface="+mj-lt"/>
                          <a:ea typeface="+mn-ea"/>
                          <a:cs typeface="+mn-cs"/>
                        </a:rPr>
                        <a:t>Yok</a:t>
                      </a:r>
                    </a:p>
                  </a:txBody>
                  <a:tcPr marL="45720" marR="45720" anchor="ctr"/>
                </a:tc>
                <a:tc>
                  <a:txBody>
                    <a:bodyPr/>
                    <a:lstStyle/>
                    <a:p>
                      <a:pPr marL="0" marR="0" lvl="0" indent="0" algn="ctr" defTabSz="914400" rtl="0" eaLnBrk="1" fontAlgn="auto" latinLnBrk="0" hangingPunct="1">
                        <a:lnSpc>
                          <a:spcPts val="1580"/>
                        </a:lnSpc>
                        <a:spcBef>
                          <a:spcPts val="315"/>
                        </a:spcBef>
                        <a:spcAft>
                          <a:spcPts val="0"/>
                        </a:spcAft>
                        <a:buClrTx/>
                        <a:buSzTx/>
                        <a:buFontTx/>
                        <a:buNone/>
                        <a:tabLst/>
                        <a:defRPr/>
                      </a:pPr>
                      <a:r>
                        <a:rPr lang="tr-TR" sz="1600" b="0" kern="1200" noProof="0" dirty="0" smtClean="0">
                          <a:solidFill>
                            <a:schemeClr val="tx1"/>
                          </a:solidFill>
                          <a:latin typeface="+mj-lt"/>
                          <a:ea typeface="+mn-ea"/>
                          <a:cs typeface="+mn-cs"/>
                        </a:rPr>
                        <a:t>90.000.000</a:t>
                      </a:r>
                      <a:endParaRPr lang="tr-TR" sz="1600" b="0" kern="120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6"/>
                  </a:ext>
                </a:extLst>
              </a:tr>
              <a:tr h="400519">
                <a:tc>
                  <a:txBody>
                    <a:bodyPr/>
                    <a:lstStyle/>
                    <a:p>
                      <a:pPr marL="6985">
                        <a:lnSpc>
                          <a:spcPts val="1555"/>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0"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Gerçekleşen</a:t>
                      </a:r>
                      <a:r>
                        <a:rPr lang="tr-TR" sz="1700" spc="-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29.490.264</a:t>
                      </a:r>
                      <a:endParaRPr lang="tr-TR" sz="1800" b="1" kern="1200" spc="-10" noProof="0" dirty="0">
                        <a:solidFill>
                          <a:schemeClr val="tx1"/>
                        </a:solidFill>
                        <a:latin typeface="+mj-lt"/>
                        <a:ea typeface="+mn-ea"/>
                        <a:cs typeface="+mn-cs"/>
                      </a:endParaRPr>
                    </a:p>
                  </a:txBody>
                  <a:tcPr marL="45720" marR="45720" anchor="ctr"/>
                </a:tc>
                <a:tc>
                  <a:txBody>
                    <a:bodyPr/>
                    <a:lstStyle/>
                    <a:p>
                      <a:pPr marL="0" marR="0" lvl="0" indent="0" algn="ctr" defTabSz="914400" rtl="0" eaLnBrk="1" fontAlgn="auto" latinLnBrk="0" hangingPunct="1">
                        <a:lnSpc>
                          <a:spcPct val="100000"/>
                        </a:lnSpc>
                        <a:spcBef>
                          <a:spcPts val="145"/>
                        </a:spcBef>
                        <a:spcAft>
                          <a:spcPts val="0"/>
                        </a:spcAft>
                        <a:buClrTx/>
                        <a:buSzTx/>
                        <a:buFontTx/>
                        <a:buNone/>
                        <a:tabLst/>
                        <a:defRPr/>
                      </a:pPr>
                      <a:r>
                        <a:rPr kumimoji="0" lang="tr-TR" sz="1600" b="0" i="0" u="none" strike="noStrike" kern="1200" cap="none" spc="-10" normalizeH="0" baseline="0" noProof="0" dirty="0" smtClean="0">
                          <a:ln>
                            <a:noFill/>
                          </a:ln>
                          <a:solidFill>
                            <a:prstClr val="black"/>
                          </a:solidFill>
                          <a:effectLst/>
                          <a:uLnTx/>
                          <a:uFillTx/>
                          <a:latin typeface="+mj-lt"/>
                          <a:ea typeface="+mn-ea"/>
                          <a:cs typeface="+mn-cs"/>
                        </a:rPr>
                        <a:t>22.117.698</a:t>
                      </a:r>
                      <a:endParaRPr kumimoji="0" lang="tr-TR" sz="1600" b="0" i="0" u="none" strike="noStrike" kern="1200" cap="none" spc="-10" normalizeH="0" baseline="0" noProof="0" dirty="0">
                        <a:ln>
                          <a:noFill/>
                        </a:ln>
                        <a:solidFill>
                          <a:prstClr val="black"/>
                        </a:solidFill>
                        <a:effectLst/>
                        <a:uLnTx/>
                        <a:uFillTx/>
                        <a:latin typeface="+mj-lt"/>
                        <a:ea typeface="+mn-ea"/>
                        <a:cs typeface="+mn-cs"/>
                      </a:endParaRPr>
                    </a:p>
                  </a:txBody>
                  <a:tcPr marL="45720" marR="45720" anchor="ctr"/>
                </a:tc>
                <a:extLst>
                  <a:ext uri="{0D108BD9-81ED-4DB2-BD59-A6C34878D82A}">
                    <a16:rowId xmlns:a16="http://schemas.microsoft.com/office/drawing/2014/main" val="10007"/>
                  </a:ext>
                </a:extLst>
              </a:tr>
              <a:tr h="379109">
                <a:tc>
                  <a:txBody>
                    <a:bodyPr/>
                    <a:lstStyle/>
                    <a:p>
                      <a:pPr marL="6985">
                        <a:lnSpc>
                          <a:spcPct val="100000"/>
                        </a:lnSpc>
                        <a:spcBef>
                          <a:spcPts val="145"/>
                        </a:spcBef>
                      </a:pPr>
                      <a:r>
                        <a:rPr lang="tr-TR" sz="1700" spc="-10" noProof="0" dirty="0">
                          <a:latin typeface="+mj-lt"/>
                        </a:rPr>
                        <a:t>Faiz/Kar</a:t>
                      </a:r>
                      <a:r>
                        <a:rPr lang="tr-TR" sz="1700" spc="-60" noProof="0" dirty="0">
                          <a:latin typeface="+mj-lt"/>
                        </a:rPr>
                        <a:t> </a:t>
                      </a:r>
                      <a:r>
                        <a:rPr lang="tr-TR" sz="1700" noProof="0" dirty="0">
                          <a:latin typeface="+mj-lt"/>
                        </a:rPr>
                        <a:t>Payı</a:t>
                      </a:r>
                      <a:r>
                        <a:rPr lang="tr-TR" sz="1700" spc="-25" noProof="0" dirty="0">
                          <a:latin typeface="+mj-lt"/>
                        </a:rPr>
                        <a:t> </a:t>
                      </a:r>
                      <a:r>
                        <a:rPr lang="tr-TR" sz="1700" noProof="0" dirty="0">
                          <a:latin typeface="+mj-lt"/>
                        </a:rPr>
                        <a:t>Destek</a:t>
                      </a:r>
                      <a:r>
                        <a:rPr lang="tr-TR" sz="1700" spc="-35" noProof="0" dirty="0">
                          <a:latin typeface="+mj-lt"/>
                        </a:rPr>
                        <a:t> </a:t>
                      </a:r>
                      <a:r>
                        <a:rPr lang="tr-TR" sz="1700" noProof="0" dirty="0">
                          <a:latin typeface="+mj-lt"/>
                        </a:rPr>
                        <a:t>Üst</a:t>
                      </a:r>
                      <a:r>
                        <a:rPr lang="tr-TR" sz="1700" spc="-40" noProof="0" dirty="0">
                          <a:latin typeface="+mj-lt"/>
                        </a:rPr>
                        <a:t> </a:t>
                      </a:r>
                      <a:r>
                        <a:rPr lang="tr-TR" sz="1700" noProof="0" dirty="0">
                          <a:latin typeface="+mj-lt"/>
                        </a:rPr>
                        <a:t>Sınırı</a:t>
                      </a:r>
                      <a:r>
                        <a:rPr lang="tr-TR" sz="1700" spc="-40"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a:solidFill>
                            <a:schemeClr val="tx1"/>
                          </a:solidFill>
                          <a:latin typeface="+mj-lt"/>
                          <a:ea typeface="+mn-ea"/>
                          <a:cs typeface="+mn-cs"/>
                        </a:rPr>
                        <a:t>240.000.000</a:t>
                      </a:r>
                    </a:p>
                  </a:txBody>
                  <a:tcPr marL="45720" marR="45720" anchor="ctr"/>
                </a:tc>
                <a:tc>
                  <a:txBody>
                    <a:bodyPr/>
                    <a:lstStyle/>
                    <a:p>
                      <a:pPr marL="0" algn="ctr" defTabSz="914400" rtl="0" eaLnBrk="1" latinLnBrk="0" hangingPunct="1">
                        <a:lnSpc>
                          <a:spcPct val="100000"/>
                        </a:lnSpc>
                        <a:spcBef>
                          <a:spcPts val="145"/>
                        </a:spcBef>
                      </a:pPr>
                      <a:r>
                        <a:rPr lang="tr-TR" sz="1600" b="0" kern="1200" spc="-10" noProof="0" dirty="0" smtClean="0">
                          <a:solidFill>
                            <a:schemeClr val="tx1"/>
                          </a:solidFill>
                          <a:latin typeface="+mj-lt"/>
                          <a:ea typeface="+mn-ea"/>
                          <a:cs typeface="+mn-cs"/>
                        </a:rPr>
                        <a:t>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8"/>
                  </a:ext>
                </a:extLst>
              </a:tr>
              <a:tr h="336592">
                <a:tc>
                  <a:txBody>
                    <a:bodyPr/>
                    <a:lstStyle/>
                    <a:p>
                      <a:pPr marL="6985">
                        <a:lnSpc>
                          <a:spcPts val="1580"/>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5" noProof="0" dirty="0">
                          <a:latin typeface="+mj-lt"/>
                        </a:rPr>
                        <a:t> </a:t>
                      </a:r>
                      <a:r>
                        <a:rPr lang="tr-TR" sz="1700" spc="-10" noProof="0" dirty="0">
                          <a:latin typeface="+mj-lt"/>
                        </a:rPr>
                        <a:t>Desteği</a:t>
                      </a:r>
                      <a:r>
                        <a:rPr lang="tr-TR" sz="1700" spc="-30" noProof="0" dirty="0">
                          <a:latin typeface="+mj-lt"/>
                        </a:rPr>
                        <a:t> </a:t>
                      </a:r>
                      <a:r>
                        <a:rPr lang="tr-TR" sz="1700" noProof="0" dirty="0">
                          <a:latin typeface="+mj-lt"/>
                        </a:rPr>
                        <a:t>İndirim</a:t>
                      </a:r>
                      <a:r>
                        <a:rPr lang="tr-TR" sz="1700" spc="-15" noProof="0" dirty="0">
                          <a:latin typeface="+mj-lt"/>
                        </a:rPr>
                        <a:t> </a:t>
                      </a:r>
                      <a:r>
                        <a:rPr lang="tr-TR" sz="1700" spc="-10" noProof="0" dirty="0">
                          <a:latin typeface="+mj-lt"/>
                        </a:rPr>
                        <a:t>Puanı/Azami</a:t>
                      </a:r>
                      <a:r>
                        <a:rPr lang="tr-TR" sz="1700" spc="-20" noProof="0" dirty="0">
                          <a:latin typeface="+mj-lt"/>
                        </a:rPr>
                        <a:t> </a:t>
                      </a:r>
                      <a:r>
                        <a:rPr lang="tr-TR" sz="1700" spc="-10" noProof="0" dirty="0">
                          <a:latin typeface="+mj-lt"/>
                        </a:rPr>
                        <a:t>Destek</a:t>
                      </a:r>
                      <a:r>
                        <a:rPr lang="tr-TR" sz="1700" spc="-25" noProof="0" dirty="0">
                          <a:latin typeface="+mj-lt"/>
                        </a:rPr>
                        <a:t> </a:t>
                      </a:r>
                      <a:r>
                        <a:rPr lang="tr-TR" sz="1700" spc="-10" noProof="0" dirty="0">
                          <a:latin typeface="+mj-lt"/>
                        </a:rPr>
                        <a:t>Oranı</a:t>
                      </a:r>
                      <a:endParaRPr lang="tr-TR" sz="1700" noProof="0" dirty="0">
                        <a:latin typeface="+mj-lt"/>
                        <a:cs typeface="Calibri"/>
                      </a:endParaRPr>
                    </a:p>
                  </a:txBody>
                  <a:tcPr marL="45720" marR="45720" anchor="ctr"/>
                </a:tc>
                <a:tc>
                  <a:txBody>
                    <a:bodyPr/>
                    <a:lstStyle/>
                    <a:p>
                      <a:pPr algn="ctr">
                        <a:lnSpc>
                          <a:spcPts val="1580"/>
                        </a:lnSpc>
                      </a:pPr>
                      <a:r>
                        <a:rPr lang="tr-TR" sz="1800" b="1" spc="-25" noProof="0" dirty="0">
                          <a:latin typeface="+mj-lt"/>
                        </a:rPr>
                        <a:t>20 Puan/40%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j-lt"/>
                          <a:ea typeface="+mn-ea"/>
                          <a:cs typeface="+mn-cs"/>
                        </a:rPr>
                        <a:t>UYGULANMAZ</a:t>
                      </a:r>
                      <a:endParaRPr lang="tr-TR" sz="1600" b="0" kern="1200" spc="-25"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9"/>
                  </a:ext>
                </a:extLst>
              </a:tr>
              <a:tr h="337143">
                <a:tc>
                  <a:txBody>
                    <a:bodyPr/>
                    <a:lstStyle/>
                    <a:p>
                      <a:pPr marL="6985">
                        <a:lnSpc>
                          <a:spcPts val="1555"/>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0" noProof="0" dirty="0">
                          <a:latin typeface="+mj-lt"/>
                        </a:rPr>
                        <a:t> </a:t>
                      </a:r>
                      <a:r>
                        <a:rPr lang="tr-TR" sz="1700" spc="-10" noProof="0" dirty="0">
                          <a:latin typeface="+mj-lt"/>
                        </a:rPr>
                        <a:t>Gerçekleşen</a:t>
                      </a:r>
                      <a:r>
                        <a:rPr lang="tr-TR" sz="1700" spc="-20" noProof="0" dirty="0">
                          <a:latin typeface="+mj-lt"/>
                        </a:rPr>
                        <a:t> (TL)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dirty="0" smtClean="0">
                          <a:solidFill>
                            <a:schemeClr val="tx1"/>
                          </a:solidFill>
                          <a:latin typeface="+mj-lt"/>
                          <a:ea typeface="+mn-ea"/>
                          <a:cs typeface="+mn-cs"/>
                        </a:rPr>
                        <a:t>120.000.000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ct val="100000"/>
                        </a:lnSpc>
                        <a:spcBef>
                          <a:spcPts val="145"/>
                        </a:spcBef>
                      </a:pPr>
                      <a:r>
                        <a:rPr lang="tr-TR" sz="1600" b="0" kern="1200" spc="-10" noProof="0" dirty="0" smtClean="0">
                          <a:solidFill>
                            <a:schemeClr val="tx1"/>
                          </a:solidFill>
                          <a:latin typeface="+mj-lt"/>
                          <a:ea typeface="+mn-ea"/>
                          <a:cs typeface="+mn-cs"/>
                        </a:rPr>
                        <a:t>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10"/>
                  </a:ext>
                </a:extLst>
              </a:tr>
              <a:tr h="341021">
                <a:tc>
                  <a:txBody>
                    <a:bodyPr/>
                    <a:lstStyle/>
                    <a:p>
                      <a:pPr marL="6985">
                        <a:lnSpc>
                          <a:spcPts val="1650"/>
                        </a:lnSpc>
                        <a:spcBef>
                          <a:spcPts val="145"/>
                        </a:spcBef>
                      </a:pPr>
                      <a:r>
                        <a:rPr lang="tr-TR" sz="1700" spc="-10" noProof="0" dirty="0">
                          <a:latin typeface="+mj-lt"/>
                        </a:rPr>
                        <a:t>Yatırım</a:t>
                      </a:r>
                      <a:r>
                        <a:rPr lang="tr-TR" sz="1700" spc="-55" noProof="0" dirty="0">
                          <a:latin typeface="+mj-lt"/>
                        </a:rPr>
                        <a:t> </a:t>
                      </a:r>
                      <a:r>
                        <a:rPr lang="tr-TR" sz="1700" spc="-20" noProof="0" dirty="0">
                          <a:latin typeface="+mj-lt"/>
                        </a:rPr>
                        <a:t>Yeri</a:t>
                      </a:r>
                      <a:r>
                        <a:rPr lang="tr-TR" sz="1700" spc="-55" noProof="0" dirty="0">
                          <a:latin typeface="+mj-lt"/>
                        </a:rPr>
                        <a:t> </a:t>
                      </a:r>
                      <a:r>
                        <a:rPr lang="tr-TR" sz="1700" spc="-10" noProof="0" dirty="0">
                          <a:latin typeface="+mj-lt"/>
                        </a:rPr>
                        <a:t>Tahsisi</a:t>
                      </a:r>
                      <a:endParaRPr lang="tr-TR" sz="1700" noProof="0" dirty="0">
                        <a:latin typeface="+mj-lt"/>
                        <a:cs typeface="Calibri"/>
                      </a:endParaRPr>
                    </a:p>
                  </a:txBody>
                  <a:tcPr marL="45720" marR="45720" anchor="ctr"/>
                </a:tc>
                <a:tc>
                  <a:txBody>
                    <a:bodyPr/>
                    <a:lstStyle/>
                    <a:p>
                      <a:pPr algn="ctr">
                        <a:lnSpc>
                          <a:spcPts val="1664"/>
                        </a:lnSpc>
                        <a:spcBef>
                          <a:spcPts val="160"/>
                        </a:spcBef>
                      </a:pPr>
                      <a:r>
                        <a:rPr lang="tr-TR" sz="1800" b="1" spc="-50" noProof="0" dirty="0">
                          <a:latin typeface="+mj-lt"/>
                        </a:rPr>
                        <a:t>✓</a:t>
                      </a:r>
                      <a:endParaRPr lang="tr-TR" sz="1800" b="1" noProof="0" dirty="0">
                        <a:solidFill>
                          <a:schemeClr val="bg1"/>
                        </a:solidFill>
                        <a:latin typeface="+mj-lt"/>
                        <a:cs typeface="Segoe UI Symbol"/>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a:t>
                      </a:r>
                    </a:p>
                  </a:txBody>
                  <a:tcPr marL="45720" marR="45720" anchor="ctr"/>
                </a:tc>
                <a:extLst>
                  <a:ext uri="{0D108BD9-81ED-4DB2-BD59-A6C34878D82A}">
                    <a16:rowId xmlns:a16="http://schemas.microsoft.com/office/drawing/2014/main" val="10011"/>
                  </a:ext>
                </a:extLst>
              </a:tr>
              <a:tr h="375566">
                <a:tc>
                  <a:txBody>
                    <a:bodyPr/>
                    <a:lstStyle/>
                    <a:p>
                      <a:pPr marL="6985">
                        <a:lnSpc>
                          <a:spcPct val="100000"/>
                        </a:lnSpc>
                        <a:spcBef>
                          <a:spcPts val="145"/>
                        </a:spcBef>
                      </a:pPr>
                      <a:r>
                        <a:rPr lang="tr-TR" sz="1700" noProof="0" dirty="0">
                          <a:latin typeface="+mj-lt"/>
                        </a:rPr>
                        <a:t>Makine</a:t>
                      </a:r>
                      <a:r>
                        <a:rPr lang="tr-TR" sz="1700" spc="-35" noProof="0" dirty="0">
                          <a:latin typeface="+mj-lt"/>
                        </a:rPr>
                        <a:t> </a:t>
                      </a:r>
                      <a:r>
                        <a:rPr lang="tr-TR" sz="1700" noProof="0" dirty="0">
                          <a:latin typeface="+mj-lt"/>
                        </a:rPr>
                        <a:t>ve</a:t>
                      </a:r>
                      <a:r>
                        <a:rPr lang="tr-TR" sz="1700" spc="-35"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0" noProof="0" dirty="0">
                          <a:latin typeface="+mj-lt"/>
                        </a:rPr>
                        <a:t> </a:t>
                      </a:r>
                      <a:r>
                        <a:rPr lang="tr-TR" sz="1700" noProof="0" dirty="0">
                          <a:latin typeface="+mj-lt"/>
                        </a:rPr>
                        <a:t>Destek</a:t>
                      </a:r>
                      <a:r>
                        <a:rPr lang="tr-TR" sz="1700" spc="-50" noProof="0" dirty="0">
                          <a:latin typeface="+mj-lt"/>
                        </a:rPr>
                        <a:t> </a:t>
                      </a:r>
                      <a:r>
                        <a:rPr lang="tr-TR" sz="1700" noProof="0" dirty="0">
                          <a:latin typeface="+mj-lt"/>
                        </a:rPr>
                        <a:t>Oranı</a:t>
                      </a:r>
                      <a:r>
                        <a:rPr lang="tr-TR" sz="1700" spc="-4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25%</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2"/>
                  </a:ext>
                </a:extLst>
              </a:tr>
              <a:tr h="335706">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5" noProof="0" dirty="0">
                          <a:latin typeface="+mj-lt"/>
                        </a:rPr>
                        <a:t> </a:t>
                      </a:r>
                      <a:r>
                        <a:rPr lang="tr-TR" sz="1700" noProof="0" dirty="0">
                          <a:latin typeface="+mj-lt"/>
                        </a:rPr>
                        <a:t>Üst</a:t>
                      </a:r>
                      <a:r>
                        <a:rPr lang="tr-TR" sz="1700" spc="-35" noProof="0" dirty="0">
                          <a:latin typeface="+mj-lt"/>
                        </a:rPr>
                        <a:t> </a:t>
                      </a:r>
                      <a:r>
                        <a:rPr lang="tr-TR" sz="1700" noProof="0" dirty="0">
                          <a:latin typeface="+mj-lt"/>
                        </a:rPr>
                        <a:t>Limit</a:t>
                      </a:r>
                      <a:r>
                        <a:rPr lang="tr-TR" sz="1700" spc="-25"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240.000.000</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3"/>
                  </a:ext>
                </a:extLst>
              </a:tr>
              <a:tr h="336592">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40" noProof="0" dirty="0">
                          <a:latin typeface="+mj-lt"/>
                        </a:rPr>
                        <a:t> </a:t>
                      </a:r>
                      <a:r>
                        <a:rPr lang="tr-TR" sz="1700" noProof="0" dirty="0">
                          <a:latin typeface="+mj-lt"/>
                        </a:rPr>
                        <a:t>Desteği</a:t>
                      </a:r>
                      <a:r>
                        <a:rPr lang="tr-TR" sz="1700" spc="-45" noProof="0" dirty="0">
                          <a:latin typeface="+mj-lt"/>
                        </a:rPr>
                        <a:t> </a:t>
                      </a:r>
                      <a:r>
                        <a:rPr lang="tr-TR" sz="1700" spc="-10" noProof="0" dirty="0">
                          <a:latin typeface="+mj-lt"/>
                        </a:rPr>
                        <a:t>Yatırım</a:t>
                      </a:r>
                      <a:r>
                        <a:rPr lang="tr-TR" sz="1700" spc="-20" noProof="0" dirty="0">
                          <a:latin typeface="+mj-lt"/>
                        </a:rPr>
                        <a:t> Tutarına</a:t>
                      </a:r>
                      <a:r>
                        <a:rPr lang="tr-TR" sz="1700" spc="-5" noProof="0" dirty="0">
                          <a:latin typeface="+mj-lt"/>
                        </a:rPr>
                        <a:t> </a:t>
                      </a:r>
                      <a:r>
                        <a:rPr lang="tr-TR" sz="1700" noProof="0" dirty="0">
                          <a:latin typeface="+mj-lt"/>
                        </a:rPr>
                        <a:t>Oranı</a:t>
                      </a:r>
                      <a:r>
                        <a:rPr lang="tr-TR" sz="1700" spc="-3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15%</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4"/>
                  </a:ext>
                </a:extLst>
              </a:tr>
              <a:tr h="307826">
                <a:tc>
                  <a:txBody>
                    <a:bodyPr/>
                    <a:lstStyle/>
                    <a:p>
                      <a:pPr marL="6985">
                        <a:lnSpc>
                          <a:spcPts val="1550"/>
                        </a:lnSpc>
                      </a:pPr>
                      <a:r>
                        <a:rPr lang="tr-TR" sz="1700" noProof="0" dirty="0">
                          <a:latin typeface="+mj-lt"/>
                        </a:rPr>
                        <a:t>Makine</a:t>
                      </a:r>
                      <a:r>
                        <a:rPr lang="tr-TR" sz="1700" spc="-35"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Gerçekleşen</a:t>
                      </a:r>
                      <a:r>
                        <a:rPr lang="tr-TR" sz="1700" spc="-40"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0</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5"/>
                  </a:ext>
                </a:extLst>
              </a:tr>
              <a:tr h="369366">
                <a:tc>
                  <a:txBody>
                    <a:bodyPr/>
                    <a:lstStyle/>
                    <a:p>
                      <a:pPr marL="1905" algn="l">
                        <a:lnSpc>
                          <a:spcPct val="100000"/>
                        </a:lnSpc>
                        <a:spcBef>
                          <a:spcPts val="60"/>
                        </a:spcBef>
                      </a:pPr>
                      <a:r>
                        <a:rPr lang="tr-TR" sz="1900" spc="-10" noProof="0" dirty="0">
                          <a:latin typeface="+mj-lt"/>
                        </a:rPr>
                        <a:t>Gerçekleşecek</a:t>
                      </a:r>
                      <a:r>
                        <a:rPr lang="tr-TR" sz="1900" spc="-60" noProof="0" dirty="0">
                          <a:latin typeface="+mj-lt"/>
                        </a:rPr>
                        <a:t> </a:t>
                      </a:r>
                      <a:r>
                        <a:rPr lang="tr-TR" sz="1900" spc="-20" noProof="0" dirty="0">
                          <a:latin typeface="+mj-lt"/>
                        </a:rPr>
                        <a:t>Toplam</a:t>
                      </a:r>
                      <a:r>
                        <a:rPr lang="tr-TR" sz="1900" spc="-45" noProof="0" dirty="0">
                          <a:latin typeface="+mj-lt"/>
                        </a:rPr>
                        <a:t> </a:t>
                      </a:r>
                      <a:r>
                        <a:rPr lang="tr-TR" sz="1900" noProof="0" dirty="0">
                          <a:latin typeface="+mj-lt"/>
                        </a:rPr>
                        <a:t>Destek</a:t>
                      </a:r>
                      <a:r>
                        <a:rPr lang="tr-TR" sz="1900" spc="-50" noProof="0" dirty="0">
                          <a:latin typeface="+mj-lt"/>
                        </a:rPr>
                        <a:t> </a:t>
                      </a:r>
                      <a:r>
                        <a:rPr lang="tr-TR" sz="1900" spc="-10" noProof="0" dirty="0">
                          <a:latin typeface="+mj-lt"/>
                        </a:rPr>
                        <a:t>Tutarı</a:t>
                      </a:r>
                      <a:r>
                        <a:rPr lang="tr-TR" sz="1900" spc="-45" noProof="0" dirty="0">
                          <a:latin typeface="+mj-lt"/>
                        </a:rPr>
                        <a:t> </a:t>
                      </a:r>
                      <a:r>
                        <a:rPr lang="tr-TR" sz="1900" spc="-20" noProof="0" dirty="0">
                          <a:latin typeface="+mj-lt"/>
                        </a:rPr>
                        <a:t>(TL)*</a:t>
                      </a:r>
                      <a:endParaRPr lang="tr-TR" sz="1900" noProof="0" dirty="0">
                        <a:latin typeface="+mj-lt"/>
                        <a:cs typeface="Calibri"/>
                      </a:endParaRPr>
                    </a:p>
                  </a:txBody>
                  <a:tcPr marL="45720" marR="45720" anchor="ctr"/>
                </a:tc>
                <a:tc>
                  <a:txBody>
                    <a:bodyPr/>
                    <a:lstStyle/>
                    <a:p>
                      <a:pPr algn="ctr">
                        <a:lnSpc>
                          <a:spcPct val="100000"/>
                        </a:lnSpc>
                        <a:spcBef>
                          <a:spcPts val="60"/>
                        </a:spcBef>
                      </a:pPr>
                      <a:r>
                        <a:rPr lang="tr-TR" sz="2000" b="1" spc="-10" noProof="0" dirty="0" smtClean="0">
                          <a:latin typeface="+mj-lt"/>
                        </a:rPr>
                        <a:t>496.490.264</a:t>
                      </a:r>
                      <a:endParaRPr lang="tr-TR" sz="2000" b="1" noProof="0" dirty="0">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800" b="0" i="0" kern="1200" spc="-10" noProof="0" dirty="0" smtClean="0">
                          <a:solidFill>
                            <a:schemeClr val="tx1"/>
                          </a:solidFill>
                          <a:latin typeface="+mj-lt"/>
                          <a:ea typeface="+mn-ea"/>
                          <a:cs typeface="Calibri"/>
                        </a:rPr>
                        <a:t>249.117.698</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6"/>
                  </a:ext>
                </a:extLst>
              </a:tr>
            </a:tbl>
          </a:graphicData>
        </a:graphic>
      </p:graphicFrame>
      <p:sp>
        <p:nvSpPr>
          <p:cNvPr id="58" name="object 8"/>
          <p:cNvSpPr txBox="1"/>
          <p:nvPr/>
        </p:nvSpPr>
        <p:spPr>
          <a:xfrm>
            <a:off x="1840154" y="4325337"/>
            <a:ext cx="5703646" cy="627736"/>
          </a:xfrm>
          <a:prstGeom prst="rect">
            <a:avLst/>
          </a:prstGeom>
        </p:spPr>
        <p:txBody>
          <a:bodyPr vert="horz" wrap="square" lIns="0" tIns="12065" rIns="0" bIns="0" rtlCol="0">
            <a:spAutoFit/>
          </a:bodyPr>
          <a:lstStyle/>
          <a:p>
            <a:pPr marL="54610" marR="5080">
              <a:lnSpc>
                <a:spcPct val="100000"/>
              </a:lnSpc>
              <a:spcBef>
                <a:spcPts val="95"/>
              </a:spcBef>
            </a:pPr>
            <a:r>
              <a:rPr sz="2000" i="1" dirty="0">
                <a:latin typeface="+mj-lt"/>
                <a:cs typeface="Calibri"/>
              </a:rPr>
              <a:t>*</a:t>
            </a:r>
            <a:r>
              <a:rPr lang="tr-TR" sz="2000" i="1" dirty="0">
                <a:latin typeface="+mj-lt"/>
                <a:cs typeface="Calibri"/>
              </a:rPr>
              <a:t>sabit</a:t>
            </a:r>
            <a:r>
              <a:rPr sz="2000" i="1" spc="-30" dirty="0">
                <a:latin typeface="+mj-lt"/>
                <a:cs typeface="Calibri"/>
              </a:rPr>
              <a:t> </a:t>
            </a:r>
            <a:r>
              <a:rPr sz="2000" i="1" dirty="0">
                <a:latin typeface="+mj-lt"/>
                <a:cs typeface="Calibri"/>
              </a:rPr>
              <a:t>yatırım</a:t>
            </a:r>
            <a:r>
              <a:rPr sz="2000" i="1" spc="-60" dirty="0">
                <a:latin typeface="+mj-lt"/>
                <a:cs typeface="Calibri"/>
              </a:rPr>
              <a:t> </a:t>
            </a:r>
            <a:r>
              <a:rPr sz="2000" i="1" dirty="0">
                <a:latin typeface="+mj-lt"/>
                <a:cs typeface="Calibri"/>
              </a:rPr>
              <a:t>tutarı</a:t>
            </a:r>
            <a:r>
              <a:rPr sz="2000" i="1" spc="-50" dirty="0">
                <a:latin typeface="+mj-lt"/>
                <a:cs typeface="Calibri"/>
              </a:rPr>
              <a:t> </a:t>
            </a:r>
            <a:r>
              <a:rPr sz="2000" i="1" dirty="0">
                <a:latin typeface="+mj-lt"/>
                <a:cs typeface="Calibri"/>
              </a:rPr>
              <a:t>mevcut</a:t>
            </a:r>
            <a:r>
              <a:rPr sz="2000" i="1" spc="-35" dirty="0">
                <a:latin typeface="+mj-lt"/>
                <a:cs typeface="Calibri"/>
              </a:rPr>
              <a:t> </a:t>
            </a:r>
            <a:r>
              <a:rPr sz="2000" i="1" spc="-10" dirty="0">
                <a:latin typeface="+mj-lt"/>
                <a:cs typeface="Calibri"/>
              </a:rPr>
              <a:t>USD-</a:t>
            </a:r>
            <a:r>
              <a:rPr sz="2000" i="1" spc="-25" dirty="0">
                <a:latin typeface="+mj-lt"/>
                <a:cs typeface="Calibri"/>
              </a:rPr>
              <a:t>TRY </a:t>
            </a:r>
            <a:r>
              <a:rPr sz="2000" i="1" dirty="0">
                <a:latin typeface="+mj-lt"/>
                <a:cs typeface="Calibri"/>
              </a:rPr>
              <a:t>döviz</a:t>
            </a:r>
            <a:r>
              <a:rPr sz="2000" i="1" spc="-55" dirty="0">
                <a:latin typeface="+mj-lt"/>
                <a:cs typeface="Calibri"/>
              </a:rPr>
              <a:t> </a:t>
            </a:r>
            <a:r>
              <a:rPr sz="2000" i="1" dirty="0">
                <a:latin typeface="+mj-lt"/>
                <a:cs typeface="Calibri"/>
              </a:rPr>
              <a:t>kuruyla</a:t>
            </a:r>
            <a:r>
              <a:rPr sz="2000" i="1" spc="-60" dirty="0">
                <a:latin typeface="+mj-lt"/>
                <a:cs typeface="Calibri"/>
              </a:rPr>
              <a:t> </a:t>
            </a:r>
            <a:r>
              <a:rPr sz="2000" i="1" dirty="0">
                <a:latin typeface="+mj-lt"/>
                <a:cs typeface="Calibri"/>
              </a:rPr>
              <a:t>yaklaşık</a:t>
            </a:r>
            <a:r>
              <a:rPr sz="2000" i="1" spc="-55" dirty="0">
                <a:latin typeface="+mj-lt"/>
                <a:cs typeface="Calibri"/>
              </a:rPr>
              <a:t> </a:t>
            </a:r>
            <a:r>
              <a:rPr sz="2000" i="1" spc="-10" dirty="0" err="1">
                <a:latin typeface="+mj-lt"/>
                <a:cs typeface="Calibri"/>
              </a:rPr>
              <a:t>olarak</a:t>
            </a:r>
            <a:r>
              <a:rPr sz="2000" i="1" spc="-10" dirty="0">
                <a:latin typeface="+mj-lt"/>
                <a:cs typeface="Calibri"/>
              </a:rPr>
              <a:t> </a:t>
            </a:r>
            <a:r>
              <a:rPr lang="tr-TR" sz="2000" b="1" i="1" dirty="0" smtClean="0">
                <a:latin typeface="+mj-lt"/>
                <a:cs typeface="Calibri"/>
              </a:rPr>
              <a:t>600.000</a:t>
            </a:r>
            <a:r>
              <a:rPr sz="2000" b="1" i="1" dirty="0">
                <a:latin typeface="+mj-lt"/>
                <a:cs typeface="Calibri"/>
              </a:rPr>
              <a:t>.</a:t>
            </a:r>
            <a:r>
              <a:rPr lang="tr-TR" sz="2000" b="1" i="1" dirty="0">
                <a:latin typeface="+mj-lt"/>
                <a:cs typeface="Calibri"/>
              </a:rPr>
              <a:t>0</a:t>
            </a:r>
            <a:r>
              <a:rPr sz="2000" b="1" i="1" dirty="0" smtClean="0">
                <a:latin typeface="+mj-lt"/>
                <a:cs typeface="Calibri"/>
              </a:rPr>
              <a:t>00</a:t>
            </a:r>
            <a:r>
              <a:rPr lang="tr-TR" sz="2000" b="1" i="1" dirty="0" smtClean="0">
                <a:latin typeface="+mj-lt"/>
                <a:cs typeface="Calibri"/>
              </a:rPr>
              <a:t> </a:t>
            </a:r>
            <a:r>
              <a:rPr sz="2000" b="1" i="1" spc="-10" dirty="0" err="1" smtClean="0">
                <a:latin typeface="+mj-lt"/>
                <a:cs typeface="Calibri"/>
              </a:rPr>
              <a:t>TL</a:t>
            </a:r>
            <a:r>
              <a:rPr sz="2000" i="1" spc="-10" dirty="0" err="1" smtClean="0">
                <a:latin typeface="+mj-lt"/>
                <a:cs typeface="Calibri"/>
              </a:rPr>
              <a:t>’dir</a:t>
            </a:r>
            <a:r>
              <a:rPr sz="2000" i="1" spc="-10" dirty="0">
                <a:latin typeface="+mj-lt"/>
                <a:cs typeface="Calibri"/>
              </a:rPr>
              <a:t>.</a:t>
            </a:r>
            <a:endParaRPr sz="2000" dirty="0">
              <a:latin typeface="+mj-lt"/>
              <a:cs typeface="Calibri"/>
            </a:endParaRPr>
          </a:p>
        </p:txBody>
      </p:sp>
      <p:pic>
        <p:nvPicPr>
          <p:cNvPr id="59" name="object 9"/>
          <p:cNvPicPr/>
          <p:nvPr/>
        </p:nvPicPr>
        <p:blipFill>
          <a:blip r:embed="rId4" cstate="print"/>
          <a:stretch>
            <a:fillRect/>
          </a:stretch>
        </p:blipFill>
        <p:spPr>
          <a:xfrm>
            <a:off x="700314" y="4195249"/>
            <a:ext cx="1024256" cy="819404"/>
          </a:xfrm>
          <a:prstGeom prst="rect">
            <a:avLst/>
          </a:prstGeom>
        </p:spPr>
      </p:pic>
      <p:pic>
        <p:nvPicPr>
          <p:cNvPr id="60" name="object 32"/>
          <p:cNvPicPr/>
          <p:nvPr/>
        </p:nvPicPr>
        <p:blipFill>
          <a:blip r:embed="rId5" cstate="print"/>
          <a:stretch>
            <a:fillRect/>
          </a:stretch>
        </p:blipFill>
        <p:spPr>
          <a:xfrm>
            <a:off x="700314" y="2913904"/>
            <a:ext cx="1010565" cy="1074128"/>
          </a:xfrm>
          <a:prstGeom prst="rect">
            <a:avLst/>
          </a:prstGeom>
        </p:spPr>
      </p:pic>
      <p:sp>
        <p:nvSpPr>
          <p:cNvPr id="61" name="object 33"/>
          <p:cNvSpPr txBox="1"/>
          <p:nvPr/>
        </p:nvSpPr>
        <p:spPr>
          <a:xfrm>
            <a:off x="1840154" y="3066740"/>
            <a:ext cx="1940621" cy="957313"/>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15</a:t>
            </a:r>
            <a:r>
              <a:rPr lang="tr-TR" sz="2200" b="1" spc="-35" dirty="0" smtClean="0">
                <a:latin typeface="+mj-lt"/>
                <a:cs typeface="Calibri"/>
              </a:rPr>
              <a:t> </a:t>
            </a:r>
            <a:r>
              <a:rPr sz="2200" b="1" dirty="0" err="1" smtClean="0">
                <a:latin typeface="+mj-lt"/>
                <a:cs typeface="Calibri"/>
              </a:rPr>
              <a:t>Milyon</a:t>
            </a:r>
            <a:r>
              <a:rPr sz="2200" b="1" spc="-30" dirty="0" smtClean="0">
                <a:latin typeface="+mj-lt"/>
                <a:cs typeface="Calibri"/>
              </a:rPr>
              <a:t> </a:t>
            </a:r>
            <a:r>
              <a:rPr sz="2200" b="1" spc="-25" dirty="0">
                <a:latin typeface="+mj-lt"/>
                <a:cs typeface="Calibri"/>
              </a:rPr>
              <a:t>USD</a:t>
            </a:r>
            <a:endParaRPr sz="2200" dirty="0">
              <a:latin typeface="+mj-lt"/>
              <a:cs typeface="Calibri"/>
            </a:endParaRPr>
          </a:p>
        </p:txBody>
      </p:sp>
      <p:sp>
        <p:nvSpPr>
          <p:cNvPr id="62" name="object 34"/>
          <p:cNvSpPr txBox="1"/>
          <p:nvPr/>
        </p:nvSpPr>
        <p:spPr>
          <a:xfrm>
            <a:off x="5330907" y="3053579"/>
            <a:ext cx="2071846"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a:latin typeface="+mj-lt"/>
                <a:cs typeface="Calibri"/>
              </a:rPr>
              <a:t>1</a:t>
            </a:r>
            <a:r>
              <a:rPr lang="tr-TR" sz="2200" b="1" dirty="0" smtClean="0">
                <a:latin typeface="+mj-lt"/>
                <a:cs typeface="Calibri"/>
              </a:rPr>
              <a:t>5</a:t>
            </a:r>
            <a:r>
              <a:rPr sz="2200" b="1" dirty="0" smtClean="0">
                <a:latin typeface="+mj-lt"/>
                <a:cs typeface="Calibri"/>
              </a:rPr>
              <a:t>0</a:t>
            </a:r>
            <a:r>
              <a:rPr sz="2200" b="1" spc="-20" dirty="0" smtClean="0">
                <a:latin typeface="+mj-lt"/>
                <a:cs typeface="Calibri"/>
              </a:rPr>
              <a:t> </a:t>
            </a:r>
            <a:r>
              <a:rPr sz="2200" b="1" spc="-20" dirty="0">
                <a:latin typeface="+mj-lt"/>
                <a:cs typeface="Calibri"/>
              </a:rPr>
              <a:t>kişi</a:t>
            </a:r>
            <a:endParaRPr sz="2200" dirty="0">
              <a:latin typeface="+mj-lt"/>
              <a:cs typeface="Calibri"/>
            </a:endParaRPr>
          </a:p>
        </p:txBody>
      </p:sp>
      <p:pic>
        <p:nvPicPr>
          <p:cNvPr id="63" name="object 36"/>
          <p:cNvPicPr/>
          <p:nvPr/>
        </p:nvPicPr>
        <p:blipFill>
          <a:blip r:embed="rId6" cstate="print"/>
          <a:stretch>
            <a:fillRect/>
          </a:stretch>
        </p:blipFill>
        <p:spPr>
          <a:xfrm>
            <a:off x="4310543" y="3066650"/>
            <a:ext cx="916244" cy="801252"/>
          </a:xfrm>
          <a:prstGeom prst="rect">
            <a:avLst/>
          </a:prstGeom>
        </p:spPr>
      </p:pic>
      <p:sp>
        <p:nvSpPr>
          <p:cNvPr id="64" name="Metin kutusu 63"/>
          <p:cNvSpPr txBox="1"/>
          <p:nvPr/>
        </p:nvSpPr>
        <p:spPr>
          <a:xfrm>
            <a:off x="7691548" y="9307587"/>
            <a:ext cx="5486400" cy="369332"/>
          </a:xfrm>
          <a:prstGeom prst="rect">
            <a:avLst/>
          </a:prstGeom>
          <a:noFill/>
        </p:spPr>
        <p:txBody>
          <a:bodyPr wrap="square" rtlCol="0">
            <a:spAutoFit/>
          </a:bodyPr>
          <a:lstStyle/>
          <a:p>
            <a:r>
              <a:rPr lang="tr-TR" dirty="0"/>
              <a:t>*Faiz/Kar Payı desteği tercih edilmiştir.</a:t>
            </a:r>
          </a:p>
        </p:txBody>
      </p:sp>
      <p:pic>
        <p:nvPicPr>
          <p:cNvPr id="18" name="Resi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243" y="5562134"/>
            <a:ext cx="5766698" cy="3844465"/>
          </a:xfrm>
          <a:prstGeom prst="rect">
            <a:avLst/>
          </a:prstGeom>
          <a:ln w="228600" cap="sq" cmpd="thickThin">
            <a:solidFill>
              <a:srgbClr val="0054C5"/>
            </a:solidFill>
            <a:prstDash val="solid"/>
            <a:miter lim="800000"/>
          </a:ln>
          <a:effectLst>
            <a:innerShdw blurRad="76200">
              <a:srgbClr val="000000"/>
            </a:innerShdw>
          </a:effectLst>
        </p:spPr>
      </p:pic>
      <p:sp>
        <p:nvSpPr>
          <p:cNvPr id="19" name="Dikdörtgen 18"/>
          <p:cNvSpPr/>
          <p:nvPr/>
        </p:nvSpPr>
        <p:spPr>
          <a:xfrm>
            <a:off x="932585" y="1599344"/>
            <a:ext cx="535724"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2</a:t>
            </a:r>
            <a:endParaRPr lang="tr-TR" sz="4800" dirty="0">
              <a:solidFill>
                <a:schemeClr val="bg1"/>
              </a:solidFill>
            </a:endParaRPr>
          </a:p>
        </p:txBody>
      </p:sp>
    </p:spTree>
    <p:extLst>
      <p:ext uri="{BB962C8B-B14F-4D97-AF65-F5344CB8AC3E}">
        <p14:creationId xmlns:p14="http://schemas.microsoft.com/office/powerpoint/2010/main" val="2284610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29</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903654" y="1646479"/>
            <a:ext cx="556563"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3</a:t>
            </a:r>
            <a:endParaRPr lang="tr-TR" sz="4800" dirty="0">
              <a:solidFill>
                <a:schemeClr val="bg1"/>
              </a:solidFill>
            </a:endParaRPr>
          </a:p>
        </p:txBody>
      </p:sp>
      <p:sp>
        <p:nvSpPr>
          <p:cNvPr id="11" name="Dikdörtgen 10"/>
          <p:cNvSpPr/>
          <p:nvPr/>
        </p:nvSpPr>
        <p:spPr>
          <a:xfrm>
            <a:off x="1799204" y="1729444"/>
            <a:ext cx="16260196" cy="1077218"/>
          </a:xfrm>
          <a:prstGeom prst="rect">
            <a:avLst/>
          </a:prstGeom>
        </p:spPr>
        <p:txBody>
          <a:bodyPr wrap="square">
            <a:spAutoFit/>
          </a:bodyPr>
          <a:lstStyle/>
          <a:p>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YEŞİL HİDROJEN ÜRETİMİ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Gerekçe)</a:t>
            </a:r>
            <a:endParaRPr lang="tr-TR" sz="3200" dirty="0">
              <a:ln>
                <a:solidFill>
                  <a:srgbClr val="0054C5"/>
                </a:solidFill>
              </a:ln>
              <a:latin typeface="Poppins ExtraLight" panose="00000300000000000000" pitchFamily="2" charset="-94"/>
              <a:cs typeface="Poppins ExtraLight" panose="00000300000000000000" pitchFamily="2" charset="-94"/>
            </a:endParaRPr>
          </a:p>
          <a:p>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13" name="Yuvarlatılmış Dikdörtgen 12"/>
          <p:cNvSpPr/>
          <p:nvPr/>
        </p:nvSpPr>
        <p:spPr>
          <a:xfrm>
            <a:off x="12217227" y="2430341"/>
            <a:ext cx="5588868" cy="6858000"/>
          </a:xfrm>
          <a:prstGeom prst="roundRect">
            <a:avLst>
              <a:gd name="adj" fmla="val 8284"/>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grpSp>
        <p:nvGrpSpPr>
          <p:cNvPr id="14" name="Group 33"/>
          <p:cNvGrpSpPr/>
          <p:nvPr/>
        </p:nvGrpSpPr>
        <p:grpSpPr>
          <a:xfrm>
            <a:off x="11714446" y="2677614"/>
            <a:ext cx="1005562" cy="1005562"/>
            <a:chOff x="0" y="0"/>
            <a:chExt cx="812800" cy="812800"/>
          </a:xfrm>
        </p:grpSpPr>
        <p:sp>
          <p:nvSpPr>
            <p:cNvPr id="15"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16"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17" name="Group 33"/>
          <p:cNvGrpSpPr/>
          <p:nvPr/>
        </p:nvGrpSpPr>
        <p:grpSpPr>
          <a:xfrm>
            <a:off x="11714446" y="5911561"/>
            <a:ext cx="1005562" cy="1005562"/>
            <a:chOff x="0" y="0"/>
            <a:chExt cx="812800" cy="812800"/>
          </a:xfrm>
        </p:grpSpPr>
        <p:sp>
          <p:nvSpPr>
            <p:cNvPr id="1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1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20" name="Yuvarlatılmış Dikdörtgen 19"/>
          <p:cNvSpPr/>
          <p:nvPr/>
        </p:nvSpPr>
        <p:spPr>
          <a:xfrm>
            <a:off x="12336162" y="2811258"/>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bject 19"/>
          <p:cNvSpPr txBox="1"/>
          <p:nvPr/>
        </p:nvSpPr>
        <p:spPr>
          <a:xfrm>
            <a:off x="12525922" y="2946852"/>
            <a:ext cx="2866478" cy="751488"/>
          </a:xfrm>
          <a:prstGeom prst="rect">
            <a:avLst/>
          </a:prstGeom>
        </p:spPr>
        <p:txBody>
          <a:bodyPr vert="horz" wrap="square" lIns="0" tIns="12700" rIns="0" bIns="0" rtlCol="0">
            <a:spAutoFit/>
          </a:bodyPr>
          <a:lstStyle/>
          <a:p>
            <a:pPr marL="12700">
              <a:lnSpc>
                <a:spcPct val="100000"/>
              </a:lnSpc>
              <a:spcBef>
                <a:spcPts val="100"/>
              </a:spcBef>
            </a:pPr>
            <a:r>
              <a:rPr lang="tr-TR" sz="2400" b="1" dirty="0">
                <a:solidFill>
                  <a:srgbClr val="FFFFFF"/>
                </a:solidFill>
                <a:latin typeface="+mj-lt"/>
                <a:cs typeface="Calibri"/>
              </a:rPr>
              <a:t>Y</a:t>
            </a:r>
            <a:r>
              <a:rPr lang="tr-TR" sz="2400" b="1" dirty="0" smtClean="0">
                <a:solidFill>
                  <a:srgbClr val="FFFFFF"/>
                </a:solidFill>
                <a:latin typeface="+mj-lt"/>
                <a:cs typeface="Calibri"/>
              </a:rPr>
              <a:t>atırım Hedefleri </a:t>
            </a:r>
            <a:r>
              <a:rPr sz="2400" b="1" spc="-10" dirty="0" smtClean="0">
                <a:solidFill>
                  <a:srgbClr val="FFFFFF"/>
                </a:solidFill>
                <a:latin typeface="+mj-lt"/>
                <a:cs typeface="Calibri"/>
              </a:rPr>
              <a:t>r</a:t>
            </a:r>
            <a:endParaRPr sz="2400" dirty="0">
              <a:latin typeface="+mj-lt"/>
              <a:cs typeface="Calibri"/>
            </a:endParaRPr>
          </a:p>
        </p:txBody>
      </p:sp>
      <p:sp>
        <p:nvSpPr>
          <p:cNvPr id="23" name="Yuvarlatılmış Dikdörtgen 22"/>
          <p:cNvSpPr/>
          <p:nvPr/>
        </p:nvSpPr>
        <p:spPr>
          <a:xfrm>
            <a:off x="12336162" y="6091074"/>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bject 44"/>
          <p:cNvSpPr txBox="1"/>
          <p:nvPr/>
        </p:nvSpPr>
        <p:spPr>
          <a:xfrm>
            <a:off x="12525922" y="6268668"/>
            <a:ext cx="3955228"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mj-lt"/>
                <a:cs typeface="Calibri"/>
              </a:rPr>
              <a:t>Gelecek</a:t>
            </a:r>
            <a:r>
              <a:rPr sz="2400" b="1" spc="-40" dirty="0">
                <a:solidFill>
                  <a:srgbClr val="FFFFFF"/>
                </a:solidFill>
                <a:latin typeface="+mj-lt"/>
                <a:cs typeface="Calibri"/>
              </a:rPr>
              <a:t> </a:t>
            </a:r>
            <a:r>
              <a:rPr sz="2400" b="1" spc="-10" dirty="0">
                <a:solidFill>
                  <a:srgbClr val="FFFFFF"/>
                </a:solidFill>
                <a:latin typeface="+mj-lt"/>
                <a:cs typeface="Calibri"/>
              </a:rPr>
              <a:t>Projeksiyonu</a:t>
            </a:r>
            <a:endParaRPr sz="2400" dirty="0">
              <a:latin typeface="+mj-lt"/>
              <a:cs typeface="Calibri"/>
            </a:endParaRPr>
          </a:p>
        </p:txBody>
      </p:sp>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sp>
        <p:nvSpPr>
          <p:cNvPr id="3" name="Metin kutusu 2"/>
          <p:cNvSpPr txBox="1"/>
          <p:nvPr/>
        </p:nvSpPr>
        <p:spPr>
          <a:xfrm>
            <a:off x="12594376" y="3563911"/>
            <a:ext cx="4967153" cy="2308324"/>
          </a:xfrm>
          <a:prstGeom prst="rect">
            <a:avLst/>
          </a:prstGeom>
          <a:noFill/>
        </p:spPr>
        <p:txBody>
          <a:bodyPr wrap="square" rtlCol="0">
            <a:spAutoFit/>
          </a:bodyPr>
          <a:lstStyle/>
          <a:p>
            <a:r>
              <a:rPr lang="tr-TR" b="1" spc="-10" dirty="0">
                <a:solidFill>
                  <a:srgbClr val="FFFFFF"/>
                </a:solidFill>
                <a:latin typeface="+mj-lt"/>
                <a:cs typeface="Calibri"/>
              </a:rPr>
              <a:t>Türkiye’nin ilk ticari Yeşil Hidrojen </a:t>
            </a:r>
            <a:r>
              <a:rPr lang="tr-TR" b="1" spc="-10" dirty="0" smtClean="0">
                <a:solidFill>
                  <a:srgbClr val="FFFFFF"/>
                </a:solidFill>
                <a:latin typeface="+mj-lt"/>
                <a:cs typeface="Calibri"/>
              </a:rPr>
              <a:t>Tesisinde yıllık </a:t>
            </a:r>
            <a:r>
              <a:rPr lang="tr-TR" b="1" spc="-10" dirty="0">
                <a:solidFill>
                  <a:srgbClr val="FFFFFF"/>
                </a:solidFill>
                <a:latin typeface="+mj-lt"/>
                <a:cs typeface="Calibri"/>
              </a:rPr>
              <a:t>en az 500 ton yeşil hidrojen üretilecek ve </a:t>
            </a:r>
            <a:r>
              <a:rPr lang="tr-TR" b="1" spc="-10" dirty="0" smtClean="0">
                <a:solidFill>
                  <a:srgbClr val="FFFFFF"/>
                </a:solidFill>
                <a:latin typeface="+mj-lt"/>
                <a:cs typeface="Calibri"/>
              </a:rPr>
              <a:t>seramik</a:t>
            </a:r>
            <a:r>
              <a:rPr lang="tr-TR" b="1" spc="-10" dirty="0">
                <a:solidFill>
                  <a:srgbClr val="FFFFFF"/>
                </a:solidFill>
                <a:latin typeface="+mj-lt"/>
                <a:cs typeface="Calibri"/>
              </a:rPr>
              <a:t>, kimya ve cam sektörlerinde kullanılacaktır. B</a:t>
            </a:r>
            <a:r>
              <a:rPr lang="tr-TR" b="1" spc="-10" dirty="0" smtClean="0">
                <a:solidFill>
                  <a:srgbClr val="FFFFFF"/>
                </a:solidFill>
                <a:latin typeface="+mj-lt"/>
                <a:cs typeface="Calibri"/>
              </a:rPr>
              <a:t>u </a:t>
            </a:r>
            <a:r>
              <a:rPr lang="tr-TR" b="1" spc="-10" dirty="0">
                <a:solidFill>
                  <a:srgbClr val="FFFFFF"/>
                </a:solidFill>
                <a:latin typeface="+mj-lt"/>
                <a:cs typeface="Calibri"/>
              </a:rPr>
              <a:t>yatırım, Türkiye’nin enerji bağımsızlığına katkı sağlarken, aynı zamanda sürdürülebilir bir yeşil hidrojen ekonomisinin temelini oluşturacaktır</a:t>
            </a:r>
            <a:r>
              <a:rPr lang="tr-TR" b="1" spc="-10" dirty="0" smtClean="0">
                <a:solidFill>
                  <a:srgbClr val="FFFFFF"/>
                </a:solidFill>
                <a:latin typeface="+mj-lt"/>
                <a:cs typeface="Calibri"/>
              </a:rPr>
              <a:t>.</a:t>
            </a:r>
            <a:endParaRPr lang="tr-TR" b="1" spc="-10" dirty="0">
              <a:solidFill>
                <a:srgbClr val="FFFFFF"/>
              </a:solidFill>
              <a:latin typeface="+mj-lt"/>
              <a:cs typeface="Calibri"/>
            </a:endParaRPr>
          </a:p>
        </p:txBody>
      </p:sp>
      <p:sp>
        <p:nvSpPr>
          <p:cNvPr id="6" name="Dikdörtgen 5"/>
          <p:cNvSpPr/>
          <p:nvPr/>
        </p:nvSpPr>
        <p:spPr>
          <a:xfrm>
            <a:off x="581834" y="2781852"/>
            <a:ext cx="10086166" cy="1938992"/>
          </a:xfrm>
          <a:prstGeom prst="rect">
            <a:avLst/>
          </a:prstGeom>
        </p:spPr>
        <p:txBody>
          <a:bodyPr wrap="square">
            <a:spAutoFit/>
          </a:bodyPr>
          <a:lstStyle/>
          <a:p>
            <a:pPr algn="just"/>
            <a:r>
              <a:rPr lang="tr-TR" sz="2400" dirty="0"/>
              <a:t>Türkiye'de halihazırda hidrojen üretim kaynağı ya da enerji kaynağı olarak doğal gaz kullanılmaktadır. Bu yatırım ile ilgili alanlarda doğal gazın yerine yeşil hidrojen kullanılması amaçlanmaktadır. Hem enerjide dışa bağımlılığın azaltılması hem de yeşil dönüşümün başlaması ve desteklenmesi noktasında söz konusu yatırım ciddi bir dönüm noktası olacaktır. </a:t>
            </a:r>
          </a:p>
        </p:txBody>
      </p:sp>
      <p:sp>
        <p:nvSpPr>
          <p:cNvPr id="21" name="Metin kutusu 20"/>
          <p:cNvSpPr txBox="1"/>
          <p:nvPr/>
        </p:nvSpPr>
        <p:spPr>
          <a:xfrm>
            <a:off x="12603965" y="6822394"/>
            <a:ext cx="4805982" cy="2246769"/>
          </a:xfrm>
          <a:prstGeom prst="rect">
            <a:avLst/>
          </a:prstGeom>
          <a:noFill/>
        </p:spPr>
        <p:txBody>
          <a:bodyPr wrap="square" rtlCol="0">
            <a:spAutoFit/>
          </a:bodyPr>
          <a:lstStyle/>
          <a:p>
            <a:r>
              <a:rPr lang="tr-TR" sz="2000" b="1" spc="-10" dirty="0" smtClean="0">
                <a:solidFill>
                  <a:srgbClr val="FFFFFF"/>
                </a:solidFill>
                <a:latin typeface="+mj-lt"/>
                <a:cs typeface="Calibri"/>
              </a:rPr>
              <a:t>Bu </a:t>
            </a:r>
            <a:r>
              <a:rPr lang="tr-TR" sz="2000" b="1" spc="-10" dirty="0">
                <a:solidFill>
                  <a:srgbClr val="FFFFFF"/>
                </a:solidFill>
                <a:latin typeface="+mj-lt"/>
                <a:cs typeface="Calibri"/>
              </a:rPr>
              <a:t>yatırımın hayata geçmesi ve doğal gaz yerine yeşil hidrojen kullanılmasıyla yıllık yaklaşık olarak 2.8 milyon m3 daha az doğal gaz tüketilmesi ve yaklaşık 6.187 ton </a:t>
            </a:r>
            <a:r>
              <a:rPr lang="tr-TR" sz="2000" b="1" spc="-10" dirty="0" smtClean="0">
                <a:solidFill>
                  <a:srgbClr val="FFFFFF"/>
                </a:solidFill>
                <a:latin typeface="+mj-lt"/>
                <a:cs typeface="Calibri"/>
              </a:rPr>
              <a:t>karbon </a:t>
            </a:r>
            <a:r>
              <a:rPr lang="tr-TR" sz="2000" b="1" spc="-10" dirty="0" err="1" smtClean="0">
                <a:solidFill>
                  <a:srgbClr val="FFFFFF"/>
                </a:solidFill>
                <a:latin typeface="+mj-lt"/>
                <a:cs typeface="Calibri"/>
              </a:rPr>
              <a:t>salımının</a:t>
            </a:r>
            <a:r>
              <a:rPr lang="tr-TR" sz="2000" b="1" spc="-10" dirty="0" smtClean="0">
                <a:solidFill>
                  <a:srgbClr val="FFFFFF"/>
                </a:solidFill>
                <a:latin typeface="+mj-lt"/>
                <a:cs typeface="Calibri"/>
              </a:rPr>
              <a:t> </a:t>
            </a:r>
            <a:r>
              <a:rPr lang="tr-TR" sz="2000" b="1" spc="-10" dirty="0">
                <a:solidFill>
                  <a:srgbClr val="FFFFFF"/>
                </a:solidFill>
                <a:latin typeface="+mj-lt"/>
                <a:cs typeface="Calibri"/>
              </a:rPr>
              <a:t>azaltılması </a:t>
            </a:r>
            <a:r>
              <a:rPr lang="tr-TR" sz="2000" b="1" spc="-10" dirty="0" smtClean="0">
                <a:solidFill>
                  <a:srgbClr val="FFFFFF"/>
                </a:solidFill>
                <a:latin typeface="+mj-lt"/>
                <a:cs typeface="Calibri"/>
              </a:rPr>
              <a:t>öngörülmektedir.</a:t>
            </a:r>
            <a:endParaRPr lang="tr-TR" sz="2000" b="1" spc="-10" dirty="0">
              <a:solidFill>
                <a:srgbClr val="FFFFFF"/>
              </a:solidFill>
              <a:latin typeface="+mj-lt"/>
              <a:cs typeface="Calibri"/>
            </a:endParaRPr>
          </a:p>
        </p:txBody>
      </p:sp>
      <p:pic>
        <p:nvPicPr>
          <p:cNvPr id="12" name="Resim 11"/>
          <p:cNvPicPr>
            <a:picLocks noChangeAspect="1"/>
          </p:cNvPicPr>
          <p:nvPr/>
        </p:nvPicPr>
        <p:blipFill>
          <a:blip r:embed="rId3"/>
          <a:stretch>
            <a:fillRect/>
          </a:stretch>
        </p:blipFill>
        <p:spPr>
          <a:xfrm>
            <a:off x="1799204" y="4860984"/>
            <a:ext cx="5753100" cy="3837318"/>
          </a:xfrm>
          <a:prstGeom prst="rect">
            <a:avLst/>
          </a:prstGeom>
        </p:spPr>
      </p:pic>
    </p:spTree>
    <p:extLst>
      <p:ext uri="{BB962C8B-B14F-4D97-AF65-F5344CB8AC3E}">
        <p14:creationId xmlns:p14="http://schemas.microsoft.com/office/powerpoint/2010/main" val="1108603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grpSp>
        <p:nvGrpSpPr>
          <p:cNvPr id="6" name="Group 2"/>
          <p:cNvGrpSpPr/>
          <p:nvPr/>
        </p:nvGrpSpPr>
        <p:grpSpPr>
          <a:xfrm>
            <a:off x="7010400" y="6404141"/>
            <a:ext cx="4057755" cy="781398"/>
            <a:chOff x="0" y="0"/>
            <a:chExt cx="841875" cy="182705"/>
          </a:xfrm>
        </p:grpSpPr>
        <p:sp>
          <p:nvSpPr>
            <p:cNvPr id="7" name="Freeform 3"/>
            <p:cNvSpPr/>
            <p:nvPr/>
          </p:nvSpPr>
          <p:spPr>
            <a:xfrm>
              <a:off x="0" y="0"/>
              <a:ext cx="841875" cy="182705"/>
            </a:xfrm>
            <a:custGeom>
              <a:avLst/>
              <a:gdLst/>
              <a:ahLst/>
              <a:cxnLst/>
              <a:rect l="l" t="t" r="r" b="b"/>
              <a:pathLst>
                <a:path w="841875" h="182705">
                  <a:moveTo>
                    <a:pt x="0" y="0"/>
                  </a:moveTo>
                  <a:lnTo>
                    <a:pt x="841875" y="0"/>
                  </a:lnTo>
                  <a:lnTo>
                    <a:pt x="841875" y="182705"/>
                  </a:lnTo>
                  <a:lnTo>
                    <a:pt x="0" y="182705"/>
                  </a:lnTo>
                  <a:close/>
                </a:path>
              </a:pathLst>
            </a:custGeom>
            <a:solidFill>
              <a:srgbClr val="FFFFFF"/>
            </a:solidFill>
            <a:ln cap="sq">
              <a:noFill/>
              <a:prstDash val="solid"/>
              <a:miter/>
            </a:ln>
          </p:spPr>
        </p:sp>
        <p:sp>
          <p:nvSpPr>
            <p:cNvPr id="8" name="TextBox 4"/>
            <p:cNvSpPr txBox="1"/>
            <p:nvPr/>
          </p:nvSpPr>
          <p:spPr>
            <a:xfrm>
              <a:off x="0" y="-57150"/>
              <a:ext cx="841875" cy="239855"/>
            </a:xfrm>
            <a:prstGeom prst="rect">
              <a:avLst/>
            </a:prstGeom>
          </p:spPr>
          <p:txBody>
            <a:bodyPr lIns="50800" tIns="50800" rIns="50800" bIns="50800" rtlCol="0" anchor="ctr"/>
            <a:lstStyle/>
            <a:p>
              <a:pPr algn="ctr">
                <a:lnSpc>
                  <a:spcPts val="2799"/>
                </a:lnSpc>
              </a:pPr>
              <a:endParaRPr/>
            </a:p>
          </p:txBody>
        </p:sp>
      </p:grpSp>
      <p:sp>
        <p:nvSpPr>
          <p:cNvPr id="15" name="TextBox 30"/>
          <p:cNvSpPr txBox="1"/>
          <p:nvPr/>
        </p:nvSpPr>
        <p:spPr>
          <a:xfrm>
            <a:off x="1752600" y="3589907"/>
            <a:ext cx="15811266" cy="2256387"/>
          </a:xfrm>
          <a:prstGeom prst="rect">
            <a:avLst/>
          </a:prstGeom>
        </p:spPr>
        <p:txBody>
          <a:bodyPr wrap="square" lIns="0" tIns="0" rIns="0" bIns="0" rtlCol="0" anchor="t">
            <a:spAutoFit/>
          </a:bodyPr>
          <a:lstStyle/>
          <a:p>
            <a:pPr algn="ctr">
              <a:lnSpc>
                <a:spcPts val="20074"/>
              </a:lnSpc>
              <a:spcBef>
                <a:spcPct val="0"/>
              </a:spcBef>
            </a:pPr>
            <a:r>
              <a:rPr lang="tr-TR" sz="9000" b="1" dirty="0">
                <a:solidFill>
                  <a:srgbClr val="FFFFFF"/>
                </a:solidFill>
                <a:latin typeface="Poppins" panose="00000500000000000000" pitchFamily="2" charset="-94"/>
                <a:ea typeface="Poppins Bold"/>
                <a:cs typeface="Poppins" panose="00000500000000000000" pitchFamily="2" charset="-94"/>
                <a:sym typeface="Poppins Bold"/>
              </a:rPr>
              <a:t>Yeni Teşvik Sistemi</a:t>
            </a:r>
            <a:endParaRPr lang="en-US" sz="9000" b="1" dirty="0">
              <a:solidFill>
                <a:srgbClr val="FFFFFF"/>
              </a:solidFill>
              <a:latin typeface="Poppins" panose="00000500000000000000" pitchFamily="2" charset="-94"/>
              <a:ea typeface="Poppins Bold"/>
              <a:cs typeface="Poppins" panose="00000500000000000000" pitchFamily="2" charset="-94"/>
              <a:sym typeface="Poppins Bold"/>
            </a:endParaRPr>
          </a:p>
        </p:txBody>
      </p:sp>
      <p:grpSp>
        <p:nvGrpSpPr>
          <p:cNvPr id="16" name="Group 21"/>
          <p:cNvGrpSpPr/>
          <p:nvPr/>
        </p:nvGrpSpPr>
        <p:grpSpPr>
          <a:xfrm>
            <a:off x="-1257533" y="1876224"/>
            <a:ext cx="2515067" cy="2515067"/>
            <a:chOff x="0" y="0"/>
            <a:chExt cx="812800" cy="812800"/>
          </a:xfrm>
        </p:grpSpPr>
        <p:sp>
          <p:nvSpPr>
            <p:cNvPr id="17"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66700" cap="sq">
              <a:gradFill>
                <a:gsLst>
                  <a:gs pos="0">
                    <a:srgbClr val="1E9DD3">
                      <a:alpha val="59000"/>
                    </a:srgbClr>
                  </a:gs>
                  <a:gs pos="100000">
                    <a:srgbClr val="525EDE">
                      <a:alpha val="59000"/>
                    </a:srgbClr>
                  </a:gs>
                </a:gsLst>
                <a:lin ang="0"/>
              </a:gradFill>
              <a:prstDash val="solid"/>
              <a:miter/>
            </a:ln>
          </p:spPr>
        </p:sp>
        <p:sp>
          <p:nvSpPr>
            <p:cNvPr id="18" name="TextBox 2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9" name="TextBox 33"/>
          <p:cNvSpPr txBox="1"/>
          <p:nvPr/>
        </p:nvSpPr>
        <p:spPr>
          <a:xfrm>
            <a:off x="7119116" y="6622117"/>
            <a:ext cx="3468635" cy="470642"/>
          </a:xfrm>
          <a:prstGeom prst="rect">
            <a:avLst/>
          </a:prstGeom>
        </p:spPr>
        <p:txBody>
          <a:bodyPr wrap="square" lIns="0" tIns="0" rIns="0" bIns="0" rtlCol="0" anchor="t">
            <a:spAutoFit/>
          </a:bodyPr>
          <a:lstStyle/>
          <a:p>
            <a:pPr algn="ctr">
              <a:lnSpc>
                <a:spcPts val="3400"/>
              </a:lnSpc>
            </a:pPr>
            <a:r>
              <a:rPr lang="tr-TR" sz="4000" dirty="0" smtClean="0">
                <a:solidFill>
                  <a:srgbClr val="0054C5"/>
                </a:solidFill>
                <a:latin typeface="Poppins"/>
                <a:ea typeface="Poppins"/>
                <a:cs typeface="Poppins"/>
                <a:sym typeface="Poppins"/>
              </a:rPr>
              <a:t>Balıkesir</a:t>
            </a:r>
            <a:endParaRPr lang="en-US" sz="4000" dirty="0">
              <a:solidFill>
                <a:srgbClr val="0054C5"/>
              </a:solidFill>
              <a:latin typeface="Poppins"/>
              <a:ea typeface="Poppins"/>
              <a:cs typeface="Poppins"/>
              <a:sym typeface="Poppins"/>
            </a:endParaRPr>
          </a:p>
        </p:txBody>
      </p:sp>
      <p:grpSp>
        <p:nvGrpSpPr>
          <p:cNvPr id="20" name="Group 5"/>
          <p:cNvGrpSpPr/>
          <p:nvPr/>
        </p:nvGrpSpPr>
        <p:grpSpPr>
          <a:xfrm>
            <a:off x="10337624" y="6544713"/>
            <a:ext cx="500255" cy="500255"/>
            <a:chOff x="0" y="0"/>
            <a:chExt cx="667006" cy="667006"/>
          </a:xfrm>
        </p:grpSpPr>
        <p:grpSp>
          <p:nvGrpSpPr>
            <p:cNvPr id="21" name="Group 6"/>
            <p:cNvGrpSpPr/>
            <p:nvPr/>
          </p:nvGrpSpPr>
          <p:grpSpPr>
            <a:xfrm>
              <a:off x="0" y="0"/>
              <a:ext cx="667006" cy="667006"/>
              <a:chOff x="0" y="0"/>
              <a:chExt cx="812800" cy="812800"/>
            </a:xfrm>
          </p:grpSpPr>
          <p:sp>
            <p:nvSpPr>
              <p:cNvPr id="23"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004AAD">
                      <a:alpha val="100000"/>
                    </a:srgbClr>
                  </a:gs>
                  <a:gs pos="100000">
                    <a:srgbClr val="5C6FC8">
                      <a:alpha val="100000"/>
                    </a:srgbClr>
                  </a:gs>
                </a:gsLst>
                <a:lin ang="0"/>
              </a:gradFill>
            </p:spPr>
          </p:sp>
          <p:sp>
            <p:nvSpPr>
              <p:cNvPr id="24" name="TextBox 8"/>
              <p:cNvSpPr txBox="1"/>
              <p:nvPr/>
            </p:nvSpPr>
            <p:spPr>
              <a:xfrm>
                <a:off x="0" y="-123825"/>
                <a:ext cx="812800" cy="936625"/>
              </a:xfrm>
              <a:prstGeom prst="rect">
                <a:avLst/>
              </a:prstGeom>
            </p:spPr>
            <p:txBody>
              <a:bodyPr lIns="50800" tIns="50800" rIns="50800" bIns="50800" rtlCol="0" anchor="ctr"/>
              <a:lstStyle/>
              <a:p>
                <a:pPr algn="ctr">
                  <a:lnSpc>
                    <a:spcPts val="3400"/>
                  </a:lnSpc>
                </a:pPr>
                <a:endParaRPr/>
              </a:p>
            </p:txBody>
          </p:sp>
        </p:grpSp>
        <p:sp>
          <p:nvSpPr>
            <p:cNvPr id="22" name="Freeform 9"/>
            <p:cNvSpPr/>
            <p:nvPr/>
          </p:nvSpPr>
          <p:spPr>
            <a:xfrm rot="-5400000">
              <a:off x="204769" y="177890"/>
              <a:ext cx="257469" cy="311226"/>
            </a:xfrm>
            <a:custGeom>
              <a:avLst/>
              <a:gdLst/>
              <a:ahLst/>
              <a:cxnLst/>
              <a:rect l="l" t="t" r="r" b="b"/>
              <a:pathLst>
                <a:path w="257469" h="311226">
                  <a:moveTo>
                    <a:pt x="0" y="0"/>
                  </a:moveTo>
                  <a:lnTo>
                    <a:pt x="257469" y="0"/>
                  </a:lnTo>
                  <a:lnTo>
                    <a:pt x="257469" y="311226"/>
                  </a:lnTo>
                  <a:lnTo>
                    <a:pt x="0" y="31122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433922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30</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6" y="-23876"/>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903654" y="1646479"/>
            <a:ext cx="556563"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3</a:t>
            </a:r>
            <a:endParaRPr lang="tr-TR" sz="4800" dirty="0">
              <a:solidFill>
                <a:schemeClr val="bg1"/>
              </a:solidFill>
            </a:endParaRPr>
          </a:p>
        </p:txBody>
      </p:sp>
      <p:sp>
        <p:nvSpPr>
          <p:cNvPr id="22" name="object 19"/>
          <p:cNvSpPr txBox="1"/>
          <p:nvPr/>
        </p:nvSpPr>
        <p:spPr>
          <a:xfrm>
            <a:off x="12525922" y="2946852"/>
            <a:ext cx="2866478" cy="751488"/>
          </a:xfrm>
          <a:prstGeom prst="rect">
            <a:avLst/>
          </a:prstGeom>
        </p:spPr>
        <p:txBody>
          <a:bodyPr vert="horz" wrap="square" lIns="0" tIns="12700" rIns="0" bIns="0" rtlCol="0">
            <a:spAutoFit/>
          </a:bodyPr>
          <a:lstStyle/>
          <a:p>
            <a:pPr marL="12700">
              <a:lnSpc>
                <a:spcPct val="100000"/>
              </a:lnSpc>
              <a:spcBef>
                <a:spcPts val="100"/>
              </a:spcBef>
            </a:pPr>
            <a:r>
              <a:rPr lang="tr-TR" sz="2400" b="1" dirty="0">
                <a:solidFill>
                  <a:srgbClr val="FFFFFF"/>
                </a:solidFill>
                <a:latin typeface="+mj-lt"/>
                <a:cs typeface="Calibri"/>
              </a:rPr>
              <a:t>Y</a:t>
            </a:r>
            <a:r>
              <a:rPr lang="tr-TR" sz="2400" b="1" dirty="0" smtClean="0">
                <a:solidFill>
                  <a:srgbClr val="FFFFFF"/>
                </a:solidFill>
                <a:latin typeface="+mj-lt"/>
                <a:cs typeface="Calibri"/>
              </a:rPr>
              <a:t>atırım Hedefleri </a:t>
            </a:r>
            <a:r>
              <a:rPr sz="2400" b="1" spc="-10" dirty="0" smtClean="0">
                <a:solidFill>
                  <a:srgbClr val="FFFFFF"/>
                </a:solidFill>
                <a:latin typeface="+mj-lt"/>
                <a:cs typeface="Calibri"/>
              </a:rPr>
              <a:t>r</a:t>
            </a:r>
            <a:endParaRPr sz="2400" dirty="0">
              <a:latin typeface="+mj-lt"/>
              <a:cs typeface="Calibri"/>
            </a:endParaRPr>
          </a:p>
        </p:txBody>
      </p:sp>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sp>
        <p:nvSpPr>
          <p:cNvPr id="21" name="Metin kutusu 20"/>
          <p:cNvSpPr txBox="1"/>
          <p:nvPr/>
        </p:nvSpPr>
        <p:spPr>
          <a:xfrm>
            <a:off x="12603965" y="6822394"/>
            <a:ext cx="4805982" cy="2246769"/>
          </a:xfrm>
          <a:prstGeom prst="rect">
            <a:avLst/>
          </a:prstGeom>
          <a:noFill/>
        </p:spPr>
        <p:txBody>
          <a:bodyPr wrap="square" rtlCol="0">
            <a:spAutoFit/>
          </a:bodyPr>
          <a:lstStyle/>
          <a:p>
            <a:r>
              <a:rPr lang="tr-TR" sz="2000" b="1" spc="-10" dirty="0" smtClean="0">
                <a:solidFill>
                  <a:srgbClr val="FFFFFF"/>
                </a:solidFill>
                <a:latin typeface="+mj-lt"/>
                <a:cs typeface="Calibri"/>
              </a:rPr>
              <a:t>Bu </a:t>
            </a:r>
            <a:r>
              <a:rPr lang="tr-TR" sz="2000" b="1" spc="-10" dirty="0">
                <a:solidFill>
                  <a:srgbClr val="FFFFFF"/>
                </a:solidFill>
                <a:latin typeface="+mj-lt"/>
                <a:cs typeface="Calibri"/>
              </a:rPr>
              <a:t>yatırımın hayata geçmesi ve doğal gaz yerine yeşil hidrojen kullanılmasıyla yıllık yaklaşık olarak 2.8 milyon m3 daha az doğal gaz tüketilmesi ve yaklaşık 6.187 ton CO2 salınımı azaltılması </a:t>
            </a:r>
            <a:r>
              <a:rPr lang="tr-TR" sz="2000" b="1" spc="-10" dirty="0" smtClean="0">
                <a:solidFill>
                  <a:srgbClr val="FFFFFF"/>
                </a:solidFill>
                <a:latin typeface="+mj-lt"/>
                <a:cs typeface="Calibri"/>
              </a:rPr>
              <a:t>öngörülmektedir.</a:t>
            </a:r>
            <a:endParaRPr lang="tr-TR" sz="2000" b="1" spc="-10" dirty="0">
              <a:solidFill>
                <a:srgbClr val="FFFFFF"/>
              </a:solidFill>
              <a:latin typeface="+mj-lt"/>
              <a:cs typeface="Calibri"/>
            </a:endParaRPr>
          </a:p>
        </p:txBody>
      </p:sp>
      <p:sp>
        <p:nvSpPr>
          <p:cNvPr id="25" name="Dikdörtgen 24"/>
          <p:cNvSpPr/>
          <p:nvPr/>
        </p:nvSpPr>
        <p:spPr>
          <a:xfrm>
            <a:off x="1799204" y="1729444"/>
            <a:ext cx="16260196" cy="1569660"/>
          </a:xfrm>
          <a:prstGeom prst="rect">
            <a:avLst/>
          </a:prstGeom>
        </p:spPr>
        <p:txBody>
          <a:bodyPr wrap="squar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 YEŞİL HİDROJEN </a:t>
            </a:r>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ÜRETİMİ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Künye)</a:t>
            </a:r>
            <a:endParaRPr lang="tr-TR" sz="3200" dirty="0">
              <a:ln>
                <a:solidFill>
                  <a:srgbClr val="0054C5"/>
                </a:solidFill>
              </a:ln>
              <a:latin typeface="Poppins ExtraLight" panose="00000300000000000000" pitchFamily="2" charset="-94"/>
              <a:cs typeface="Poppins ExtraLight" panose="00000300000000000000" pitchFamily="2" charset="-94"/>
            </a:endParaRPr>
          </a:p>
          <a:p>
            <a:endParaRPr lang="tr-TR" sz="3200" dirty="0">
              <a:ln>
                <a:solidFill>
                  <a:srgbClr val="0054C5"/>
                </a:solidFill>
              </a:ln>
              <a:solidFill>
                <a:srgbClr val="0054C5"/>
              </a:solidFill>
              <a:latin typeface="Poppins Bold" panose="00000800000000000000" pitchFamily="2" charset="-94"/>
              <a:cs typeface="Poppins Bold" panose="00000800000000000000" pitchFamily="2" charset="-94"/>
            </a:endParaRPr>
          </a:p>
          <a:p>
            <a:r>
              <a:rPr lang="tr-TR" sz="3200"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                                                        </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26" name="object 27"/>
          <p:cNvSpPr txBox="1"/>
          <p:nvPr/>
        </p:nvSpPr>
        <p:spPr>
          <a:xfrm>
            <a:off x="16344564" y="2963345"/>
            <a:ext cx="1306379" cy="957313"/>
          </a:xfrm>
          <a:prstGeom prst="rect">
            <a:avLst/>
          </a:prstGeom>
        </p:spPr>
        <p:txBody>
          <a:bodyPr vert="horz" wrap="square" lIns="0" tIns="13335" rIns="0" bIns="0" rtlCol="0">
            <a:spAutoFit/>
          </a:bodyPr>
          <a:lstStyle/>
          <a:p>
            <a:pPr marL="27305">
              <a:lnSpc>
                <a:spcPct val="100000"/>
              </a:lnSpc>
              <a:spcBef>
                <a:spcPts val="105"/>
              </a:spcBef>
            </a:pPr>
            <a:r>
              <a:rPr b="1" spc="-10" dirty="0">
                <a:solidFill>
                  <a:schemeClr val="accent2"/>
                </a:solidFill>
                <a:latin typeface="+mj-lt"/>
                <a:cs typeface="Calibri"/>
              </a:rPr>
              <a:t>Uygulama</a:t>
            </a:r>
            <a:endParaRPr dirty="0">
              <a:solidFill>
                <a:schemeClr val="accent2"/>
              </a:solidFill>
              <a:latin typeface="+mj-lt"/>
              <a:cs typeface="Calibri"/>
            </a:endParaRPr>
          </a:p>
          <a:p>
            <a:pPr marL="27305">
              <a:lnSpc>
                <a:spcPct val="100000"/>
              </a:lnSpc>
            </a:pPr>
            <a:r>
              <a:rPr b="1" spc="-10" dirty="0">
                <a:solidFill>
                  <a:schemeClr val="accent2"/>
                </a:solidFill>
                <a:latin typeface="+mj-lt"/>
                <a:cs typeface="Calibri"/>
              </a:rPr>
              <a:t>Süresi</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60</a:t>
            </a:r>
            <a:r>
              <a:rPr sz="2200" b="1" spc="-20" dirty="0" smtClean="0">
                <a:latin typeface="+mj-lt"/>
                <a:cs typeface="Calibri"/>
              </a:rPr>
              <a:t> </a:t>
            </a:r>
            <a:r>
              <a:rPr sz="2200" b="1" spc="-25" dirty="0">
                <a:latin typeface="+mj-lt"/>
                <a:cs typeface="Calibri"/>
              </a:rPr>
              <a:t>ay</a:t>
            </a:r>
            <a:endParaRPr sz="2200" dirty="0">
              <a:latin typeface="+mj-lt"/>
              <a:cs typeface="Calibri"/>
            </a:endParaRPr>
          </a:p>
        </p:txBody>
      </p:sp>
      <p:sp>
        <p:nvSpPr>
          <p:cNvPr id="28" name="object 28"/>
          <p:cNvSpPr txBox="1"/>
          <p:nvPr/>
        </p:nvSpPr>
        <p:spPr>
          <a:xfrm>
            <a:off x="16344564" y="4707279"/>
            <a:ext cx="1370526" cy="957313"/>
          </a:xfrm>
          <a:prstGeom prst="rect">
            <a:avLst/>
          </a:prstGeom>
        </p:spPr>
        <p:txBody>
          <a:bodyPr vert="horz" wrap="square" lIns="0" tIns="13335" rIns="0" bIns="0" rtlCol="0">
            <a:spAutoFit/>
          </a:bodyPr>
          <a:lstStyle/>
          <a:p>
            <a:pPr marL="12700">
              <a:lnSpc>
                <a:spcPct val="100000"/>
              </a:lnSpc>
              <a:spcBef>
                <a:spcPts val="105"/>
              </a:spcBef>
            </a:pPr>
            <a:r>
              <a:rPr lang="tr-TR" b="1" dirty="0">
                <a:solidFill>
                  <a:schemeClr val="accent2"/>
                </a:solidFill>
                <a:latin typeface="+mj-lt"/>
                <a:cs typeface="Calibri"/>
              </a:rPr>
              <a:t>Geri</a:t>
            </a:r>
            <a:r>
              <a:rPr lang="tr-TR" b="1" spc="-20" dirty="0">
                <a:solidFill>
                  <a:schemeClr val="accent2"/>
                </a:solidFill>
                <a:latin typeface="+mj-lt"/>
                <a:cs typeface="Calibri"/>
              </a:rPr>
              <a:t> </a:t>
            </a:r>
            <a:r>
              <a:rPr lang="tr-TR" b="1" spc="-10" dirty="0">
                <a:solidFill>
                  <a:schemeClr val="accent2"/>
                </a:solidFill>
                <a:latin typeface="+mj-lt"/>
                <a:cs typeface="Calibri"/>
              </a:rPr>
              <a:t>Dönüş Süresi</a:t>
            </a:r>
            <a:endParaRPr lang="tr-TR" dirty="0">
              <a:solidFill>
                <a:schemeClr val="accent2"/>
              </a:solidFill>
              <a:latin typeface="+mj-lt"/>
              <a:cs typeface="Calibri"/>
            </a:endParaRPr>
          </a:p>
          <a:p>
            <a:pPr marL="76200">
              <a:lnSpc>
                <a:spcPct val="100000"/>
              </a:lnSpc>
              <a:spcBef>
                <a:spcPts val="375"/>
              </a:spcBef>
            </a:pPr>
            <a:r>
              <a:rPr lang="tr-TR" sz="2200" b="1" dirty="0" smtClean="0">
                <a:latin typeface="+mj-lt"/>
                <a:cs typeface="Calibri"/>
              </a:rPr>
              <a:t>60</a:t>
            </a:r>
            <a:r>
              <a:rPr lang="tr-TR" sz="2200" b="1" spc="-20" dirty="0" smtClean="0">
                <a:latin typeface="+mj-lt"/>
                <a:cs typeface="Calibri"/>
              </a:rPr>
              <a:t> </a:t>
            </a:r>
            <a:r>
              <a:rPr lang="tr-TR" sz="2200" b="1" spc="-25" dirty="0">
                <a:latin typeface="+mj-lt"/>
                <a:cs typeface="Calibri"/>
              </a:rPr>
              <a:t>ay</a:t>
            </a:r>
            <a:endParaRPr lang="tr-TR" sz="2200" dirty="0">
              <a:latin typeface="+mj-lt"/>
              <a:cs typeface="Calibri"/>
            </a:endParaRPr>
          </a:p>
        </p:txBody>
      </p:sp>
      <p:pic>
        <p:nvPicPr>
          <p:cNvPr id="29" name="object 30"/>
          <p:cNvPicPr/>
          <p:nvPr/>
        </p:nvPicPr>
        <p:blipFill>
          <a:blip r:embed="rId4" cstate="print"/>
          <a:stretch>
            <a:fillRect/>
          </a:stretch>
        </p:blipFill>
        <p:spPr>
          <a:xfrm>
            <a:off x="15397045" y="4758593"/>
            <a:ext cx="818244" cy="807159"/>
          </a:xfrm>
          <a:prstGeom prst="rect">
            <a:avLst/>
          </a:prstGeom>
        </p:spPr>
      </p:pic>
      <p:pic>
        <p:nvPicPr>
          <p:cNvPr id="30" name="object 32"/>
          <p:cNvPicPr/>
          <p:nvPr/>
        </p:nvPicPr>
        <p:blipFill>
          <a:blip r:embed="rId5" cstate="print"/>
          <a:stretch>
            <a:fillRect/>
          </a:stretch>
        </p:blipFill>
        <p:spPr>
          <a:xfrm>
            <a:off x="12039600" y="2854376"/>
            <a:ext cx="1010565" cy="1074128"/>
          </a:xfrm>
          <a:prstGeom prst="rect">
            <a:avLst/>
          </a:prstGeom>
        </p:spPr>
      </p:pic>
      <p:sp>
        <p:nvSpPr>
          <p:cNvPr id="31" name="object 33"/>
          <p:cNvSpPr txBox="1"/>
          <p:nvPr/>
        </p:nvSpPr>
        <p:spPr>
          <a:xfrm>
            <a:off x="13179440" y="2963345"/>
            <a:ext cx="1940621" cy="1295868"/>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25 Milyon</a:t>
            </a:r>
            <a:r>
              <a:rPr sz="2200" b="1" spc="-30" dirty="0" smtClean="0">
                <a:latin typeface="+mj-lt"/>
                <a:cs typeface="Calibri"/>
              </a:rPr>
              <a:t> </a:t>
            </a:r>
            <a:r>
              <a:rPr sz="2200" b="1" spc="-25" dirty="0">
                <a:latin typeface="+mj-lt"/>
                <a:cs typeface="Calibri"/>
              </a:rPr>
              <a:t>USD</a:t>
            </a:r>
            <a:endParaRPr sz="2200" dirty="0">
              <a:latin typeface="+mj-lt"/>
              <a:cs typeface="Calibri"/>
            </a:endParaRPr>
          </a:p>
        </p:txBody>
      </p:sp>
      <p:sp>
        <p:nvSpPr>
          <p:cNvPr id="32" name="object 34"/>
          <p:cNvSpPr txBox="1"/>
          <p:nvPr/>
        </p:nvSpPr>
        <p:spPr>
          <a:xfrm>
            <a:off x="13179440" y="4707279"/>
            <a:ext cx="1159392"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50 </a:t>
            </a:r>
            <a:r>
              <a:rPr sz="2200" b="1" spc="-20" dirty="0" err="1" smtClean="0">
                <a:latin typeface="+mj-lt"/>
                <a:cs typeface="Calibri"/>
              </a:rPr>
              <a:t>kişi</a:t>
            </a:r>
            <a:endParaRPr sz="2200" dirty="0">
              <a:latin typeface="+mj-lt"/>
              <a:cs typeface="Calibri"/>
            </a:endParaRPr>
          </a:p>
        </p:txBody>
      </p:sp>
      <p:sp>
        <p:nvSpPr>
          <p:cNvPr id="33" name="Dikdörtgen 32"/>
          <p:cNvSpPr/>
          <p:nvPr/>
        </p:nvSpPr>
        <p:spPr>
          <a:xfrm>
            <a:off x="4250915" y="5295331"/>
            <a:ext cx="3240000" cy="3886768"/>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4" name="object 24"/>
          <p:cNvSpPr txBox="1"/>
          <p:nvPr/>
        </p:nvSpPr>
        <p:spPr>
          <a:xfrm>
            <a:off x="1155666" y="4330047"/>
            <a:ext cx="2039829" cy="660053"/>
          </a:xfrm>
          <a:prstGeom prst="rect">
            <a:avLst/>
          </a:prstGeom>
        </p:spPr>
        <p:txBody>
          <a:bodyPr vert="horz" wrap="square" lIns="0" tIns="13335" rIns="0" bIns="0" rtlCol="0">
            <a:spAutoFit/>
          </a:bodyPr>
          <a:lstStyle/>
          <a:p>
            <a:pPr marL="12700" marR="5080" algn="ctr">
              <a:lnSpc>
                <a:spcPct val="100000"/>
              </a:lnSpc>
              <a:spcBef>
                <a:spcPts val="105"/>
              </a:spcBef>
            </a:pPr>
            <a:r>
              <a:rPr b="1" spc="-10" dirty="0">
                <a:solidFill>
                  <a:schemeClr val="accent2"/>
                </a:solidFill>
                <a:latin typeface="+mj-lt"/>
                <a:cs typeface="Calibri"/>
              </a:rPr>
              <a:t>Üretilecek Ürün/Hizmet</a:t>
            </a:r>
            <a:endParaRPr dirty="0">
              <a:solidFill>
                <a:schemeClr val="accent2"/>
              </a:solidFill>
              <a:latin typeface="+mj-lt"/>
              <a:cs typeface="Calibri"/>
            </a:endParaRPr>
          </a:p>
        </p:txBody>
      </p:sp>
      <p:sp>
        <p:nvSpPr>
          <p:cNvPr id="35" name="object 26"/>
          <p:cNvSpPr txBox="1"/>
          <p:nvPr/>
        </p:nvSpPr>
        <p:spPr>
          <a:xfrm>
            <a:off x="5167527" y="4297495"/>
            <a:ext cx="1466113" cy="660053"/>
          </a:xfrm>
          <a:prstGeom prst="rect">
            <a:avLst/>
          </a:prstGeom>
        </p:spPr>
        <p:txBody>
          <a:bodyPr vert="horz" wrap="square" lIns="0" tIns="13335" rIns="0" bIns="0" rtlCol="0">
            <a:spAutoFit/>
          </a:bodyPr>
          <a:lstStyle/>
          <a:p>
            <a:pPr marL="12700" algn="ctr">
              <a:lnSpc>
                <a:spcPct val="100000"/>
              </a:lnSpc>
              <a:spcBef>
                <a:spcPts val="105"/>
              </a:spcBef>
            </a:pPr>
            <a:r>
              <a:rPr b="1" spc="-10" dirty="0">
                <a:solidFill>
                  <a:schemeClr val="accent2"/>
                </a:solidFill>
                <a:latin typeface="+mj-lt"/>
                <a:cs typeface="Calibri"/>
              </a:rPr>
              <a:t>Tesis</a:t>
            </a:r>
            <a:endParaRPr dirty="0">
              <a:solidFill>
                <a:schemeClr val="accent2"/>
              </a:solidFill>
              <a:latin typeface="+mj-lt"/>
              <a:cs typeface="Calibri"/>
            </a:endParaRPr>
          </a:p>
          <a:p>
            <a:pPr marL="12700" algn="ctr">
              <a:lnSpc>
                <a:spcPct val="100000"/>
              </a:lnSpc>
            </a:pPr>
            <a:r>
              <a:rPr b="1" spc="-10" dirty="0">
                <a:solidFill>
                  <a:schemeClr val="accent2"/>
                </a:solidFill>
                <a:latin typeface="+mj-lt"/>
                <a:cs typeface="Calibri"/>
              </a:rPr>
              <a:t>Kapasitesi</a:t>
            </a:r>
            <a:endParaRPr dirty="0">
              <a:solidFill>
                <a:schemeClr val="accent2"/>
              </a:solidFill>
              <a:latin typeface="+mj-lt"/>
              <a:cs typeface="Calibri"/>
            </a:endParaRPr>
          </a:p>
        </p:txBody>
      </p:sp>
      <p:pic>
        <p:nvPicPr>
          <p:cNvPr id="36" name="object 31"/>
          <p:cNvPicPr/>
          <p:nvPr/>
        </p:nvPicPr>
        <p:blipFill>
          <a:blip r:embed="rId6" cstate="print"/>
          <a:stretch>
            <a:fillRect/>
          </a:stretch>
        </p:blipFill>
        <p:spPr>
          <a:xfrm>
            <a:off x="5061167" y="2792935"/>
            <a:ext cx="1461819" cy="1517863"/>
          </a:xfrm>
          <a:prstGeom prst="rect">
            <a:avLst/>
          </a:prstGeom>
        </p:spPr>
      </p:pic>
      <p:sp>
        <p:nvSpPr>
          <p:cNvPr id="37" name="Dikdörtgen 36"/>
          <p:cNvSpPr/>
          <p:nvPr/>
        </p:nvSpPr>
        <p:spPr>
          <a:xfrm>
            <a:off x="548263" y="5291088"/>
            <a:ext cx="3240000" cy="3891012"/>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object 8"/>
          <p:cNvSpPr txBox="1"/>
          <p:nvPr/>
        </p:nvSpPr>
        <p:spPr>
          <a:xfrm>
            <a:off x="756114" y="5506263"/>
            <a:ext cx="2880000" cy="289823"/>
          </a:xfrm>
          <a:prstGeom prst="rect">
            <a:avLst/>
          </a:prstGeom>
        </p:spPr>
        <p:txBody>
          <a:bodyPr vert="horz" wrap="square" lIns="0" tIns="12700" rIns="0" bIns="0" rtlCol="0">
            <a:spAutoFit/>
          </a:bodyPr>
          <a:lstStyle/>
          <a:p>
            <a:pPr marL="12700" marR="5080">
              <a:lnSpc>
                <a:spcPct val="100000"/>
              </a:lnSpc>
              <a:spcBef>
                <a:spcPts val="100"/>
              </a:spcBef>
            </a:pPr>
            <a:r>
              <a:rPr lang="tr-TR" b="1" spc="-10" dirty="0" smtClean="0">
                <a:solidFill>
                  <a:srgbClr val="FFFFFF"/>
                </a:solidFill>
                <a:latin typeface="+mj-lt"/>
                <a:cs typeface="Calibri"/>
              </a:rPr>
              <a:t>Yeşil Hidrojen</a:t>
            </a:r>
            <a:endParaRPr lang="tr-TR" b="1" spc="-10" dirty="0">
              <a:solidFill>
                <a:srgbClr val="FFFFFF"/>
              </a:solidFill>
              <a:latin typeface="+mj-lt"/>
              <a:cs typeface="Calibri"/>
            </a:endParaRPr>
          </a:p>
        </p:txBody>
      </p:sp>
      <p:pic>
        <p:nvPicPr>
          <p:cNvPr id="39" name="object 37"/>
          <p:cNvPicPr/>
          <p:nvPr/>
        </p:nvPicPr>
        <p:blipFill>
          <a:blip r:embed="rId7" cstate="print"/>
          <a:stretch>
            <a:fillRect/>
          </a:stretch>
        </p:blipFill>
        <p:spPr>
          <a:xfrm>
            <a:off x="15423989" y="2961490"/>
            <a:ext cx="791300" cy="967013"/>
          </a:xfrm>
          <a:prstGeom prst="rect">
            <a:avLst/>
          </a:prstGeom>
        </p:spPr>
      </p:pic>
      <p:grpSp>
        <p:nvGrpSpPr>
          <p:cNvPr id="40" name="Map3" descr="{&quot;Key&quot;:&quot;POWER_USER_SHAPE_ICON&quot;,&quot;Value&quot;:&quot;POWER_USER_SHAPE_ICON_STYLE_1&quot;}"/>
          <p:cNvGrpSpPr>
            <a:grpSpLocks noChangeAspect="1"/>
          </p:cNvGrpSpPr>
          <p:nvPr>
            <p:custDataLst>
              <p:tags r:id="rId1"/>
            </p:custDataLst>
          </p:nvPr>
        </p:nvGrpSpPr>
        <p:grpSpPr>
          <a:xfrm>
            <a:off x="8852097" y="2906570"/>
            <a:ext cx="1051489" cy="1202037"/>
            <a:chOff x="5716589" y="5786439"/>
            <a:chExt cx="709613" cy="811212"/>
          </a:xfrm>
          <a:solidFill>
            <a:srgbClr val="0054C5"/>
          </a:solidFill>
        </p:grpSpPr>
        <p:sp>
          <p:nvSpPr>
            <p:cNvPr id="41" name="Freeform 20"/>
            <p:cNvSpPr>
              <a:spLocks noEditPoints="1"/>
            </p:cNvSpPr>
            <p:nvPr/>
          </p:nvSpPr>
          <p:spPr bwMode="auto">
            <a:xfrm>
              <a:off x="5716589" y="6280151"/>
              <a:ext cx="709613" cy="317500"/>
            </a:xfrm>
            <a:custGeom>
              <a:avLst/>
              <a:gdLst>
                <a:gd name="T0" fmla="*/ 24 w 1024"/>
                <a:gd name="T1" fmla="*/ 330 h 459"/>
                <a:gd name="T2" fmla="*/ 537 w 1024"/>
                <a:gd name="T3" fmla="*/ 442 h 459"/>
                <a:gd name="T4" fmla="*/ 997 w 1024"/>
                <a:gd name="T5" fmla="*/ 254 h 459"/>
                <a:gd name="T6" fmla="*/ 848 w 1024"/>
                <a:gd name="T7" fmla="*/ 141 h 459"/>
                <a:gd name="T8" fmla="*/ 846 w 1024"/>
                <a:gd name="T9" fmla="*/ 138 h 459"/>
                <a:gd name="T10" fmla="*/ 828 w 1024"/>
                <a:gd name="T11" fmla="*/ 102 h 459"/>
                <a:gd name="T12" fmla="*/ 797 w 1024"/>
                <a:gd name="T13" fmla="*/ 39 h 459"/>
                <a:gd name="T14" fmla="*/ 564 w 1024"/>
                <a:gd name="T15" fmla="*/ 135 h 459"/>
                <a:gd name="T16" fmla="*/ 555 w 1024"/>
                <a:gd name="T17" fmla="*/ 134 h 459"/>
                <a:gd name="T18" fmla="*/ 483 w 1024"/>
                <a:gd name="T19" fmla="*/ 85 h 459"/>
                <a:gd name="T20" fmla="*/ 384 w 1024"/>
                <a:gd name="T21" fmla="*/ 18 h 459"/>
                <a:gd name="T22" fmla="*/ 181 w 1024"/>
                <a:gd name="T23" fmla="*/ 122 h 459"/>
                <a:gd name="T24" fmla="*/ 125 w 1024"/>
                <a:gd name="T25" fmla="*/ 197 h 459"/>
                <a:gd name="T26" fmla="*/ 24 w 1024"/>
                <a:gd name="T27" fmla="*/ 330 h 459"/>
                <a:gd name="T28" fmla="*/ 538 w 1024"/>
                <a:gd name="T29" fmla="*/ 459 h 459"/>
                <a:gd name="T30" fmla="*/ 536 w 1024"/>
                <a:gd name="T31" fmla="*/ 459 h 459"/>
                <a:gd name="T32" fmla="*/ 7 w 1024"/>
                <a:gd name="T33" fmla="*/ 342 h 459"/>
                <a:gd name="T34" fmla="*/ 1 w 1024"/>
                <a:gd name="T35" fmla="*/ 337 h 459"/>
                <a:gd name="T36" fmla="*/ 2 w 1024"/>
                <a:gd name="T37" fmla="*/ 329 h 459"/>
                <a:gd name="T38" fmla="*/ 110 w 1024"/>
                <a:gd name="T39" fmla="*/ 188 h 459"/>
                <a:gd name="T40" fmla="*/ 167 w 1024"/>
                <a:gd name="T41" fmla="*/ 112 h 459"/>
                <a:gd name="T42" fmla="*/ 169 w 1024"/>
                <a:gd name="T43" fmla="*/ 110 h 459"/>
                <a:gd name="T44" fmla="*/ 380 w 1024"/>
                <a:gd name="T45" fmla="*/ 1 h 459"/>
                <a:gd name="T46" fmla="*/ 388 w 1024"/>
                <a:gd name="T47" fmla="*/ 1 h 459"/>
                <a:gd name="T48" fmla="*/ 494 w 1024"/>
                <a:gd name="T49" fmla="*/ 71 h 459"/>
                <a:gd name="T50" fmla="*/ 561 w 1024"/>
                <a:gd name="T51" fmla="*/ 118 h 459"/>
                <a:gd name="T52" fmla="*/ 798 w 1024"/>
                <a:gd name="T53" fmla="*/ 20 h 459"/>
                <a:gd name="T54" fmla="*/ 805 w 1024"/>
                <a:gd name="T55" fmla="*/ 20 h 459"/>
                <a:gd name="T56" fmla="*/ 810 w 1024"/>
                <a:gd name="T57" fmla="*/ 25 h 459"/>
                <a:gd name="T58" fmla="*/ 844 w 1024"/>
                <a:gd name="T59" fmla="*/ 95 h 459"/>
                <a:gd name="T60" fmla="*/ 862 w 1024"/>
                <a:gd name="T61" fmla="*/ 130 h 459"/>
                <a:gd name="T62" fmla="*/ 1020 w 1024"/>
                <a:gd name="T63" fmla="*/ 249 h 459"/>
                <a:gd name="T64" fmla="*/ 1024 w 1024"/>
                <a:gd name="T65" fmla="*/ 257 h 459"/>
                <a:gd name="T66" fmla="*/ 1018 w 1024"/>
                <a:gd name="T67" fmla="*/ 263 h 459"/>
                <a:gd name="T68" fmla="*/ 541 w 1024"/>
                <a:gd name="T69" fmla="*/ 459 h 459"/>
                <a:gd name="T70" fmla="*/ 538 w 1024"/>
                <a:gd name="T7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4" h="459">
                  <a:moveTo>
                    <a:pt x="24" y="330"/>
                  </a:moveTo>
                  <a:cubicBezTo>
                    <a:pt x="120" y="355"/>
                    <a:pt x="479" y="431"/>
                    <a:pt x="537" y="442"/>
                  </a:cubicBezTo>
                  <a:cubicBezTo>
                    <a:pt x="588" y="424"/>
                    <a:pt x="924" y="284"/>
                    <a:pt x="997" y="254"/>
                  </a:cubicBezTo>
                  <a:cubicBezTo>
                    <a:pt x="960" y="227"/>
                    <a:pt x="868" y="158"/>
                    <a:pt x="848" y="141"/>
                  </a:cubicBezTo>
                  <a:cubicBezTo>
                    <a:pt x="847" y="140"/>
                    <a:pt x="847" y="139"/>
                    <a:pt x="846" y="138"/>
                  </a:cubicBezTo>
                  <a:cubicBezTo>
                    <a:pt x="842" y="131"/>
                    <a:pt x="836" y="117"/>
                    <a:pt x="828" y="102"/>
                  </a:cubicBezTo>
                  <a:cubicBezTo>
                    <a:pt x="818" y="82"/>
                    <a:pt x="806" y="58"/>
                    <a:pt x="797" y="39"/>
                  </a:cubicBezTo>
                  <a:cubicBezTo>
                    <a:pt x="748" y="60"/>
                    <a:pt x="598" y="122"/>
                    <a:pt x="564" y="135"/>
                  </a:cubicBezTo>
                  <a:cubicBezTo>
                    <a:pt x="561" y="136"/>
                    <a:pt x="558" y="136"/>
                    <a:pt x="555" y="134"/>
                  </a:cubicBezTo>
                  <a:cubicBezTo>
                    <a:pt x="541" y="126"/>
                    <a:pt x="513" y="106"/>
                    <a:pt x="483" y="85"/>
                  </a:cubicBezTo>
                  <a:cubicBezTo>
                    <a:pt x="445" y="58"/>
                    <a:pt x="403" y="29"/>
                    <a:pt x="384" y="18"/>
                  </a:cubicBezTo>
                  <a:cubicBezTo>
                    <a:pt x="341" y="38"/>
                    <a:pt x="218" y="99"/>
                    <a:pt x="181" y="122"/>
                  </a:cubicBezTo>
                  <a:cubicBezTo>
                    <a:pt x="166" y="142"/>
                    <a:pt x="146" y="169"/>
                    <a:pt x="125" y="197"/>
                  </a:cubicBezTo>
                  <a:cubicBezTo>
                    <a:pt x="90" y="244"/>
                    <a:pt x="51" y="296"/>
                    <a:pt x="24" y="330"/>
                  </a:cubicBezTo>
                  <a:close/>
                  <a:moveTo>
                    <a:pt x="538" y="459"/>
                  </a:moveTo>
                  <a:cubicBezTo>
                    <a:pt x="537" y="459"/>
                    <a:pt x="537" y="459"/>
                    <a:pt x="536" y="459"/>
                  </a:cubicBezTo>
                  <a:cubicBezTo>
                    <a:pt x="484" y="449"/>
                    <a:pt x="80" y="364"/>
                    <a:pt x="7" y="342"/>
                  </a:cubicBezTo>
                  <a:cubicBezTo>
                    <a:pt x="4" y="342"/>
                    <a:pt x="2" y="340"/>
                    <a:pt x="1" y="337"/>
                  </a:cubicBezTo>
                  <a:cubicBezTo>
                    <a:pt x="0" y="334"/>
                    <a:pt x="0" y="332"/>
                    <a:pt x="2" y="329"/>
                  </a:cubicBezTo>
                  <a:cubicBezTo>
                    <a:pt x="29" y="297"/>
                    <a:pt x="72" y="239"/>
                    <a:pt x="110" y="188"/>
                  </a:cubicBezTo>
                  <a:cubicBezTo>
                    <a:pt x="131" y="159"/>
                    <a:pt x="152" y="131"/>
                    <a:pt x="167" y="112"/>
                  </a:cubicBezTo>
                  <a:cubicBezTo>
                    <a:pt x="168" y="111"/>
                    <a:pt x="168" y="110"/>
                    <a:pt x="169" y="110"/>
                  </a:cubicBezTo>
                  <a:cubicBezTo>
                    <a:pt x="207" y="85"/>
                    <a:pt x="340" y="19"/>
                    <a:pt x="380" y="1"/>
                  </a:cubicBezTo>
                  <a:cubicBezTo>
                    <a:pt x="383" y="0"/>
                    <a:pt x="386" y="0"/>
                    <a:pt x="388" y="1"/>
                  </a:cubicBezTo>
                  <a:cubicBezTo>
                    <a:pt x="406" y="10"/>
                    <a:pt x="450" y="41"/>
                    <a:pt x="494" y="71"/>
                  </a:cubicBezTo>
                  <a:cubicBezTo>
                    <a:pt x="521" y="91"/>
                    <a:pt x="547" y="109"/>
                    <a:pt x="561" y="118"/>
                  </a:cubicBezTo>
                  <a:cubicBezTo>
                    <a:pt x="605" y="100"/>
                    <a:pt x="763" y="35"/>
                    <a:pt x="798" y="20"/>
                  </a:cubicBezTo>
                  <a:cubicBezTo>
                    <a:pt x="800" y="19"/>
                    <a:pt x="803" y="19"/>
                    <a:pt x="805" y="20"/>
                  </a:cubicBezTo>
                  <a:cubicBezTo>
                    <a:pt x="808" y="21"/>
                    <a:pt x="810" y="23"/>
                    <a:pt x="810" y="25"/>
                  </a:cubicBezTo>
                  <a:cubicBezTo>
                    <a:pt x="819" y="45"/>
                    <a:pt x="833" y="72"/>
                    <a:pt x="844" y="95"/>
                  </a:cubicBezTo>
                  <a:cubicBezTo>
                    <a:pt x="852" y="109"/>
                    <a:pt x="858" y="122"/>
                    <a:pt x="862" y="130"/>
                  </a:cubicBezTo>
                  <a:cubicBezTo>
                    <a:pt x="888" y="151"/>
                    <a:pt x="999" y="234"/>
                    <a:pt x="1020" y="249"/>
                  </a:cubicBezTo>
                  <a:cubicBezTo>
                    <a:pt x="1023" y="251"/>
                    <a:pt x="1024" y="254"/>
                    <a:pt x="1024" y="257"/>
                  </a:cubicBezTo>
                  <a:cubicBezTo>
                    <a:pt x="1023" y="260"/>
                    <a:pt x="1021" y="262"/>
                    <a:pt x="1018" y="263"/>
                  </a:cubicBezTo>
                  <a:cubicBezTo>
                    <a:pt x="1001" y="271"/>
                    <a:pt x="587" y="443"/>
                    <a:pt x="541" y="459"/>
                  </a:cubicBezTo>
                  <a:cubicBezTo>
                    <a:pt x="540" y="459"/>
                    <a:pt x="539" y="459"/>
                    <a:pt x="538" y="4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21"/>
            <p:cNvSpPr>
              <a:spLocks/>
            </p:cNvSpPr>
            <p:nvPr/>
          </p:nvSpPr>
          <p:spPr bwMode="auto">
            <a:xfrm>
              <a:off x="5972177" y="6451601"/>
              <a:ext cx="109538" cy="106363"/>
            </a:xfrm>
            <a:custGeom>
              <a:avLst/>
              <a:gdLst>
                <a:gd name="T0" fmla="*/ 158 w 160"/>
                <a:gd name="T1" fmla="*/ 27 h 154"/>
                <a:gd name="T2" fmla="*/ 81 w 160"/>
                <a:gd name="T3" fmla="*/ 0 h 154"/>
                <a:gd name="T4" fmla="*/ 0 w 160"/>
                <a:gd name="T5" fmla="*/ 121 h 154"/>
                <a:gd name="T6" fmla="*/ 160 w 160"/>
                <a:gd name="T7" fmla="*/ 154 h 154"/>
                <a:gd name="T8" fmla="*/ 158 w 160"/>
                <a:gd name="T9" fmla="*/ 27 h 154"/>
              </a:gdLst>
              <a:ahLst/>
              <a:cxnLst>
                <a:cxn ang="0">
                  <a:pos x="T0" y="T1"/>
                </a:cxn>
                <a:cxn ang="0">
                  <a:pos x="T2" y="T3"/>
                </a:cxn>
                <a:cxn ang="0">
                  <a:pos x="T4" y="T5"/>
                </a:cxn>
                <a:cxn ang="0">
                  <a:pos x="T6" y="T7"/>
                </a:cxn>
                <a:cxn ang="0">
                  <a:pos x="T8" y="T9"/>
                </a:cxn>
              </a:cxnLst>
              <a:rect l="0" t="0" r="r" b="b"/>
              <a:pathLst>
                <a:path w="160" h="154">
                  <a:moveTo>
                    <a:pt x="158" y="27"/>
                  </a:moveTo>
                  <a:cubicBezTo>
                    <a:pt x="137" y="20"/>
                    <a:pt x="110" y="11"/>
                    <a:pt x="81" y="0"/>
                  </a:cubicBezTo>
                  <a:cubicBezTo>
                    <a:pt x="52" y="44"/>
                    <a:pt x="23" y="87"/>
                    <a:pt x="0" y="121"/>
                  </a:cubicBezTo>
                  <a:cubicBezTo>
                    <a:pt x="67" y="135"/>
                    <a:pt x="127" y="147"/>
                    <a:pt x="160" y="154"/>
                  </a:cubicBezTo>
                  <a:cubicBezTo>
                    <a:pt x="158" y="110"/>
                    <a:pt x="158" y="55"/>
                    <a:pt x="158" y="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22"/>
            <p:cNvSpPr>
              <a:spLocks/>
            </p:cNvSpPr>
            <p:nvPr/>
          </p:nvSpPr>
          <p:spPr bwMode="auto">
            <a:xfrm>
              <a:off x="6178552" y="6326189"/>
              <a:ext cx="103188" cy="80963"/>
            </a:xfrm>
            <a:custGeom>
              <a:avLst/>
              <a:gdLst>
                <a:gd name="T0" fmla="*/ 39 w 151"/>
                <a:gd name="T1" fmla="*/ 116 h 116"/>
                <a:gd name="T2" fmla="*/ 151 w 151"/>
                <a:gd name="T3" fmla="*/ 71 h 116"/>
                <a:gd name="T4" fmla="*/ 119 w 151"/>
                <a:gd name="T5" fmla="*/ 0 h 116"/>
                <a:gd name="T6" fmla="*/ 7 w 151"/>
                <a:gd name="T7" fmla="*/ 46 h 116"/>
                <a:gd name="T8" fmla="*/ 0 w 151"/>
                <a:gd name="T9" fmla="*/ 87 h 116"/>
                <a:gd name="T10" fmla="*/ 39 w 151"/>
                <a:gd name="T11" fmla="*/ 116 h 116"/>
              </a:gdLst>
              <a:ahLst/>
              <a:cxnLst>
                <a:cxn ang="0">
                  <a:pos x="T0" y="T1"/>
                </a:cxn>
                <a:cxn ang="0">
                  <a:pos x="T2" y="T3"/>
                </a:cxn>
                <a:cxn ang="0">
                  <a:pos x="T4" y="T5"/>
                </a:cxn>
                <a:cxn ang="0">
                  <a:pos x="T6" y="T7"/>
                </a:cxn>
                <a:cxn ang="0">
                  <a:pos x="T8" y="T9"/>
                </a:cxn>
                <a:cxn ang="0">
                  <a:pos x="T10" y="T11"/>
                </a:cxn>
              </a:cxnLst>
              <a:rect l="0" t="0" r="r" b="b"/>
              <a:pathLst>
                <a:path w="151" h="116">
                  <a:moveTo>
                    <a:pt x="39" y="116"/>
                  </a:moveTo>
                  <a:cubicBezTo>
                    <a:pt x="78" y="100"/>
                    <a:pt x="118" y="84"/>
                    <a:pt x="151" y="71"/>
                  </a:cubicBezTo>
                  <a:cubicBezTo>
                    <a:pt x="141" y="48"/>
                    <a:pt x="124" y="11"/>
                    <a:pt x="119" y="0"/>
                  </a:cubicBezTo>
                  <a:cubicBezTo>
                    <a:pt x="93" y="11"/>
                    <a:pt x="50" y="29"/>
                    <a:pt x="7" y="46"/>
                  </a:cubicBezTo>
                  <a:cubicBezTo>
                    <a:pt x="5" y="62"/>
                    <a:pt x="2" y="77"/>
                    <a:pt x="0" y="87"/>
                  </a:cubicBezTo>
                  <a:cubicBezTo>
                    <a:pt x="9" y="96"/>
                    <a:pt x="23" y="105"/>
                    <a:pt x="39" y="1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23"/>
            <p:cNvSpPr>
              <a:spLocks/>
            </p:cNvSpPr>
            <p:nvPr/>
          </p:nvSpPr>
          <p:spPr bwMode="auto">
            <a:xfrm>
              <a:off x="5913439" y="6421439"/>
              <a:ext cx="95250" cy="109538"/>
            </a:xfrm>
            <a:custGeom>
              <a:avLst/>
              <a:gdLst>
                <a:gd name="T0" fmla="*/ 46 w 137"/>
                <a:gd name="T1" fmla="*/ 0 h 158"/>
                <a:gd name="T2" fmla="*/ 0 w 137"/>
                <a:gd name="T3" fmla="*/ 148 h 158"/>
                <a:gd name="T4" fmla="*/ 49 w 137"/>
                <a:gd name="T5" fmla="*/ 158 h 158"/>
                <a:gd name="T6" fmla="*/ 137 w 137"/>
                <a:gd name="T7" fmla="*/ 34 h 158"/>
                <a:gd name="T8" fmla="*/ 46 w 137"/>
                <a:gd name="T9" fmla="*/ 0 h 158"/>
              </a:gdLst>
              <a:ahLst/>
              <a:cxnLst>
                <a:cxn ang="0">
                  <a:pos x="T0" y="T1"/>
                </a:cxn>
                <a:cxn ang="0">
                  <a:pos x="T2" y="T3"/>
                </a:cxn>
                <a:cxn ang="0">
                  <a:pos x="T4" y="T5"/>
                </a:cxn>
                <a:cxn ang="0">
                  <a:pos x="T6" y="T7"/>
                </a:cxn>
                <a:cxn ang="0">
                  <a:pos x="T8" y="T9"/>
                </a:cxn>
              </a:cxnLst>
              <a:rect l="0" t="0" r="r" b="b"/>
              <a:pathLst>
                <a:path w="137" h="158">
                  <a:moveTo>
                    <a:pt x="46" y="0"/>
                  </a:moveTo>
                  <a:cubicBezTo>
                    <a:pt x="32" y="45"/>
                    <a:pt x="15" y="98"/>
                    <a:pt x="0" y="148"/>
                  </a:cubicBezTo>
                  <a:cubicBezTo>
                    <a:pt x="16" y="151"/>
                    <a:pt x="33" y="154"/>
                    <a:pt x="49" y="158"/>
                  </a:cubicBezTo>
                  <a:cubicBezTo>
                    <a:pt x="74" y="123"/>
                    <a:pt x="107" y="77"/>
                    <a:pt x="137" y="34"/>
                  </a:cubicBezTo>
                  <a:cubicBezTo>
                    <a:pt x="108" y="23"/>
                    <a:pt x="77" y="12"/>
                    <a:pt x="4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24"/>
            <p:cNvSpPr>
              <a:spLocks/>
            </p:cNvSpPr>
            <p:nvPr/>
          </p:nvSpPr>
          <p:spPr bwMode="auto">
            <a:xfrm>
              <a:off x="5776914" y="6384926"/>
              <a:ext cx="147638" cy="133350"/>
            </a:xfrm>
            <a:custGeom>
              <a:avLst/>
              <a:gdLst>
                <a:gd name="T0" fmla="*/ 108 w 215"/>
                <a:gd name="T1" fmla="*/ 0 h 193"/>
                <a:gd name="T2" fmla="*/ 0 w 215"/>
                <a:gd name="T3" fmla="*/ 156 h 193"/>
                <a:gd name="T4" fmla="*/ 163 w 215"/>
                <a:gd name="T5" fmla="*/ 193 h 193"/>
                <a:gd name="T6" fmla="*/ 215 w 215"/>
                <a:gd name="T7" fmla="*/ 41 h 193"/>
                <a:gd name="T8" fmla="*/ 108 w 215"/>
                <a:gd name="T9" fmla="*/ 0 h 193"/>
              </a:gdLst>
              <a:ahLst/>
              <a:cxnLst>
                <a:cxn ang="0">
                  <a:pos x="T0" y="T1"/>
                </a:cxn>
                <a:cxn ang="0">
                  <a:pos x="T2" y="T3"/>
                </a:cxn>
                <a:cxn ang="0">
                  <a:pos x="T4" y="T5"/>
                </a:cxn>
                <a:cxn ang="0">
                  <a:pos x="T6" y="T7"/>
                </a:cxn>
                <a:cxn ang="0">
                  <a:pos x="T8" y="T9"/>
                </a:cxn>
              </a:cxnLst>
              <a:rect l="0" t="0" r="r" b="b"/>
              <a:pathLst>
                <a:path w="215" h="193">
                  <a:moveTo>
                    <a:pt x="108" y="0"/>
                  </a:moveTo>
                  <a:cubicBezTo>
                    <a:pt x="84" y="34"/>
                    <a:pt x="21" y="129"/>
                    <a:pt x="0" y="156"/>
                  </a:cubicBezTo>
                  <a:cubicBezTo>
                    <a:pt x="42" y="167"/>
                    <a:pt x="102" y="180"/>
                    <a:pt x="163" y="193"/>
                  </a:cubicBezTo>
                  <a:cubicBezTo>
                    <a:pt x="180" y="143"/>
                    <a:pt x="199" y="88"/>
                    <a:pt x="215" y="41"/>
                  </a:cubicBezTo>
                  <a:cubicBezTo>
                    <a:pt x="176" y="26"/>
                    <a:pt x="139" y="12"/>
                    <a:pt x="1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25"/>
            <p:cNvSpPr>
              <a:spLocks/>
            </p:cNvSpPr>
            <p:nvPr/>
          </p:nvSpPr>
          <p:spPr bwMode="auto">
            <a:xfrm>
              <a:off x="6040439" y="6365876"/>
              <a:ext cx="141288" cy="85725"/>
            </a:xfrm>
            <a:custGeom>
              <a:avLst/>
              <a:gdLst>
                <a:gd name="T0" fmla="*/ 70 w 204"/>
                <a:gd name="T1" fmla="*/ 122 h 122"/>
                <a:gd name="T2" fmla="*/ 204 w 204"/>
                <a:gd name="T3" fmla="*/ 71 h 122"/>
                <a:gd name="T4" fmla="*/ 165 w 204"/>
                <a:gd name="T5" fmla="*/ 41 h 122"/>
                <a:gd name="T6" fmla="*/ 174 w 204"/>
                <a:gd name="T7" fmla="*/ 0 h 122"/>
                <a:gd name="T8" fmla="*/ 89 w 204"/>
                <a:gd name="T9" fmla="*/ 34 h 122"/>
                <a:gd name="T10" fmla="*/ 56 w 204"/>
                <a:gd name="T11" fmla="*/ 12 h 122"/>
                <a:gd name="T12" fmla="*/ 0 w 204"/>
                <a:gd name="T13" fmla="*/ 95 h 122"/>
                <a:gd name="T14" fmla="*/ 70 w 204"/>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22">
                  <a:moveTo>
                    <a:pt x="70" y="122"/>
                  </a:moveTo>
                  <a:cubicBezTo>
                    <a:pt x="98" y="112"/>
                    <a:pt x="149" y="92"/>
                    <a:pt x="204" y="71"/>
                  </a:cubicBezTo>
                  <a:cubicBezTo>
                    <a:pt x="188" y="59"/>
                    <a:pt x="174" y="49"/>
                    <a:pt x="165" y="41"/>
                  </a:cubicBezTo>
                  <a:cubicBezTo>
                    <a:pt x="168" y="31"/>
                    <a:pt x="171" y="17"/>
                    <a:pt x="174" y="0"/>
                  </a:cubicBezTo>
                  <a:cubicBezTo>
                    <a:pt x="128" y="19"/>
                    <a:pt x="89" y="34"/>
                    <a:pt x="89" y="34"/>
                  </a:cubicBezTo>
                  <a:cubicBezTo>
                    <a:pt x="89" y="34"/>
                    <a:pt x="76" y="25"/>
                    <a:pt x="56" y="12"/>
                  </a:cubicBezTo>
                  <a:cubicBezTo>
                    <a:pt x="39" y="37"/>
                    <a:pt x="20" y="65"/>
                    <a:pt x="0" y="95"/>
                  </a:cubicBezTo>
                  <a:cubicBezTo>
                    <a:pt x="30" y="106"/>
                    <a:pt x="55" y="116"/>
                    <a:pt x="70" y="12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26"/>
            <p:cNvSpPr>
              <a:spLocks/>
            </p:cNvSpPr>
            <p:nvPr/>
          </p:nvSpPr>
          <p:spPr bwMode="auto">
            <a:xfrm>
              <a:off x="5953127" y="6348414"/>
              <a:ext cx="111125" cy="76200"/>
            </a:xfrm>
            <a:custGeom>
              <a:avLst/>
              <a:gdLst>
                <a:gd name="T0" fmla="*/ 0 w 161"/>
                <a:gd name="T1" fmla="*/ 71 h 111"/>
                <a:gd name="T2" fmla="*/ 100 w 161"/>
                <a:gd name="T3" fmla="*/ 111 h 111"/>
                <a:gd name="T4" fmla="*/ 161 w 161"/>
                <a:gd name="T5" fmla="*/ 23 h 111"/>
                <a:gd name="T6" fmla="*/ 126 w 161"/>
                <a:gd name="T7" fmla="*/ 0 h 111"/>
                <a:gd name="T8" fmla="*/ 12 w 161"/>
                <a:gd name="T9" fmla="*/ 34 h 111"/>
                <a:gd name="T10" fmla="*/ 0 w 161"/>
                <a:gd name="T11" fmla="*/ 71 h 111"/>
              </a:gdLst>
              <a:ahLst/>
              <a:cxnLst>
                <a:cxn ang="0">
                  <a:pos x="T0" y="T1"/>
                </a:cxn>
                <a:cxn ang="0">
                  <a:pos x="T2" y="T3"/>
                </a:cxn>
                <a:cxn ang="0">
                  <a:pos x="T4" y="T5"/>
                </a:cxn>
                <a:cxn ang="0">
                  <a:pos x="T6" y="T7"/>
                </a:cxn>
                <a:cxn ang="0">
                  <a:pos x="T8" y="T9"/>
                </a:cxn>
                <a:cxn ang="0">
                  <a:pos x="T10" y="T11"/>
                </a:cxn>
              </a:cxnLst>
              <a:rect l="0" t="0" r="r" b="b"/>
              <a:pathLst>
                <a:path w="161" h="111">
                  <a:moveTo>
                    <a:pt x="0" y="71"/>
                  </a:moveTo>
                  <a:cubicBezTo>
                    <a:pt x="33" y="84"/>
                    <a:pt x="68" y="98"/>
                    <a:pt x="100" y="111"/>
                  </a:cubicBezTo>
                  <a:cubicBezTo>
                    <a:pt x="125" y="76"/>
                    <a:pt x="147" y="45"/>
                    <a:pt x="161" y="23"/>
                  </a:cubicBezTo>
                  <a:cubicBezTo>
                    <a:pt x="150" y="16"/>
                    <a:pt x="138" y="8"/>
                    <a:pt x="126" y="0"/>
                  </a:cubicBezTo>
                  <a:cubicBezTo>
                    <a:pt x="83" y="13"/>
                    <a:pt x="38" y="27"/>
                    <a:pt x="12" y="34"/>
                  </a:cubicBezTo>
                  <a:cubicBezTo>
                    <a:pt x="9" y="44"/>
                    <a:pt x="5" y="57"/>
                    <a:pt x="0" y="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Freeform 27"/>
            <p:cNvSpPr>
              <a:spLocks/>
            </p:cNvSpPr>
            <p:nvPr/>
          </p:nvSpPr>
          <p:spPr bwMode="auto">
            <a:xfrm>
              <a:off x="6226177" y="6391276"/>
              <a:ext cx="138113" cy="79375"/>
            </a:xfrm>
            <a:custGeom>
              <a:avLst/>
              <a:gdLst>
                <a:gd name="T0" fmla="*/ 125 w 199"/>
                <a:gd name="T1" fmla="*/ 113 h 113"/>
                <a:gd name="T2" fmla="*/ 199 w 199"/>
                <a:gd name="T3" fmla="*/ 83 h 113"/>
                <a:gd name="T4" fmla="*/ 98 w 199"/>
                <a:gd name="T5" fmla="*/ 0 h 113"/>
                <a:gd name="T6" fmla="*/ 0 w 199"/>
                <a:gd name="T7" fmla="*/ 40 h 113"/>
                <a:gd name="T8" fmla="*/ 125 w 199"/>
                <a:gd name="T9" fmla="*/ 113 h 113"/>
              </a:gdLst>
              <a:ahLst/>
              <a:cxnLst>
                <a:cxn ang="0">
                  <a:pos x="T0" y="T1"/>
                </a:cxn>
                <a:cxn ang="0">
                  <a:pos x="T2" y="T3"/>
                </a:cxn>
                <a:cxn ang="0">
                  <a:pos x="T4" y="T5"/>
                </a:cxn>
                <a:cxn ang="0">
                  <a:pos x="T6" y="T7"/>
                </a:cxn>
                <a:cxn ang="0">
                  <a:pos x="T8" y="T9"/>
                </a:cxn>
              </a:cxnLst>
              <a:rect l="0" t="0" r="r" b="b"/>
              <a:pathLst>
                <a:path w="199" h="113">
                  <a:moveTo>
                    <a:pt x="125" y="113"/>
                  </a:moveTo>
                  <a:cubicBezTo>
                    <a:pt x="153" y="102"/>
                    <a:pt x="178" y="92"/>
                    <a:pt x="199" y="83"/>
                  </a:cubicBezTo>
                  <a:cubicBezTo>
                    <a:pt x="165" y="58"/>
                    <a:pt x="117" y="17"/>
                    <a:pt x="98" y="0"/>
                  </a:cubicBezTo>
                  <a:cubicBezTo>
                    <a:pt x="67" y="13"/>
                    <a:pt x="33" y="27"/>
                    <a:pt x="0" y="40"/>
                  </a:cubicBezTo>
                  <a:cubicBezTo>
                    <a:pt x="38" y="63"/>
                    <a:pt x="83" y="89"/>
                    <a:pt x="125"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28"/>
            <p:cNvSpPr>
              <a:spLocks/>
            </p:cNvSpPr>
            <p:nvPr/>
          </p:nvSpPr>
          <p:spPr bwMode="auto">
            <a:xfrm>
              <a:off x="6100764" y="6429376"/>
              <a:ext cx="185738" cy="123825"/>
            </a:xfrm>
            <a:custGeom>
              <a:avLst/>
              <a:gdLst>
                <a:gd name="T0" fmla="*/ 0 w 268"/>
                <a:gd name="T1" fmla="*/ 58 h 178"/>
                <a:gd name="T2" fmla="*/ 9 w 268"/>
                <a:gd name="T3" fmla="*/ 178 h 178"/>
                <a:gd name="T4" fmla="*/ 268 w 268"/>
                <a:gd name="T5" fmla="*/ 75 h 178"/>
                <a:gd name="T6" fmla="*/ 147 w 268"/>
                <a:gd name="T7" fmla="*/ 0 h 178"/>
                <a:gd name="T8" fmla="*/ 0 w 268"/>
                <a:gd name="T9" fmla="*/ 58 h 178"/>
              </a:gdLst>
              <a:ahLst/>
              <a:cxnLst>
                <a:cxn ang="0">
                  <a:pos x="T0" y="T1"/>
                </a:cxn>
                <a:cxn ang="0">
                  <a:pos x="T2" y="T3"/>
                </a:cxn>
                <a:cxn ang="0">
                  <a:pos x="T4" y="T5"/>
                </a:cxn>
                <a:cxn ang="0">
                  <a:pos x="T6" y="T7"/>
                </a:cxn>
                <a:cxn ang="0">
                  <a:pos x="T8" y="T9"/>
                </a:cxn>
              </a:cxnLst>
              <a:rect l="0" t="0" r="r" b="b"/>
              <a:pathLst>
                <a:path w="268" h="178">
                  <a:moveTo>
                    <a:pt x="0" y="58"/>
                  </a:moveTo>
                  <a:cubicBezTo>
                    <a:pt x="2" y="81"/>
                    <a:pt x="6" y="132"/>
                    <a:pt x="9" y="178"/>
                  </a:cubicBezTo>
                  <a:cubicBezTo>
                    <a:pt x="66" y="156"/>
                    <a:pt x="174" y="113"/>
                    <a:pt x="268" y="75"/>
                  </a:cubicBezTo>
                  <a:cubicBezTo>
                    <a:pt x="226" y="50"/>
                    <a:pt x="183" y="23"/>
                    <a:pt x="147" y="0"/>
                  </a:cubicBezTo>
                  <a:cubicBezTo>
                    <a:pt x="88" y="24"/>
                    <a:pt x="33" y="45"/>
                    <a:pt x="0" y="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29"/>
            <p:cNvSpPr>
              <a:spLocks/>
            </p:cNvSpPr>
            <p:nvPr/>
          </p:nvSpPr>
          <p:spPr bwMode="auto">
            <a:xfrm>
              <a:off x="5875339" y="6308726"/>
              <a:ext cx="147638" cy="80963"/>
            </a:xfrm>
            <a:custGeom>
              <a:avLst/>
              <a:gdLst>
                <a:gd name="T0" fmla="*/ 98 w 212"/>
                <a:gd name="T1" fmla="*/ 70 h 117"/>
                <a:gd name="T2" fmla="*/ 212 w 212"/>
                <a:gd name="T3" fmla="*/ 40 h 117"/>
                <a:gd name="T4" fmla="*/ 153 w 212"/>
                <a:gd name="T5" fmla="*/ 0 h 117"/>
                <a:gd name="T6" fmla="*/ 0 w 212"/>
                <a:gd name="T7" fmla="*/ 83 h 117"/>
                <a:gd name="T8" fmla="*/ 82 w 212"/>
                <a:gd name="T9" fmla="*/ 117 h 117"/>
                <a:gd name="T10" fmla="*/ 98 w 212"/>
                <a:gd name="T11" fmla="*/ 70 h 117"/>
              </a:gdLst>
              <a:ahLst/>
              <a:cxnLst>
                <a:cxn ang="0">
                  <a:pos x="T0" y="T1"/>
                </a:cxn>
                <a:cxn ang="0">
                  <a:pos x="T2" y="T3"/>
                </a:cxn>
                <a:cxn ang="0">
                  <a:pos x="T4" y="T5"/>
                </a:cxn>
                <a:cxn ang="0">
                  <a:pos x="T6" y="T7"/>
                </a:cxn>
                <a:cxn ang="0">
                  <a:pos x="T8" y="T9"/>
                </a:cxn>
                <a:cxn ang="0">
                  <a:pos x="T10" y="T11"/>
                </a:cxn>
              </a:cxnLst>
              <a:rect l="0" t="0" r="r" b="b"/>
              <a:pathLst>
                <a:path w="212" h="117">
                  <a:moveTo>
                    <a:pt x="98" y="70"/>
                  </a:moveTo>
                  <a:cubicBezTo>
                    <a:pt x="122" y="65"/>
                    <a:pt x="168" y="52"/>
                    <a:pt x="212" y="40"/>
                  </a:cubicBezTo>
                  <a:cubicBezTo>
                    <a:pt x="184" y="21"/>
                    <a:pt x="160" y="5"/>
                    <a:pt x="153" y="0"/>
                  </a:cubicBezTo>
                  <a:cubicBezTo>
                    <a:pt x="115" y="19"/>
                    <a:pt x="45" y="57"/>
                    <a:pt x="0" y="83"/>
                  </a:cubicBezTo>
                  <a:cubicBezTo>
                    <a:pt x="17" y="91"/>
                    <a:pt x="47" y="103"/>
                    <a:pt x="82" y="117"/>
                  </a:cubicBezTo>
                  <a:cubicBezTo>
                    <a:pt x="89" y="98"/>
                    <a:pt x="94" y="82"/>
                    <a:pt x="98"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30"/>
            <p:cNvSpPr>
              <a:spLocks noEditPoints="1"/>
            </p:cNvSpPr>
            <p:nvPr/>
          </p:nvSpPr>
          <p:spPr bwMode="auto">
            <a:xfrm>
              <a:off x="5922964" y="5786439"/>
              <a:ext cx="354013" cy="566738"/>
            </a:xfrm>
            <a:custGeom>
              <a:avLst/>
              <a:gdLst>
                <a:gd name="T0" fmla="*/ 294 w 513"/>
                <a:gd name="T1" fmla="*/ 441 h 818"/>
                <a:gd name="T2" fmla="*/ 125 w 513"/>
                <a:gd name="T3" fmla="*/ 272 h 818"/>
                <a:gd name="T4" fmla="*/ 237 w 513"/>
                <a:gd name="T5" fmla="*/ 159 h 818"/>
                <a:gd name="T6" fmla="*/ 406 w 513"/>
                <a:gd name="T7" fmla="*/ 328 h 818"/>
                <a:gd name="T8" fmla="*/ 294 w 513"/>
                <a:gd name="T9" fmla="*/ 441 h 818"/>
                <a:gd name="T10" fmla="*/ 162 w 513"/>
                <a:gd name="T11" fmla="*/ 74 h 818"/>
                <a:gd name="T12" fmla="*/ 20 w 513"/>
                <a:gd name="T13" fmla="*/ 271 h 818"/>
                <a:gd name="T14" fmla="*/ 266 w 513"/>
                <a:gd name="T15" fmla="*/ 818 h 818"/>
                <a:gd name="T16" fmla="*/ 513 w 513"/>
                <a:gd name="T17" fmla="*/ 300 h 818"/>
                <a:gd name="T18" fmla="*/ 162 w 513"/>
                <a:gd name="T19" fmla="*/ 7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818">
                  <a:moveTo>
                    <a:pt x="294" y="441"/>
                  </a:moveTo>
                  <a:cubicBezTo>
                    <a:pt x="193" y="460"/>
                    <a:pt x="106" y="373"/>
                    <a:pt x="125" y="272"/>
                  </a:cubicBezTo>
                  <a:cubicBezTo>
                    <a:pt x="136" y="215"/>
                    <a:pt x="181" y="170"/>
                    <a:pt x="237" y="159"/>
                  </a:cubicBezTo>
                  <a:cubicBezTo>
                    <a:pt x="339" y="140"/>
                    <a:pt x="426" y="227"/>
                    <a:pt x="406" y="328"/>
                  </a:cubicBezTo>
                  <a:cubicBezTo>
                    <a:pt x="396" y="385"/>
                    <a:pt x="350" y="430"/>
                    <a:pt x="294" y="441"/>
                  </a:cubicBezTo>
                  <a:close/>
                  <a:moveTo>
                    <a:pt x="162" y="74"/>
                  </a:moveTo>
                  <a:cubicBezTo>
                    <a:pt x="82" y="107"/>
                    <a:pt x="28" y="185"/>
                    <a:pt x="20" y="271"/>
                  </a:cubicBezTo>
                  <a:cubicBezTo>
                    <a:pt x="0" y="495"/>
                    <a:pt x="216" y="557"/>
                    <a:pt x="266" y="818"/>
                  </a:cubicBezTo>
                  <a:cubicBezTo>
                    <a:pt x="313" y="568"/>
                    <a:pt x="513" y="501"/>
                    <a:pt x="513" y="300"/>
                  </a:cubicBezTo>
                  <a:cubicBezTo>
                    <a:pt x="513" y="130"/>
                    <a:pt x="341" y="0"/>
                    <a:pt x="162" y="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2" name="object 24"/>
          <p:cNvSpPr txBox="1"/>
          <p:nvPr/>
        </p:nvSpPr>
        <p:spPr>
          <a:xfrm>
            <a:off x="8693892" y="4297495"/>
            <a:ext cx="1551610" cy="567463"/>
          </a:xfrm>
          <a:prstGeom prst="rect">
            <a:avLst/>
          </a:prstGeom>
        </p:spPr>
        <p:txBody>
          <a:bodyPr vert="horz" wrap="square" lIns="0" tIns="13335" rIns="0" bIns="0" rtlCol="0">
            <a:spAutoFit/>
          </a:bodyPr>
          <a:lstStyle/>
          <a:p>
            <a:pPr marL="12700" marR="5080" algn="ctr">
              <a:lnSpc>
                <a:spcPct val="100000"/>
              </a:lnSpc>
              <a:spcBef>
                <a:spcPts val="105"/>
              </a:spcBef>
            </a:pPr>
            <a:r>
              <a:rPr lang="tr-TR" b="1" spc="-10" dirty="0">
                <a:solidFill>
                  <a:schemeClr val="accent2"/>
                </a:solidFill>
                <a:latin typeface="+mj-lt"/>
                <a:cs typeface="Calibri"/>
              </a:rPr>
              <a:t>Yatırıma Uygun Yerler</a:t>
            </a:r>
            <a:endParaRPr dirty="0">
              <a:solidFill>
                <a:schemeClr val="accent2"/>
              </a:solidFill>
              <a:latin typeface="+mj-lt"/>
              <a:cs typeface="Calibri"/>
            </a:endParaRPr>
          </a:p>
        </p:txBody>
      </p:sp>
      <p:sp>
        <p:nvSpPr>
          <p:cNvPr id="53" name="Dikdörtgen 52"/>
          <p:cNvSpPr/>
          <p:nvPr/>
        </p:nvSpPr>
        <p:spPr>
          <a:xfrm>
            <a:off x="8020021" y="5274678"/>
            <a:ext cx="3240000" cy="3907421"/>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4" name="object 25"/>
          <p:cNvPicPr/>
          <p:nvPr/>
        </p:nvPicPr>
        <p:blipFill>
          <a:blip r:embed="rId8" cstate="print"/>
          <a:stretch>
            <a:fillRect/>
          </a:stretch>
        </p:blipFill>
        <p:spPr>
          <a:xfrm>
            <a:off x="1432485" y="2925953"/>
            <a:ext cx="1507087" cy="1285898"/>
          </a:xfrm>
          <a:prstGeom prst="rect">
            <a:avLst/>
          </a:prstGeom>
        </p:spPr>
      </p:pic>
      <p:sp>
        <p:nvSpPr>
          <p:cNvPr id="55" name="object 8"/>
          <p:cNvSpPr txBox="1"/>
          <p:nvPr/>
        </p:nvSpPr>
        <p:spPr>
          <a:xfrm>
            <a:off x="8269519" y="5641133"/>
            <a:ext cx="2880000" cy="289823"/>
          </a:xfrm>
          <a:prstGeom prst="rect">
            <a:avLst/>
          </a:prstGeom>
        </p:spPr>
        <p:txBody>
          <a:bodyPr vert="horz" wrap="square" lIns="0" tIns="12700" rIns="0" bIns="0" rtlCol="0">
            <a:spAutoFit/>
          </a:bodyPr>
          <a:lstStyle/>
          <a:p>
            <a:pPr marL="12700" marR="5080">
              <a:lnSpc>
                <a:spcPct val="100000"/>
              </a:lnSpc>
              <a:spcBef>
                <a:spcPts val="100"/>
              </a:spcBef>
            </a:pPr>
            <a:r>
              <a:rPr lang="tr-TR" b="1" dirty="0" smtClean="0">
                <a:solidFill>
                  <a:schemeClr val="bg1"/>
                </a:solidFill>
                <a:latin typeface="+mj-lt"/>
                <a:cs typeface="Calibri"/>
              </a:rPr>
              <a:t>Bandırma Aksı</a:t>
            </a:r>
            <a:endParaRPr lang="tr-TR" b="1" dirty="0">
              <a:solidFill>
                <a:schemeClr val="bg1"/>
              </a:solidFill>
              <a:latin typeface="+mj-lt"/>
              <a:cs typeface="Calibri"/>
            </a:endParaRPr>
          </a:p>
        </p:txBody>
      </p:sp>
      <p:sp>
        <p:nvSpPr>
          <p:cNvPr id="56" name="object 8"/>
          <p:cNvSpPr txBox="1"/>
          <p:nvPr/>
        </p:nvSpPr>
        <p:spPr>
          <a:xfrm>
            <a:off x="4489428" y="5546716"/>
            <a:ext cx="2880000" cy="566822"/>
          </a:xfrm>
          <a:prstGeom prst="rect">
            <a:avLst/>
          </a:prstGeom>
        </p:spPr>
        <p:txBody>
          <a:bodyPr vert="horz" wrap="square" lIns="0" tIns="12700" rIns="0" bIns="0" rtlCol="0">
            <a:spAutoFit/>
          </a:bodyPr>
          <a:lstStyle/>
          <a:p>
            <a:pPr marL="12700" marR="5080">
              <a:lnSpc>
                <a:spcPct val="100000"/>
              </a:lnSpc>
              <a:spcBef>
                <a:spcPts val="100"/>
              </a:spcBef>
            </a:pPr>
            <a:r>
              <a:rPr lang="tr-TR" b="1" spc="-10" dirty="0" smtClean="0">
                <a:solidFill>
                  <a:srgbClr val="FFFFFF"/>
                </a:solidFill>
                <a:latin typeface="+mj-lt"/>
                <a:cs typeface="Calibri"/>
              </a:rPr>
              <a:t>500 Ton/Yıl Yeşil Hidrojen</a:t>
            </a:r>
            <a:endParaRPr lang="tr-TR" b="1" spc="-10" dirty="0">
              <a:solidFill>
                <a:srgbClr val="FFFFFF"/>
              </a:solidFill>
              <a:latin typeface="+mj-lt"/>
              <a:cs typeface="Calibri"/>
            </a:endParaRPr>
          </a:p>
        </p:txBody>
      </p:sp>
      <p:pic>
        <p:nvPicPr>
          <p:cNvPr id="57" name="Picture 2" descr="Hidrojen enerjisinin geçmişi bu günü ve yeşil geleceği | Enerjisa Üreti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22673" y="6451213"/>
            <a:ext cx="6379479" cy="2730886"/>
          </a:xfrm>
          <a:prstGeom prst="rect">
            <a:avLst/>
          </a:prstGeom>
          <a:noFill/>
          <a:extLst>
            <a:ext uri="{909E8E84-426E-40DD-AFC4-6F175D3DCCD1}">
              <a14:hiddenFill xmlns:a14="http://schemas.microsoft.com/office/drawing/2010/main">
                <a:solidFill>
                  <a:srgbClr val="FFFFFF"/>
                </a:solidFill>
              </a14:hiddenFill>
            </a:ext>
          </a:extLst>
        </p:spPr>
      </p:pic>
      <p:pic>
        <p:nvPicPr>
          <p:cNvPr id="58" name="object 36"/>
          <p:cNvPicPr/>
          <p:nvPr/>
        </p:nvPicPr>
        <p:blipFill>
          <a:blip r:embed="rId10" cstate="print"/>
          <a:stretch>
            <a:fillRect/>
          </a:stretch>
        </p:blipFill>
        <p:spPr>
          <a:xfrm>
            <a:off x="12159076" y="4761547"/>
            <a:ext cx="916244" cy="801252"/>
          </a:xfrm>
          <a:prstGeom prst="rect">
            <a:avLst/>
          </a:prstGeom>
        </p:spPr>
      </p:pic>
    </p:spTree>
    <p:extLst>
      <p:ext uri="{BB962C8B-B14F-4D97-AF65-F5344CB8AC3E}">
        <p14:creationId xmlns:p14="http://schemas.microsoft.com/office/powerpoint/2010/main" val="859049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31</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 y="-40205"/>
            <a:ext cx="18257304" cy="10272776"/>
          </a:xfrm>
          <a:prstGeom prst="rect">
            <a:avLst/>
          </a:prstGeom>
        </p:spPr>
      </p:pic>
      <p:sp>
        <p:nvSpPr>
          <p:cNvPr id="10" name="Dikdörtgen 9"/>
          <p:cNvSpPr/>
          <p:nvPr/>
        </p:nvSpPr>
        <p:spPr>
          <a:xfrm>
            <a:off x="834593" y="1646479"/>
            <a:ext cx="601447" cy="830997"/>
          </a:xfrm>
          <a:prstGeom prst="rect">
            <a:avLst/>
          </a:prstGeom>
          <a:ln>
            <a:noFill/>
          </a:ln>
        </p:spPr>
        <p:txBody>
          <a:bodyPr wrap="none">
            <a:spAutoFit/>
          </a:bodyPr>
          <a:lstStyle/>
          <a:p>
            <a:r>
              <a:rPr lang="tr-TR" sz="4800" dirty="0" smtClean="0">
                <a:solidFill>
                  <a:schemeClr val="bg1"/>
                </a:solidFill>
                <a:latin typeface="Poppins Bold" panose="00000800000000000000" pitchFamily="2" charset="-94"/>
                <a:cs typeface="Poppins Bold" panose="00000800000000000000" pitchFamily="2" charset="-94"/>
              </a:rPr>
              <a:t>4</a:t>
            </a:r>
            <a:endParaRPr lang="tr-TR" sz="4800" dirty="0">
              <a:solidFill>
                <a:schemeClr val="bg1"/>
              </a:solidFill>
            </a:endParaRPr>
          </a:p>
        </p:txBody>
      </p:sp>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sp>
        <p:nvSpPr>
          <p:cNvPr id="28" name="Dikdörtgen 27"/>
          <p:cNvSpPr/>
          <p:nvPr/>
        </p:nvSpPr>
        <p:spPr>
          <a:xfrm>
            <a:off x="1799204" y="1729444"/>
            <a:ext cx="16344767" cy="1077218"/>
          </a:xfrm>
          <a:prstGeom prst="rect">
            <a:avLst/>
          </a:prstGeom>
        </p:spPr>
        <p:txBody>
          <a:bodyPr wrap="square">
            <a:spAutoFit/>
          </a:bodyPr>
          <a:lstStyle/>
          <a:p>
            <a:pPr lvl="0"/>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YEŞİL HİDROJEN ÜRETİMİ </a:t>
            </a:r>
            <a:r>
              <a:rPr lang="tr-TR" sz="3200" b="1"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(Senaryo </a:t>
            </a:r>
            <a:r>
              <a:rPr lang="tr-TR" sz="3200" b="1" dirty="0">
                <a:ln>
                  <a:solidFill>
                    <a:srgbClr val="0054C5"/>
                  </a:solidFill>
                </a:ln>
                <a:solidFill>
                  <a:srgbClr val="0054C5"/>
                </a:solidFill>
                <a:latin typeface="Poppins ExtraLight" panose="00000300000000000000" pitchFamily="2" charset="-94"/>
                <a:cs typeface="Poppins ExtraLight" panose="00000300000000000000" pitchFamily="2" charset="-94"/>
              </a:rPr>
              <a:t>– Teşvik Hesaplama)</a:t>
            </a:r>
          </a:p>
          <a:p>
            <a:endParaRPr lang="tr-TR" sz="3200" dirty="0">
              <a:ln>
                <a:solidFill>
                  <a:srgbClr val="0054C5"/>
                </a:solidFill>
              </a:ln>
              <a:latin typeface="Poppins ExtraLight" panose="00000300000000000000" pitchFamily="2" charset="-94"/>
              <a:cs typeface="Poppins ExtraLight" panose="00000300000000000000" pitchFamily="2" charset="-94"/>
            </a:endParaRPr>
          </a:p>
        </p:txBody>
      </p:sp>
      <p:grpSp>
        <p:nvGrpSpPr>
          <p:cNvPr id="29" name="Group 33"/>
          <p:cNvGrpSpPr/>
          <p:nvPr/>
        </p:nvGrpSpPr>
        <p:grpSpPr>
          <a:xfrm>
            <a:off x="605104" y="1542618"/>
            <a:ext cx="1005562" cy="1020794"/>
            <a:chOff x="-65227" y="19050"/>
            <a:chExt cx="812800" cy="825112"/>
          </a:xfrm>
        </p:grpSpPr>
        <p:sp>
          <p:nvSpPr>
            <p:cNvPr id="32" name="Freeform 34"/>
            <p:cNvSpPr/>
            <p:nvPr/>
          </p:nvSpPr>
          <p:spPr>
            <a:xfrm>
              <a:off x="-65227" y="3136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33"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34" name="object 8"/>
          <p:cNvSpPr txBox="1"/>
          <p:nvPr/>
        </p:nvSpPr>
        <p:spPr>
          <a:xfrm>
            <a:off x="1840154" y="4325337"/>
            <a:ext cx="5703646" cy="627736"/>
          </a:xfrm>
          <a:prstGeom prst="rect">
            <a:avLst/>
          </a:prstGeom>
        </p:spPr>
        <p:txBody>
          <a:bodyPr vert="horz" wrap="square" lIns="0" tIns="12065" rIns="0" bIns="0" rtlCol="0">
            <a:spAutoFit/>
          </a:bodyPr>
          <a:lstStyle/>
          <a:p>
            <a:pPr marL="54610" marR="5080">
              <a:lnSpc>
                <a:spcPct val="100000"/>
              </a:lnSpc>
              <a:spcBef>
                <a:spcPts val="95"/>
              </a:spcBef>
            </a:pPr>
            <a:r>
              <a:rPr sz="2000" i="1" dirty="0">
                <a:latin typeface="+mj-lt"/>
                <a:cs typeface="Calibri"/>
              </a:rPr>
              <a:t>*</a:t>
            </a:r>
            <a:r>
              <a:rPr lang="tr-TR" sz="2000" i="1" dirty="0">
                <a:latin typeface="+mj-lt"/>
                <a:cs typeface="Calibri"/>
              </a:rPr>
              <a:t>sabit</a:t>
            </a:r>
            <a:r>
              <a:rPr sz="2000" i="1" spc="-30" dirty="0">
                <a:latin typeface="+mj-lt"/>
                <a:cs typeface="Calibri"/>
              </a:rPr>
              <a:t> </a:t>
            </a:r>
            <a:r>
              <a:rPr sz="2000" i="1" dirty="0">
                <a:latin typeface="+mj-lt"/>
                <a:cs typeface="Calibri"/>
              </a:rPr>
              <a:t>yatırım</a:t>
            </a:r>
            <a:r>
              <a:rPr sz="2000" i="1" spc="-60" dirty="0">
                <a:latin typeface="+mj-lt"/>
                <a:cs typeface="Calibri"/>
              </a:rPr>
              <a:t> </a:t>
            </a:r>
            <a:r>
              <a:rPr sz="2000" i="1" dirty="0">
                <a:latin typeface="+mj-lt"/>
                <a:cs typeface="Calibri"/>
              </a:rPr>
              <a:t>tutarı</a:t>
            </a:r>
            <a:r>
              <a:rPr sz="2000" i="1" spc="-50" dirty="0">
                <a:latin typeface="+mj-lt"/>
                <a:cs typeface="Calibri"/>
              </a:rPr>
              <a:t> </a:t>
            </a:r>
            <a:r>
              <a:rPr sz="2000" i="1" dirty="0">
                <a:latin typeface="+mj-lt"/>
                <a:cs typeface="Calibri"/>
              </a:rPr>
              <a:t>mevcut</a:t>
            </a:r>
            <a:r>
              <a:rPr sz="2000" i="1" spc="-35" dirty="0">
                <a:latin typeface="+mj-lt"/>
                <a:cs typeface="Calibri"/>
              </a:rPr>
              <a:t> </a:t>
            </a:r>
            <a:r>
              <a:rPr sz="2000" i="1" spc="-10" dirty="0">
                <a:latin typeface="+mj-lt"/>
                <a:cs typeface="Calibri"/>
              </a:rPr>
              <a:t>USD-</a:t>
            </a:r>
            <a:r>
              <a:rPr sz="2000" i="1" spc="-25" dirty="0">
                <a:latin typeface="+mj-lt"/>
                <a:cs typeface="Calibri"/>
              </a:rPr>
              <a:t>TRY </a:t>
            </a:r>
            <a:r>
              <a:rPr sz="2000" i="1" dirty="0">
                <a:latin typeface="+mj-lt"/>
                <a:cs typeface="Calibri"/>
              </a:rPr>
              <a:t>döviz</a:t>
            </a:r>
            <a:r>
              <a:rPr sz="2000" i="1" spc="-55" dirty="0">
                <a:latin typeface="+mj-lt"/>
                <a:cs typeface="Calibri"/>
              </a:rPr>
              <a:t> </a:t>
            </a:r>
            <a:r>
              <a:rPr sz="2000" i="1" dirty="0">
                <a:latin typeface="+mj-lt"/>
                <a:cs typeface="Calibri"/>
              </a:rPr>
              <a:t>kuruyla</a:t>
            </a:r>
            <a:r>
              <a:rPr sz="2000" i="1" spc="-60" dirty="0">
                <a:latin typeface="+mj-lt"/>
                <a:cs typeface="Calibri"/>
              </a:rPr>
              <a:t> </a:t>
            </a:r>
            <a:r>
              <a:rPr sz="2000" i="1" dirty="0">
                <a:latin typeface="+mj-lt"/>
                <a:cs typeface="Calibri"/>
              </a:rPr>
              <a:t>yaklaşık</a:t>
            </a:r>
            <a:r>
              <a:rPr sz="2000" i="1" spc="-55" dirty="0">
                <a:latin typeface="+mj-lt"/>
                <a:cs typeface="Calibri"/>
              </a:rPr>
              <a:t> </a:t>
            </a:r>
            <a:r>
              <a:rPr sz="2000" i="1" spc="-10" dirty="0" err="1">
                <a:latin typeface="+mj-lt"/>
                <a:cs typeface="Calibri"/>
              </a:rPr>
              <a:t>olarak</a:t>
            </a:r>
            <a:r>
              <a:rPr sz="2000" i="1" spc="-10" dirty="0">
                <a:latin typeface="+mj-lt"/>
                <a:cs typeface="Calibri"/>
              </a:rPr>
              <a:t> </a:t>
            </a:r>
            <a:r>
              <a:rPr lang="tr-TR" sz="2000" b="1" i="1" dirty="0" smtClean="0">
                <a:latin typeface="+mj-lt"/>
                <a:cs typeface="Calibri"/>
              </a:rPr>
              <a:t>1 Milyar</a:t>
            </a:r>
            <a:r>
              <a:rPr sz="2000" b="1" i="1" spc="-65" dirty="0" smtClean="0">
                <a:latin typeface="+mj-lt"/>
                <a:cs typeface="Calibri"/>
              </a:rPr>
              <a:t> </a:t>
            </a:r>
            <a:r>
              <a:rPr sz="2000" b="1" i="1" spc="-10" dirty="0" err="1">
                <a:latin typeface="+mj-lt"/>
                <a:cs typeface="Calibri"/>
              </a:rPr>
              <a:t>TL</a:t>
            </a:r>
            <a:r>
              <a:rPr sz="2000" i="1" spc="-10" dirty="0" err="1">
                <a:latin typeface="+mj-lt"/>
                <a:cs typeface="Calibri"/>
              </a:rPr>
              <a:t>’dir</a:t>
            </a:r>
            <a:r>
              <a:rPr sz="2000" i="1" spc="-10" dirty="0">
                <a:latin typeface="+mj-lt"/>
                <a:cs typeface="Calibri"/>
              </a:rPr>
              <a:t>.</a:t>
            </a:r>
            <a:endParaRPr sz="2000" dirty="0">
              <a:latin typeface="+mj-lt"/>
              <a:cs typeface="Calibri"/>
            </a:endParaRPr>
          </a:p>
        </p:txBody>
      </p:sp>
      <p:pic>
        <p:nvPicPr>
          <p:cNvPr id="35" name="object 9"/>
          <p:cNvPicPr/>
          <p:nvPr/>
        </p:nvPicPr>
        <p:blipFill>
          <a:blip r:embed="rId3" cstate="print"/>
          <a:stretch>
            <a:fillRect/>
          </a:stretch>
        </p:blipFill>
        <p:spPr>
          <a:xfrm>
            <a:off x="700314" y="4195249"/>
            <a:ext cx="1024256" cy="819404"/>
          </a:xfrm>
          <a:prstGeom prst="rect">
            <a:avLst/>
          </a:prstGeom>
        </p:spPr>
      </p:pic>
      <p:pic>
        <p:nvPicPr>
          <p:cNvPr id="36" name="object 32"/>
          <p:cNvPicPr/>
          <p:nvPr/>
        </p:nvPicPr>
        <p:blipFill>
          <a:blip r:embed="rId4" cstate="print"/>
          <a:stretch>
            <a:fillRect/>
          </a:stretch>
        </p:blipFill>
        <p:spPr>
          <a:xfrm>
            <a:off x="700314" y="2913904"/>
            <a:ext cx="1010565" cy="1074128"/>
          </a:xfrm>
          <a:prstGeom prst="rect">
            <a:avLst/>
          </a:prstGeom>
        </p:spPr>
      </p:pic>
      <p:sp>
        <p:nvSpPr>
          <p:cNvPr id="37" name="object 33"/>
          <p:cNvSpPr txBox="1"/>
          <p:nvPr/>
        </p:nvSpPr>
        <p:spPr>
          <a:xfrm>
            <a:off x="1840154" y="3066740"/>
            <a:ext cx="1940621" cy="1295868"/>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25</a:t>
            </a:r>
            <a:r>
              <a:rPr sz="2200" b="1" spc="-35" dirty="0" smtClean="0">
                <a:latin typeface="+mj-lt"/>
                <a:cs typeface="Calibri"/>
              </a:rPr>
              <a:t> </a:t>
            </a:r>
            <a:r>
              <a:rPr sz="2200" b="1" dirty="0">
                <a:latin typeface="+mj-lt"/>
                <a:cs typeface="Calibri"/>
              </a:rPr>
              <a:t>Milyon</a:t>
            </a:r>
            <a:r>
              <a:rPr sz="2200" b="1" spc="-30" dirty="0">
                <a:latin typeface="+mj-lt"/>
                <a:cs typeface="Calibri"/>
              </a:rPr>
              <a:t> </a:t>
            </a:r>
            <a:r>
              <a:rPr sz="2200" b="1" spc="-25" dirty="0">
                <a:latin typeface="+mj-lt"/>
                <a:cs typeface="Calibri"/>
              </a:rPr>
              <a:t>USD</a:t>
            </a:r>
            <a:endParaRPr sz="2200" dirty="0">
              <a:latin typeface="+mj-lt"/>
              <a:cs typeface="Calibri"/>
            </a:endParaRPr>
          </a:p>
        </p:txBody>
      </p:sp>
      <p:sp>
        <p:nvSpPr>
          <p:cNvPr id="38" name="object 34"/>
          <p:cNvSpPr txBox="1"/>
          <p:nvPr/>
        </p:nvSpPr>
        <p:spPr>
          <a:xfrm>
            <a:off x="5330907" y="3053579"/>
            <a:ext cx="2071846"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a:latin typeface="+mj-lt"/>
                <a:cs typeface="Calibri"/>
              </a:rPr>
              <a:t>5</a:t>
            </a:r>
            <a:r>
              <a:rPr lang="tr-TR" sz="2200" b="1" dirty="0" smtClean="0">
                <a:latin typeface="+mj-lt"/>
                <a:cs typeface="Calibri"/>
              </a:rPr>
              <a:t>0 </a:t>
            </a:r>
            <a:r>
              <a:rPr sz="2200" b="1" spc="-20" dirty="0" err="1" smtClean="0">
                <a:latin typeface="+mj-lt"/>
                <a:cs typeface="Calibri"/>
              </a:rPr>
              <a:t>kişi</a:t>
            </a:r>
            <a:endParaRPr sz="2200" dirty="0">
              <a:latin typeface="+mj-lt"/>
              <a:cs typeface="Calibri"/>
            </a:endParaRPr>
          </a:p>
        </p:txBody>
      </p:sp>
      <p:pic>
        <p:nvPicPr>
          <p:cNvPr id="39" name="object 36"/>
          <p:cNvPicPr/>
          <p:nvPr/>
        </p:nvPicPr>
        <p:blipFill>
          <a:blip r:embed="rId5" cstate="print"/>
          <a:stretch>
            <a:fillRect/>
          </a:stretch>
        </p:blipFill>
        <p:spPr>
          <a:xfrm>
            <a:off x="4310543" y="3066650"/>
            <a:ext cx="916244" cy="801252"/>
          </a:xfrm>
          <a:prstGeom prst="rect">
            <a:avLst/>
          </a:prstGeom>
        </p:spPr>
      </p:pic>
      <p:sp>
        <p:nvSpPr>
          <p:cNvPr id="40" name="Dikdörtgen 39"/>
          <p:cNvSpPr/>
          <p:nvPr/>
        </p:nvSpPr>
        <p:spPr>
          <a:xfrm>
            <a:off x="819984" y="1665879"/>
            <a:ext cx="556563"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3</a:t>
            </a:r>
            <a:endParaRPr lang="tr-TR" sz="4800" dirty="0">
              <a:solidFill>
                <a:schemeClr val="bg1"/>
              </a:solidFill>
            </a:endParaRPr>
          </a:p>
        </p:txBody>
      </p:sp>
      <p:sp>
        <p:nvSpPr>
          <p:cNvPr id="41" name="Metin kutusu 40"/>
          <p:cNvSpPr txBox="1"/>
          <p:nvPr/>
        </p:nvSpPr>
        <p:spPr>
          <a:xfrm>
            <a:off x="7791602" y="9339138"/>
            <a:ext cx="5486400" cy="369332"/>
          </a:xfrm>
          <a:prstGeom prst="rect">
            <a:avLst/>
          </a:prstGeom>
          <a:noFill/>
        </p:spPr>
        <p:txBody>
          <a:bodyPr wrap="square" rtlCol="0">
            <a:spAutoFit/>
          </a:bodyPr>
          <a:lstStyle/>
          <a:p>
            <a:r>
              <a:rPr lang="tr-TR" dirty="0"/>
              <a:t>*Faiz/Kar Payı desteği tercih edilmiştir.</a:t>
            </a:r>
          </a:p>
        </p:txBody>
      </p:sp>
      <p:pic>
        <p:nvPicPr>
          <p:cNvPr id="42" name="Resim 41"/>
          <p:cNvPicPr>
            <a:picLocks noChangeAspect="1"/>
          </p:cNvPicPr>
          <p:nvPr/>
        </p:nvPicPr>
        <p:blipFill>
          <a:blip r:embed="rId6"/>
          <a:stretch>
            <a:fillRect/>
          </a:stretch>
        </p:blipFill>
        <p:spPr>
          <a:xfrm>
            <a:off x="620102" y="5312167"/>
            <a:ext cx="6594702" cy="3703769"/>
          </a:xfrm>
          <a:prstGeom prst="rect">
            <a:avLst/>
          </a:prstGeom>
        </p:spPr>
      </p:pic>
      <p:graphicFrame>
        <p:nvGraphicFramePr>
          <p:cNvPr id="43" name="object 2"/>
          <p:cNvGraphicFramePr>
            <a:graphicFrameLocks noGrp="1"/>
          </p:cNvGraphicFramePr>
          <p:nvPr>
            <p:extLst>
              <p:ext uri="{D42A27DB-BD31-4B8C-83A1-F6EECF244321}">
                <p14:modId xmlns:p14="http://schemas.microsoft.com/office/powerpoint/2010/main" val="1268496691"/>
              </p:ext>
            </p:extLst>
          </p:nvPr>
        </p:nvGraphicFramePr>
        <p:xfrm>
          <a:off x="7791602" y="2776062"/>
          <a:ext cx="10352369" cy="6520868"/>
        </p:xfrm>
        <a:graphic>
          <a:graphicData uri="http://schemas.openxmlformats.org/drawingml/2006/table">
            <a:tbl>
              <a:tblPr firstRow="1" bandRow="1">
                <a:tableStyleId>{BC89EF96-8CEA-46FF-86C4-4CE0E7609802}</a:tableStyleId>
              </a:tblPr>
              <a:tblGrid>
                <a:gridCol w="6715104">
                  <a:extLst>
                    <a:ext uri="{9D8B030D-6E8A-4147-A177-3AD203B41FA5}">
                      <a16:colId xmlns:a16="http://schemas.microsoft.com/office/drawing/2014/main" val="20000"/>
                    </a:ext>
                  </a:extLst>
                </a:gridCol>
                <a:gridCol w="1953954">
                  <a:extLst>
                    <a:ext uri="{9D8B030D-6E8A-4147-A177-3AD203B41FA5}">
                      <a16:colId xmlns:a16="http://schemas.microsoft.com/office/drawing/2014/main" val="20001"/>
                    </a:ext>
                  </a:extLst>
                </a:gridCol>
                <a:gridCol w="1683311">
                  <a:extLst>
                    <a:ext uri="{9D8B030D-6E8A-4147-A177-3AD203B41FA5}">
                      <a16:colId xmlns:a16="http://schemas.microsoft.com/office/drawing/2014/main" val="20002"/>
                    </a:ext>
                  </a:extLst>
                </a:gridCol>
              </a:tblGrid>
              <a:tr h="887076">
                <a:tc>
                  <a:txBody>
                    <a:bodyPr/>
                    <a:lstStyle/>
                    <a:p>
                      <a:pPr marL="0" algn="ctr">
                        <a:lnSpc>
                          <a:spcPct val="100000"/>
                        </a:lnSpc>
                      </a:pPr>
                      <a:r>
                        <a:rPr lang="tr-TR" sz="1900" u="sng" spc="-25" noProof="0" dirty="0">
                          <a:solidFill>
                            <a:srgbClr val="0054C5"/>
                          </a:solidFill>
                          <a:uFill>
                            <a:solidFill>
                              <a:srgbClr val="000000"/>
                            </a:solidFill>
                          </a:uFill>
                          <a:latin typeface="+mj-lt"/>
                        </a:rPr>
                        <a:t>Teşvik</a:t>
                      </a:r>
                      <a:r>
                        <a:rPr lang="tr-TR" sz="1900" u="sng" spc="-35" noProof="0" dirty="0">
                          <a:solidFill>
                            <a:srgbClr val="0054C5"/>
                          </a:solidFill>
                          <a:uFill>
                            <a:solidFill>
                              <a:srgbClr val="000000"/>
                            </a:solidFill>
                          </a:uFill>
                          <a:latin typeface="+mj-lt"/>
                        </a:rPr>
                        <a:t> </a:t>
                      </a:r>
                      <a:r>
                        <a:rPr lang="tr-TR" sz="1900" u="sng" spc="-10" noProof="0" dirty="0">
                          <a:solidFill>
                            <a:srgbClr val="0054C5"/>
                          </a:solidFill>
                          <a:uFill>
                            <a:solidFill>
                              <a:srgbClr val="000000"/>
                            </a:solidFill>
                          </a:uFill>
                          <a:latin typeface="+mj-lt"/>
                        </a:rPr>
                        <a:t>Unsurları</a:t>
                      </a:r>
                    </a:p>
                    <a:p>
                      <a:pPr marL="0" algn="ctr">
                        <a:lnSpc>
                          <a:spcPct val="100000"/>
                        </a:lnSpc>
                      </a:pPr>
                      <a:endParaRPr lang="tr-TR" sz="1900" noProof="0" dirty="0">
                        <a:solidFill>
                          <a:srgbClr val="0054C5"/>
                        </a:solidFill>
                        <a:latin typeface="+mj-lt"/>
                        <a:cs typeface="Calibri"/>
                      </a:endParaRPr>
                    </a:p>
                  </a:txBody>
                  <a:tcPr marL="45720" marR="45720" anchor="ctr"/>
                </a:tc>
                <a:tc>
                  <a:txBody>
                    <a:bodyPr/>
                    <a:lstStyle/>
                    <a:p>
                      <a:pPr marL="0" marR="158750" indent="0" algn="ctr">
                        <a:lnSpc>
                          <a:spcPct val="100000"/>
                        </a:lnSpc>
                      </a:pPr>
                      <a:r>
                        <a:rPr lang="tr-TR" sz="1700" spc="-25" noProof="0" dirty="0">
                          <a:solidFill>
                            <a:schemeClr val="bg1"/>
                          </a:solidFill>
                          <a:latin typeface="+mj-lt"/>
                        </a:rPr>
                        <a:t> Yerel</a:t>
                      </a:r>
                      <a:r>
                        <a:rPr lang="tr-TR" sz="1700" spc="-40" baseline="0" noProof="0" dirty="0">
                          <a:solidFill>
                            <a:schemeClr val="bg1"/>
                          </a:solidFill>
                          <a:latin typeface="+mj-lt"/>
                        </a:rPr>
                        <a:t> </a:t>
                      </a:r>
                      <a:r>
                        <a:rPr lang="tr-TR" sz="1700" spc="-10" noProof="0" dirty="0">
                          <a:solidFill>
                            <a:schemeClr val="bg1"/>
                          </a:solidFill>
                          <a:latin typeface="+mj-lt"/>
                        </a:rPr>
                        <a:t>Kalkınma</a:t>
                      </a:r>
                      <a:r>
                        <a:rPr lang="tr-TR" sz="1700" spc="-10" baseline="0" noProof="0" dirty="0">
                          <a:solidFill>
                            <a:schemeClr val="bg1"/>
                          </a:solidFill>
                          <a:latin typeface="+mj-lt"/>
                        </a:rPr>
                        <a:t> </a:t>
                      </a:r>
                      <a:r>
                        <a:rPr lang="tr-TR" sz="1700" spc="-10" noProof="0" dirty="0">
                          <a:solidFill>
                            <a:schemeClr val="bg1"/>
                          </a:solidFill>
                          <a:latin typeface="+mj-lt"/>
                        </a:rPr>
                        <a:t>Hamlesi</a:t>
                      </a:r>
                      <a:endParaRPr lang="tr-TR" sz="1700" noProof="0" dirty="0">
                        <a:solidFill>
                          <a:schemeClr val="bg1"/>
                        </a:solidFill>
                        <a:latin typeface="+mj-lt"/>
                        <a:cs typeface="Calibri"/>
                      </a:endParaRPr>
                    </a:p>
                  </a:txBody>
                  <a:tcPr marL="45720" marR="45720" anchor="ctr">
                    <a:solidFill>
                      <a:srgbClr val="0054C5"/>
                    </a:solidFill>
                  </a:tcPr>
                </a:tc>
                <a:tc>
                  <a:txBody>
                    <a:bodyPr/>
                    <a:lstStyle/>
                    <a:p>
                      <a:pPr marL="0" marR="113030" indent="0" algn="ctr">
                        <a:lnSpc>
                          <a:spcPct val="100000"/>
                        </a:lnSpc>
                      </a:pPr>
                      <a:r>
                        <a:rPr lang="tr-TR" sz="1700" noProof="0" dirty="0">
                          <a:solidFill>
                            <a:srgbClr val="0054C5"/>
                          </a:solidFill>
                          <a:latin typeface="+mj-lt"/>
                        </a:rPr>
                        <a:t>2</a:t>
                      </a:r>
                      <a:r>
                        <a:rPr lang="tr-TR" sz="1700" noProof="0" dirty="0" smtClean="0">
                          <a:solidFill>
                            <a:srgbClr val="0054C5"/>
                          </a:solidFill>
                          <a:latin typeface="+mj-lt"/>
                        </a:rPr>
                        <a:t>.</a:t>
                      </a:r>
                      <a:r>
                        <a:rPr lang="tr-TR" sz="1700" spc="-25" noProof="0" dirty="0" smtClean="0">
                          <a:solidFill>
                            <a:srgbClr val="0054C5"/>
                          </a:solidFill>
                          <a:latin typeface="+mj-lt"/>
                        </a:rPr>
                        <a:t> </a:t>
                      </a:r>
                      <a:r>
                        <a:rPr lang="tr-TR" sz="1700" spc="-10" noProof="0" dirty="0">
                          <a:solidFill>
                            <a:srgbClr val="0054C5"/>
                          </a:solidFill>
                          <a:latin typeface="+mj-lt"/>
                        </a:rPr>
                        <a:t>Bölge Destekleri</a:t>
                      </a:r>
                      <a:endParaRPr lang="tr-TR" sz="1700" noProof="0" dirty="0">
                        <a:solidFill>
                          <a:srgbClr val="0054C5"/>
                        </a:solidFill>
                        <a:latin typeface="+mj-lt"/>
                        <a:cs typeface="Calibri"/>
                      </a:endParaRPr>
                    </a:p>
                  </a:txBody>
                  <a:tcPr marL="45720" marR="45720" anchor="ctr"/>
                </a:tc>
                <a:extLst>
                  <a:ext uri="{0D108BD9-81ED-4DB2-BD59-A6C34878D82A}">
                    <a16:rowId xmlns:a16="http://schemas.microsoft.com/office/drawing/2014/main" val="10000"/>
                  </a:ext>
                </a:extLst>
              </a:tr>
              <a:tr h="379109">
                <a:tc>
                  <a:txBody>
                    <a:bodyPr/>
                    <a:lstStyle/>
                    <a:p>
                      <a:pPr marL="6985">
                        <a:lnSpc>
                          <a:spcPct val="100000"/>
                        </a:lnSpc>
                        <a:spcBef>
                          <a:spcPts val="140"/>
                        </a:spcBef>
                      </a:pPr>
                      <a:r>
                        <a:rPr lang="tr-TR" sz="1700" noProof="0" dirty="0">
                          <a:latin typeface="+mj-lt"/>
                        </a:rPr>
                        <a:t>KDV</a:t>
                      </a:r>
                      <a:r>
                        <a:rPr lang="tr-TR" sz="1700" spc="-55" noProof="0" dirty="0">
                          <a:latin typeface="+mj-lt"/>
                        </a:rPr>
                        <a:t> </a:t>
                      </a:r>
                      <a:r>
                        <a:rPr lang="tr-TR" sz="1700" noProof="0" dirty="0">
                          <a:latin typeface="+mj-lt"/>
                        </a:rPr>
                        <a:t>İstisnası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ct val="100000"/>
                        </a:lnSpc>
                        <a:spcBef>
                          <a:spcPts val="140"/>
                        </a:spcBef>
                      </a:pPr>
                      <a:r>
                        <a:rPr lang="tr-TR" sz="1800" b="1" spc="-10" noProof="0" dirty="0" smtClean="0">
                          <a:latin typeface="+mj-lt"/>
                        </a:rPr>
                        <a:t>200.000.000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200.000.000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1"/>
                  </a:ext>
                </a:extLst>
              </a:tr>
              <a:tr h="307826">
                <a:tc>
                  <a:txBody>
                    <a:bodyPr/>
                    <a:lstStyle/>
                    <a:p>
                      <a:pPr marL="6985">
                        <a:lnSpc>
                          <a:spcPts val="1555"/>
                        </a:lnSpc>
                      </a:pPr>
                      <a:r>
                        <a:rPr lang="tr-TR" sz="1700" noProof="0" dirty="0">
                          <a:latin typeface="+mj-lt"/>
                        </a:rPr>
                        <a:t>Gümrük</a:t>
                      </a:r>
                      <a:r>
                        <a:rPr lang="tr-TR" sz="1700" spc="-65" noProof="0" dirty="0">
                          <a:latin typeface="+mj-lt"/>
                        </a:rPr>
                        <a:t> </a:t>
                      </a:r>
                      <a:r>
                        <a:rPr lang="tr-TR" sz="1700" spc="-10" noProof="0" dirty="0">
                          <a:latin typeface="+mj-lt"/>
                        </a:rPr>
                        <a:t>Vergisi</a:t>
                      </a:r>
                      <a:r>
                        <a:rPr lang="tr-TR" sz="1700" spc="-35" noProof="0" dirty="0">
                          <a:latin typeface="+mj-lt"/>
                        </a:rPr>
                        <a:t> </a:t>
                      </a:r>
                      <a:r>
                        <a:rPr lang="tr-TR" sz="1700" noProof="0" dirty="0">
                          <a:latin typeface="+mj-lt"/>
                        </a:rPr>
                        <a:t>Muafiyeti</a:t>
                      </a:r>
                      <a:r>
                        <a:rPr lang="tr-TR" sz="1700" spc="-3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ts val="1555"/>
                        </a:lnSpc>
                      </a:pPr>
                      <a:r>
                        <a:rPr lang="tr-TR" sz="1800" b="1" spc="-10" noProof="0" dirty="0" smtClean="0">
                          <a:latin typeface="+mj-lt"/>
                        </a:rPr>
                        <a:t>20.000.000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20.000.000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2"/>
                  </a:ext>
                </a:extLst>
              </a:tr>
              <a:tr h="379109">
                <a:tc>
                  <a:txBody>
                    <a:bodyPr/>
                    <a:lstStyle/>
                    <a:p>
                      <a:pPr marL="6985">
                        <a:lnSpc>
                          <a:spcPct val="100000"/>
                        </a:lnSpc>
                        <a:spcBef>
                          <a:spcPts val="145"/>
                        </a:spcBef>
                      </a:pPr>
                      <a:r>
                        <a:rPr lang="tr-TR" sz="1700" spc="-10" noProof="0" dirty="0">
                          <a:latin typeface="+mj-lt"/>
                        </a:rPr>
                        <a:t>Vergi</a:t>
                      </a:r>
                      <a:r>
                        <a:rPr lang="tr-TR" sz="1700" spc="-40" noProof="0" dirty="0">
                          <a:latin typeface="+mj-lt"/>
                        </a:rPr>
                        <a:t> </a:t>
                      </a:r>
                      <a:r>
                        <a:rPr lang="tr-TR" sz="1700" spc="-10" noProof="0" dirty="0">
                          <a:latin typeface="+mj-lt"/>
                        </a:rPr>
                        <a:t>YKO:</a:t>
                      </a:r>
                      <a:r>
                        <a:rPr lang="tr-TR" sz="1700" spc="-60" noProof="0" dirty="0">
                          <a:latin typeface="+mj-lt"/>
                        </a:rPr>
                        <a:t> </a:t>
                      </a:r>
                      <a:r>
                        <a:rPr lang="tr-TR" sz="1700" noProof="0" dirty="0">
                          <a:latin typeface="+mj-lt"/>
                        </a:rPr>
                        <a:t>Sabit</a:t>
                      </a:r>
                      <a:r>
                        <a:rPr lang="tr-TR" sz="1700" spc="-50" noProof="0" dirty="0">
                          <a:latin typeface="+mj-lt"/>
                        </a:rPr>
                        <a:t> </a:t>
                      </a:r>
                      <a:r>
                        <a:rPr lang="tr-TR" sz="1700" spc="-10" noProof="0" dirty="0">
                          <a:latin typeface="+mj-lt"/>
                        </a:rPr>
                        <a:t>Yatırım</a:t>
                      </a:r>
                      <a:r>
                        <a:rPr lang="tr-TR" sz="1700" spc="-45" noProof="0" dirty="0">
                          <a:latin typeface="+mj-lt"/>
                        </a:rPr>
                        <a:t> </a:t>
                      </a:r>
                      <a:r>
                        <a:rPr lang="tr-TR" sz="1700" spc="-10" noProof="0" dirty="0">
                          <a:latin typeface="+mj-lt"/>
                        </a:rPr>
                        <a:t>Tutarının</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25" noProof="0" dirty="0">
                          <a:latin typeface="+mj-lt"/>
                        </a:rPr>
                        <a:t>50%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2</a:t>
                      </a:r>
                      <a:r>
                        <a:rPr lang="tr-TR" sz="1600" b="0" i="0" kern="1200" spc="-10" noProof="0" dirty="0" smtClean="0">
                          <a:solidFill>
                            <a:schemeClr val="tx1"/>
                          </a:solidFill>
                          <a:latin typeface="+mj-lt"/>
                          <a:ea typeface="+mn-ea"/>
                          <a:cs typeface="Calibri"/>
                        </a:rPr>
                        <a:t>0</a:t>
                      </a:r>
                      <a:r>
                        <a:rPr lang="tr-TR" sz="1600" b="0" i="0" kern="1200" spc="-10" noProof="0" dirty="0">
                          <a:solidFill>
                            <a:schemeClr val="tx1"/>
                          </a:solidFill>
                          <a:latin typeface="+mj-lt"/>
                          <a:ea typeface="+mn-ea"/>
                          <a:cs typeface="Calibri"/>
                        </a:rPr>
                        <a:t>%</a:t>
                      </a:r>
                    </a:p>
                  </a:txBody>
                  <a:tcPr marL="45720" marR="45720" anchor="ctr"/>
                </a:tc>
                <a:extLst>
                  <a:ext uri="{0D108BD9-81ED-4DB2-BD59-A6C34878D82A}">
                    <a16:rowId xmlns:a16="http://schemas.microsoft.com/office/drawing/2014/main" val="10003"/>
                  </a:ext>
                </a:extLst>
              </a:tr>
              <a:tr h="293189">
                <a:tc>
                  <a:txBody>
                    <a:bodyPr/>
                    <a:lstStyle/>
                    <a:p>
                      <a:pPr marL="6985">
                        <a:lnSpc>
                          <a:spcPts val="1555"/>
                        </a:lnSpc>
                      </a:pPr>
                      <a:r>
                        <a:rPr lang="tr-TR" sz="1700" spc="-10" noProof="0" dirty="0">
                          <a:latin typeface="+mj-lt"/>
                        </a:rPr>
                        <a:t>Yatırıma</a:t>
                      </a:r>
                      <a:r>
                        <a:rPr lang="tr-TR" sz="1700" spc="-50" noProof="0" dirty="0">
                          <a:latin typeface="+mj-lt"/>
                        </a:rPr>
                        <a:t> </a:t>
                      </a:r>
                      <a:r>
                        <a:rPr lang="tr-TR" sz="1700" noProof="0" dirty="0">
                          <a:latin typeface="+mj-lt"/>
                        </a:rPr>
                        <a:t>Katkı</a:t>
                      </a:r>
                      <a:r>
                        <a:rPr lang="tr-TR" sz="1700" spc="-50" noProof="0" dirty="0">
                          <a:latin typeface="+mj-lt"/>
                        </a:rPr>
                        <a:t> </a:t>
                      </a:r>
                      <a:r>
                        <a:rPr lang="tr-TR" sz="1700" spc="-20" noProof="0" dirty="0">
                          <a:latin typeface="+mj-lt"/>
                        </a:rPr>
                        <a:t>Tutarı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ts val="1555"/>
                        </a:lnSpc>
                      </a:pPr>
                      <a:r>
                        <a:rPr lang="tr-TR" sz="1800" b="1" kern="1200" spc="-10" dirty="0" smtClean="0">
                          <a:solidFill>
                            <a:schemeClr val="tx1"/>
                          </a:solidFill>
                          <a:latin typeface="+mj-lt"/>
                          <a:ea typeface="+mn-ea"/>
                          <a:cs typeface="+mn-cs"/>
                        </a:rPr>
                        <a:t>400.000.000</a:t>
                      </a:r>
                      <a:r>
                        <a:rPr lang="tr-TR" sz="1800" b="1" kern="1200" spc="-10" baseline="0" dirty="0" smtClean="0">
                          <a:solidFill>
                            <a:schemeClr val="tx1"/>
                          </a:solidFill>
                          <a:latin typeface="+mj-lt"/>
                          <a:ea typeface="+mn-ea"/>
                          <a:cs typeface="+mn-cs"/>
                        </a:rPr>
                        <a:t> </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55"/>
                        </a:lnSpc>
                        <a:spcBef>
                          <a:spcPts val="315"/>
                        </a:spcBef>
                      </a:pPr>
                      <a:r>
                        <a:rPr lang="tr-TR" sz="1600" b="0" kern="1200" spc="-10" noProof="0" dirty="0" smtClean="0">
                          <a:solidFill>
                            <a:schemeClr val="tx1"/>
                          </a:solidFill>
                          <a:latin typeface="+mj-lt"/>
                          <a:ea typeface="+mn-ea"/>
                          <a:cs typeface="+mn-cs"/>
                        </a:rPr>
                        <a:t>200.000.000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4"/>
                  </a:ext>
                </a:extLst>
              </a:tr>
              <a:tr h="379109">
                <a:tc>
                  <a:txBody>
                    <a:bodyPr/>
                    <a:lstStyle/>
                    <a:p>
                      <a:pPr marL="6985">
                        <a:lnSpc>
                          <a:spcPct val="100000"/>
                        </a:lnSpc>
                        <a:spcBef>
                          <a:spcPts val="145"/>
                        </a:spcBef>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5" noProof="0" dirty="0">
                          <a:latin typeface="+mj-lt"/>
                        </a:rPr>
                        <a:t> </a:t>
                      </a:r>
                      <a:r>
                        <a:rPr lang="tr-TR" sz="1700" noProof="0" dirty="0">
                          <a:latin typeface="+mj-lt"/>
                        </a:rPr>
                        <a:t>Süre</a:t>
                      </a:r>
                      <a:r>
                        <a:rPr lang="tr-TR" sz="1700" spc="-30" noProof="0" dirty="0">
                          <a:latin typeface="+mj-lt"/>
                        </a:rPr>
                        <a:t> </a:t>
                      </a:r>
                      <a:r>
                        <a:rPr lang="tr-TR" sz="1700" spc="-10" noProof="0" dirty="0">
                          <a:latin typeface="+mj-lt"/>
                        </a:rPr>
                        <a:t>(Yıl)</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50" noProof="0" dirty="0">
                          <a:latin typeface="+mj-lt"/>
                        </a:rPr>
                        <a:t>8</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3</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5"/>
                  </a:ext>
                </a:extLst>
              </a:tr>
              <a:tr h="283396">
                <a:tc>
                  <a:txBody>
                    <a:bodyPr/>
                    <a:lstStyle/>
                    <a:p>
                      <a:pPr marL="6985">
                        <a:lnSpc>
                          <a:spcPts val="1580"/>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0" noProof="0" dirty="0">
                          <a:latin typeface="+mj-lt"/>
                        </a:rPr>
                        <a:t> (TL)</a:t>
                      </a:r>
                      <a:endParaRPr lang="tr-TR" sz="1700" noProof="0" dirty="0">
                        <a:latin typeface="+mj-lt"/>
                        <a:cs typeface="Calibri"/>
                      </a:endParaRPr>
                    </a:p>
                  </a:txBody>
                  <a:tcPr marL="45720" marR="45720" anchor="ctr"/>
                </a:tc>
                <a:tc>
                  <a:txBody>
                    <a:bodyPr/>
                    <a:lstStyle/>
                    <a:p>
                      <a:pPr algn="ctr">
                        <a:lnSpc>
                          <a:spcPts val="1580"/>
                        </a:lnSpc>
                      </a:pPr>
                      <a:r>
                        <a:rPr lang="tr-TR" sz="1800" b="1" noProof="0" dirty="0">
                          <a:latin typeface="+mj-lt"/>
                        </a:rPr>
                        <a:t>Üst</a:t>
                      </a:r>
                      <a:r>
                        <a:rPr lang="tr-TR" sz="1800" b="1" spc="-45" noProof="0" dirty="0">
                          <a:latin typeface="+mj-lt"/>
                        </a:rPr>
                        <a:t> </a:t>
                      </a:r>
                      <a:r>
                        <a:rPr lang="tr-TR" sz="1800" b="1" noProof="0" dirty="0">
                          <a:latin typeface="+mj-lt"/>
                        </a:rPr>
                        <a:t>Limit</a:t>
                      </a:r>
                      <a:r>
                        <a:rPr lang="tr-TR" sz="1800" b="1" spc="-25" noProof="0" dirty="0">
                          <a:latin typeface="+mj-lt"/>
                        </a:rPr>
                        <a:t> </a:t>
                      </a:r>
                      <a:r>
                        <a:rPr lang="tr-TR" sz="1800" b="1" kern="1200" noProof="0" dirty="0">
                          <a:solidFill>
                            <a:schemeClr val="tx1"/>
                          </a:solidFill>
                          <a:latin typeface="+mj-lt"/>
                          <a:ea typeface="+mn-ea"/>
                          <a:cs typeface="+mn-cs"/>
                        </a:rPr>
                        <a:t>Yok</a:t>
                      </a:r>
                    </a:p>
                  </a:txBody>
                  <a:tcPr marL="45720" marR="45720" anchor="ctr"/>
                </a:tc>
                <a:tc>
                  <a:txBody>
                    <a:bodyPr/>
                    <a:lstStyle/>
                    <a:p>
                      <a:pPr marL="0" marR="0" lvl="0" indent="0" algn="ctr" defTabSz="914400" rtl="0" eaLnBrk="1" fontAlgn="auto" latinLnBrk="0" hangingPunct="1">
                        <a:lnSpc>
                          <a:spcPts val="1580"/>
                        </a:lnSpc>
                        <a:spcBef>
                          <a:spcPts val="315"/>
                        </a:spcBef>
                        <a:spcAft>
                          <a:spcPts val="0"/>
                        </a:spcAft>
                        <a:buClrTx/>
                        <a:buSzTx/>
                        <a:buFontTx/>
                        <a:buNone/>
                        <a:tabLst/>
                        <a:defRPr/>
                      </a:pPr>
                      <a:r>
                        <a:rPr lang="tr-TR" sz="1600" b="0" kern="1200" noProof="0" dirty="0" smtClean="0">
                          <a:solidFill>
                            <a:schemeClr val="tx1"/>
                          </a:solidFill>
                          <a:latin typeface="+mj-lt"/>
                          <a:ea typeface="+mn-ea"/>
                          <a:cs typeface="+mn-cs"/>
                        </a:rPr>
                        <a:t>150.000.000</a:t>
                      </a:r>
                      <a:endParaRPr lang="tr-TR" sz="1600" b="0" kern="120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6"/>
                  </a:ext>
                </a:extLst>
              </a:tr>
              <a:tr h="400519">
                <a:tc>
                  <a:txBody>
                    <a:bodyPr/>
                    <a:lstStyle/>
                    <a:p>
                      <a:pPr marL="6985">
                        <a:lnSpc>
                          <a:spcPts val="1555"/>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0"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Gerçekleşen</a:t>
                      </a:r>
                      <a:r>
                        <a:rPr lang="tr-TR" sz="1700" spc="-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9.830.088</a:t>
                      </a:r>
                      <a:endParaRPr lang="tr-TR" sz="1800" b="1" kern="1200" spc="-10" noProof="0" dirty="0">
                        <a:solidFill>
                          <a:schemeClr val="tx1"/>
                        </a:solidFill>
                        <a:latin typeface="+mj-lt"/>
                        <a:ea typeface="+mn-ea"/>
                        <a:cs typeface="+mn-cs"/>
                      </a:endParaRPr>
                    </a:p>
                  </a:txBody>
                  <a:tcPr marL="45720" marR="45720" anchor="ctr"/>
                </a:tc>
                <a:tc>
                  <a:txBody>
                    <a:bodyPr/>
                    <a:lstStyle/>
                    <a:p>
                      <a:pPr marL="0" marR="0" lvl="0" indent="0" algn="ctr" defTabSz="914400" rtl="0" eaLnBrk="1" fontAlgn="auto" latinLnBrk="0" hangingPunct="1">
                        <a:lnSpc>
                          <a:spcPct val="100000"/>
                        </a:lnSpc>
                        <a:spcBef>
                          <a:spcPts val="145"/>
                        </a:spcBef>
                        <a:spcAft>
                          <a:spcPts val="0"/>
                        </a:spcAft>
                        <a:buClrTx/>
                        <a:buSzTx/>
                        <a:buFontTx/>
                        <a:buNone/>
                        <a:tabLst/>
                        <a:defRPr/>
                      </a:pPr>
                      <a:r>
                        <a:rPr kumimoji="0" lang="tr-TR" sz="1600" b="0" i="0" u="none" strike="noStrike" kern="1200" cap="none" spc="-10" normalizeH="0" baseline="0" noProof="0" dirty="0" smtClean="0">
                          <a:ln>
                            <a:noFill/>
                          </a:ln>
                          <a:solidFill>
                            <a:prstClr val="black"/>
                          </a:solidFill>
                          <a:effectLst/>
                          <a:uLnTx/>
                          <a:uFillTx/>
                          <a:latin typeface="+mj-lt"/>
                          <a:ea typeface="+mn-ea"/>
                          <a:cs typeface="+mn-cs"/>
                        </a:rPr>
                        <a:t>7.372.566</a:t>
                      </a:r>
                      <a:endParaRPr kumimoji="0" lang="tr-TR" sz="1600" b="0" i="0" u="none" strike="noStrike" kern="1200" cap="none" spc="-10" normalizeH="0" baseline="0" noProof="0" dirty="0">
                        <a:ln>
                          <a:noFill/>
                        </a:ln>
                        <a:solidFill>
                          <a:prstClr val="black"/>
                        </a:solidFill>
                        <a:effectLst/>
                        <a:uLnTx/>
                        <a:uFillTx/>
                        <a:latin typeface="+mj-lt"/>
                        <a:ea typeface="+mn-ea"/>
                        <a:cs typeface="+mn-cs"/>
                      </a:endParaRPr>
                    </a:p>
                  </a:txBody>
                  <a:tcPr marL="45720" marR="45720" anchor="ctr"/>
                </a:tc>
                <a:extLst>
                  <a:ext uri="{0D108BD9-81ED-4DB2-BD59-A6C34878D82A}">
                    <a16:rowId xmlns:a16="http://schemas.microsoft.com/office/drawing/2014/main" val="10007"/>
                  </a:ext>
                </a:extLst>
              </a:tr>
              <a:tr h="379109">
                <a:tc>
                  <a:txBody>
                    <a:bodyPr/>
                    <a:lstStyle/>
                    <a:p>
                      <a:pPr marL="6985">
                        <a:lnSpc>
                          <a:spcPct val="100000"/>
                        </a:lnSpc>
                        <a:spcBef>
                          <a:spcPts val="145"/>
                        </a:spcBef>
                      </a:pPr>
                      <a:r>
                        <a:rPr lang="tr-TR" sz="1700" spc="-10" noProof="0" dirty="0">
                          <a:latin typeface="+mj-lt"/>
                        </a:rPr>
                        <a:t>Faiz/Kar</a:t>
                      </a:r>
                      <a:r>
                        <a:rPr lang="tr-TR" sz="1700" spc="-60" noProof="0" dirty="0">
                          <a:latin typeface="+mj-lt"/>
                        </a:rPr>
                        <a:t> </a:t>
                      </a:r>
                      <a:r>
                        <a:rPr lang="tr-TR" sz="1700" noProof="0" dirty="0">
                          <a:latin typeface="+mj-lt"/>
                        </a:rPr>
                        <a:t>Payı</a:t>
                      </a:r>
                      <a:r>
                        <a:rPr lang="tr-TR" sz="1700" spc="-25" noProof="0" dirty="0">
                          <a:latin typeface="+mj-lt"/>
                        </a:rPr>
                        <a:t> </a:t>
                      </a:r>
                      <a:r>
                        <a:rPr lang="tr-TR" sz="1700" noProof="0" dirty="0">
                          <a:latin typeface="+mj-lt"/>
                        </a:rPr>
                        <a:t>Destek</a:t>
                      </a:r>
                      <a:r>
                        <a:rPr lang="tr-TR" sz="1700" spc="-35" noProof="0" dirty="0">
                          <a:latin typeface="+mj-lt"/>
                        </a:rPr>
                        <a:t> </a:t>
                      </a:r>
                      <a:r>
                        <a:rPr lang="tr-TR" sz="1700" noProof="0" dirty="0">
                          <a:latin typeface="+mj-lt"/>
                        </a:rPr>
                        <a:t>Üst</a:t>
                      </a:r>
                      <a:r>
                        <a:rPr lang="tr-TR" sz="1700" spc="-40" noProof="0" dirty="0">
                          <a:latin typeface="+mj-lt"/>
                        </a:rPr>
                        <a:t> </a:t>
                      </a:r>
                      <a:r>
                        <a:rPr lang="tr-TR" sz="1700" noProof="0" dirty="0">
                          <a:latin typeface="+mj-lt"/>
                        </a:rPr>
                        <a:t>Sınırı</a:t>
                      </a:r>
                      <a:r>
                        <a:rPr lang="tr-TR" sz="1700" spc="-40"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a:solidFill>
                            <a:schemeClr val="tx1"/>
                          </a:solidFill>
                          <a:latin typeface="+mj-lt"/>
                          <a:ea typeface="+mn-ea"/>
                          <a:cs typeface="+mn-cs"/>
                        </a:rPr>
                        <a:t>240.000.000</a:t>
                      </a: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n-lt"/>
                          <a:ea typeface="+mn-ea"/>
                          <a:cs typeface="+mn-cs"/>
                        </a:rPr>
                        <a:t>UYGULANMAZ</a:t>
                      </a:r>
                      <a:endParaRPr lang="tr-TR" sz="1600" b="0" kern="1200" spc="-25" noProof="0" dirty="0">
                        <a:solidFill>
                          <a:schemeClr val="tx1"/>
                        </a:solidFill>
                        <a:latin typeface="+mn-lt"/>
                        <a:ea typeface="+mn-ea"/>
                        <a:cs typeface="+mn-cs"/>
                      </a:endParaRPr>
                    </a:p>
                  </a:txBody>
                  <a:tcPr marL="45720" marR="45720" anchor="ctr"/>
                </a:tc>
                <a:extLst>
                  <a:ext uri="{0D108BD9-81ED-4DB2-BD59-A6C34878D82A}">
                    <a16:rowId xmlns:a16="http://schemas.microsoft.com/office/drawing/2014/main" val="10008"/>
                  </a:ext>
                </a:extLst>
              </a:tr>
              <a:tr h="336592">
                <a:tc>
                  <a:txBody>
                    <a:bodyPr/>
                    <a:lstStyle/>
                    <a:p>
                      <a:pPr marL="6985">
                        <a:lnSpc>
                          <a:spcPts val="1580"/>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5" noProof="0" dirty="0">
                          <a:latin typeface="+mj-lt"/>
                        </a:rPr>
                        <a:t> </a:t>
                      </a:r>
                      <a:r>
                        <a:rPr lang="tr-TR" sz="1700" spc="-10" noProof="0" dirty="0">
                          <a:latin typeface="+mj-lt"/>
                        </a:rPr>
                        <a:t>Desteği</a:t>
                      </a:r>
                      <a:r>
                        <a:rPr lang="tr-TR" sz="1700" spc="-30" noProof="0" dirty="0">
                          <a:latin typeface="+mj-lt"/>
                        </a:rPr>
                        <a:t> </a:t>
                      </a:r>
                      <a:r>
                        <a:rPr lang="tr-TR" sz="1700" noProof="0" dirty="0">
                          <a:latin typeface="+mj-lt"/>
                        </a:rPr>
                        <a:t>İndirim</a:t>
                      </a:r>
                      <a:r>
                        <a:rPr lang="tr-TR" sz="1700" spc="-15" noProof="0" dirty="0">
                          <a:latin typeface="+mj-lt"/>
                        </a:rPr>
                        <a:t> </a:t>
                      </a:r>
                      <a:r>
                        <a:rPr lang="tr-TR" sz="1700" spc="-10" noProof="0" dirty="0">
                          <a:latin typeface="+mj-lt"/>
                        </a:rPr>
                        <a:t>Puanı/Azami</a:t>
                      </a:r>
                      <a:r>
                        <a:rPr lang="tr-TR" sz="1700" spc="-20" noProof="0" dirty="0">
                          <a:latin typeface="+mj-lt"/>
                        </a:rPr>
                        <a:t> </a:t>
                      </a:r>
                      <a:r>
                        <a:rPr lang="tr-TR" sz="1700" spc="-10" noProof="0" dirty="0">
                          <a:latin typeface="+mj-lt"/>
                        </a:rPr>
                        <a:t>Destek</a:t>
                      </a:r>
                      <a:r>
                        <a:rPr lang="tr-TR" sz="1700" spc="-25" noProof="0" dirty="0">
                          <a:latin typeface="+mj-lt"/>
                        </a:rPr>
                        <a:t> </a:t>
                      </a:r>
                      <a:r>
                        <a:rPr lang="tr-TR" sz="1700" spc="-10" noProof="0" dirty="0">
                          <a:latin typeface="+mj-lt"/>
                        </a:rPr>
                        <a:t>Oranı</a:t>
                      </a:r>
                      <a:endParaRPr lang="tr-TR" sz="1700" noProof="0" dirty="0">
                        <a:latin typeface="+mj-lt"/>
                        <a:cs typeface="Calibri"/>
                      </a:endParaRPr>
                    </a:p>
                  </a:txBody>
                  <a:tcPr marL="45720" marR="45720" anchor="ctr"/>
                </a:tc>
                <a:tc>
                  <a:txBody>
                    <a:bodyPr/>
                    <a:lstStyle/>
                    <a:p>
                      <a:pPr algn="ctr">
                        <a:lnSpc>
                          <a:spcPts val="1580"/>
                        </a:lnSpc>
                      </a:pPr>
                      <a:r>
                        <a:rPr lang="tr-TR" sz="1800" b="1" spc="-25" noProof="0" dirty="0">
                          <a:latin typeface="+mj-lt"/>
                        </a:rPr>
                        <a:t>20 Puan/40%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j-lt"/>
                          <a:ea typeface="+mn-ea"/>
                          <a:cs typeface="+mn-cs"/>
                        </a:rPr>
                        <a:t>UYGULANMAZ</a:t>
                      </a:r>
                      <a:endParaRPr lang="tr-TR" sz="1600" b="0" kern="1200" spc="-25"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9"/>
                  </a:ext>
                </a:extLst>
              </a:tr>
              <a:tr h="337143">
                <a:tc>
                  <a:txBody>
                    <a:bodyPr/>
                    <a:lstStyle/>
                    <a:p>
                      <a:pPr marL="6985">
                        <a:lnSpc>
                          <a:spcPts val="1555"/>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0" noProof="0" dirty="0">
                          <a:latin typeface="+mj-lt"/>
                        </a:rPr>
                        <a:t> </a:t>
                      </a:r>
                      <a:r>
                        <a:rPr lang="tr-TR" sz="1700" spc="-10" noProof="0" dirty="0">
                          <a:latin typeface="+mj-lt"/>
                        </a:rPr>
                        <a:t>Gerçekleşen</a:t>
                      </a:r>
                      <a:r>
                        <a:rPr lang="tr-TR" sz="1700" spc="-20" noProof="0" dirty="0">
                          <a:latin typeface="+mj-lt"/>
                        </a:rPr>
                        <a:t> (TL)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dirty="0" smtClean="0">
                          <a:solidFill>
                            <a:schemeClr val="tx1"/>
                          </a:solidFill>
                          <a:latin typeface="+mj-lt"/>
                          <a:ea typeface="+mn-ea"/>
                          <a:cs typeface="+mn-cs"/>
                        </a:rPr>
                        <a:t>200.000.000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n-lt"/>
                          <a:ea typeface="+mn-ea"/>
                          <a:cs typeface="+mn-cs"/>
                        </a:rPr>
                        <a:t>UYGULANMAZ</a:t>
                      </a:r>
                      <a:endParaRPr lang="tr-TR" sz="1600" b="0" kern="1200" spc="-25" noProof="0" dirty="0">
                        <a:solidFill>
                          <a:schemeClr val="tx1"/>
                        </a:solidFill>
                        <a:latin typeface="+mn-lt"/>
                        <a:ea typeface="+mn-ea"/>
                        <a:cs typeface="+mn-cs"/>
                      </a:endParaRPr>
                    </a:p>
                  </a:txBody>
                  <a:tcPr marL="45720" marR="45720" anchor="ctr"/>
                </a:tc>
                <a:extLst>
                  <a:ext uri="{0D108BD9-81ED-4DB2-BD59-A6C34878D82A}">
                    <a16:rowId xmlns:a16="http://schemas.microsoft.com/office/drawing/2014/main" val="10010"/>
                  </a:ext>
                </a:extLst>
              </a:tr>
              <a:tr h="341021">
                <a:tc>
                  <a:txBody>
                    <a:bodyPr/>
                    <a:lstStyle/>
                    <a:p>
                      <a:pPr marL="6985">
                        <a:lnSpc>
                          <a:spcPts val="1650"/>
                        </a:lnSpc>
                        <a:spcBef>
                          <a:spcPts val="145"/>
                        </a:spcBef>
                      </a:pPr>
                      <a:r>
                        <a:rPr lang="tr-TR" sz="1700" spc="-10" noProof="0" dirty="0">
                          <a:latin typeface="+mj-lt"/>
                        </a:rPr>
                        <a:t>Yatırım</a:t>
                      </a:r>
                      <a:r>
                        <a:rPr lang="tr-TR" sz="1700" spc="-55" noProof="0" dirty="0">
                          <a:latin typeface="+mj-lt"/>
                        </a:rPr>
                        <a:t> </a:t>
                      </a:r>
                      <a:r>
                        <a:rPr lang="tr-TR" sz="1700" spc="-20" noProof="0" dirty="0">
                          <a:latin typeface="+mj-lt"/>
                        </a:rPr>
                        <a:t>Yeri</a:t>
                      </a:r>
                      <a:r>
                        <a:rPr lang="tr-TR" sz="1700" spc="-55" noProof="0" dirty="0">
                          <a:latin typeface="+mj-lt"/>
                        </a:rPr>
                        <a:t> </a:t>
                      </a:r>
                      <a:r>
                        <a:rPr lang="tr-TR" sz="1700" spc="-10" noProof="0" dirty="0">
                          <a:latin typeface="+mj-lt"/>
                        </a:rPr>
                        <a:t>Tahsisi</a:t>
                      </a:r>
                      <a:endParaRPr lang="tr-TR" sz="1700" noProof="0" dirty="0">
                        <a:latin typeface="+mj-lt"/>
                        <a:cs typeface="Calibri"/>
                      </a:endParaRPr>
                    </a:p>
                  </a:txBody>
                  <a:tcPr marL="45720" marR="45720" anchor="ctr"/>
                </a:tc>
                <a:tc>
                  <a:txBody>
                    <a:bodyPr/>
                    <a:lstStyle/>
                    <a:p>
                      <a:pPr algn="ctr">
                        <a:lnSpc>
                          <a:spcPts val="1664"/>
                        </a:lnSpc>
                        <a:spcBef>
                          <a:spcPts val="160"/>
                        </a:spcBef>
                      </a:pPr>
                      <a:r>
                        <a:rPr lang="tr-TR" sz="1800" b="1" spc="-50" noProof="0" dirty="0">
                          <a:latin typeface="+mj-lt"/>
                        </a:rPr>
                        <a:t>✓</a:t>
                      </a:r>
                      <a:endParaRPr lang="tr-TR" sz="1800" b="1" noProof="0" dirty="0">
                        <a:solidFill>
                          <a:schemeClr val="bg1"/>
                        </a:solidFill>
                        <a:latin typeface="+mj-lt"/>
                        <a:cs typeface="Segoe UI Symbol"/>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a:t>
                      </a:r>
                    </a:p>
                  </a:txBody>
                  <a:tcPr marL="45720" marR="45720" anchor="ctr"/>
                </a:tc>
                <a:extLst>
                  <a:ext uri="{0D108BD9-81ED-4DB2-BD59-A6C34878D82A}">
                    <a16:rowId xmlns:a16="http://schemas.microsoft.com/office/drawing/2014/main" val="10011"/>
                  </a:ext>
                </a:extLst>
              </a:tr>
              <a:tr h="375566">
                <a:tc>
                  <a:txBody>
                    <a:bodyPr/>
                    <a:lstStyle/>
                    <a:p>
                      <a:pPr marL="6985">
                        <a:lnSpc>
                          <a:spcPct val="100000"/>
                        </a:lnSpc>
                        <a:spcBef>
                          <a:spcPts val="145"/>
                        </a:spcBef>
                      </a:pPr>
                      <a:r>
                        <a:rPr lang="tr-TR" sz="1700" noProof="0" dirty="0">
                          <a:latin typeface="+mj-lt"/>
                        </a:rPr>
                        <a:t>Makine</a:t>
                      </a:r>
                      <a:r>
                        <a:rPr lang="tr-TR" sz="1700" spc="-35" noProof="0" dirty="0">
                          <a:latin typeface="+mj-lt"/>
                        </a:rPr>
                        <a:t> </a:t>
                      </a:r>
                      <a:r>
                        <a:rPr lang="tr-TR" sz="1700" noProof="0" dirty="0">
                          <a:latin typeface="+mj-lt"/>
                        </a:rPr>
                        <a:t>ve</a:t>
                      </a:r>
                      <a:r>
                        <a:rPr lang="tr-TR" sz="1700" spc="-35"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0" noProof="0" dirty="0">
                          <a:latin typeface="+mj-lt"/>
                        </a:rPr>
                        <a:t> </a:t>
                      </a:r>
                      <a:r>
                        <a:rPr lang="tr-TR" sz="1700" noProof="0" dirty="0">
                          <a:latin typeface="+mj-lt"/>
                        </a:rPr>
                        <a:t>Destek</a:t>
                      </a:r>
                      <a:r>
                        <a:rPr lang="tr-TR" sz="1700" spc="-50" noProof="0" dirty="0">
                          <a:latin typeface="+mj-lt"/>
                        </a:rPr>
                        <a:t> </a:t>
                      </a:r>
                      <a:r>
                        <a:rPr lang="tr-TR" sz="1700" noProof="0" dirty="0">
                          <a:latin typeface="+mj-lt"/>
                        </a:rPr>
                        <a:t>Oranı</a:t>
                      </a:r>
                      <a:r>
                        <a:rPr lang="tr-TR" sz="1700" spc="-4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25%</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2"/>
                  </a:ext>
                </a:extLst>
              </a:tr>
              <a:tr h="335706">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5" noProof="0" dirty="0">
                          <a:latin typeface="+mj-lt"/>
                        </a:rPr>
                        <a:t> </a:t>
                      </a:r>
                      <a:r>
                        <a:rPr lang="tr-TR" sz="1700" noProof="0" dirty="0">
                          <a:latin typeface="+mj-lt"/>
                        </a:rPr>
                        <a:t>Üst</a:t>
                      </a:r>
                      <a:r>
                        <a:rPr lang="tr-TR" sz="1700" spc="-35" noProof="0" dirty="0">
                          <a:latin typeface="+mj-lt"/>
                        </a:rPr>
                        <a:t> </a:t>
                      </a:r>
                      <a:r>
                        <a:rPr lang="tr-TR" sz="1700" noProof="0" dirty="0">
                          <a:latin typeface="+mj-lt"/>
                        </a:rPr>
                        <a:t>Limit</a:t>
                      </a:r>
                      <a:r>
                        <a:rPr lang="tr-TR" sz="1700" spc="-25"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240.000.000</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3"/>
                  </a:ext>
                </a:extLst>
              </a:tr>
              <a:tr h="336592">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40" noProof="0" dirty="0">
                          <a:latin typeface="+mj-lt"/>
                        </a:rPr>
                        <a:t> </a:t>
                      </a:r>
                      <a:r>
                        <a:rPr lang="tr-TR" sz="1700" noProof="0" dirty="0">
                          <a:latin typeface="+mj-lt"/>
                        </a:rPr>
                        <a:t>Desteği</a:t>
                      </a:r>
                      <a:r>
                        <a:rPr lang="tr-TR" sz="1700" spc="-45" noProof="0" dirty="0">
                          <a:latin typeface="+mj-lt"/>
                        </a:rPr>
                        <a:t> </a:t>
                      </a:r>
                      <a:r>
                        <a:rPr lang="tr-TR" sz="1700" spc="-10" noProof="0" dirty="0">
                          <a:latin typeface="+mj-lt"/>
                        </a:rPr>
                        <a:t>Yatırım</a:t>
                      </a:r>
                      <a:r>
                        <a:rPr lang="tr-TR" sz="1700" spc="-20" noProof="0" dirty="0">
                          <a:latin typeface="+mj-lt"/>
                        </a:rPr>
                        <a:t> Tutarına</a:t>
                      </a:r>
                      <a:r>
                        <a:rPr lang="tr-TR" sz="1700" spc="-5" noProof="0" dirty="0">
                          <a:latin typeface="+mj-lt"/>
                        </a:rPr>
                        <a:t> </a:t>
                      </a:r>
                      <a:r>
                        <a:rPr lang="tr-TR" sz="1700" noProof="0" dirty="0">
                          <a:latin typeface="+mj-lt"/>
                        </a:rPr>
                        <a:t>Oranı</a:t>
                      </a:r>
                      <a:r>
                        <a:rPr lang="tr-TR" sz="1700" spc="-3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15%</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4"/>
                  </a:ext>
                </a:extLst>
              </a:tr>
              <a:tr h="307826">
                <a:tc>
                  <a:txBody>
                    <a:bodyPr/>
                    <a:lstStyle/>
                    <a:p>
                      <a:pPr marL="6985">
                        <a:lnSpc>
                          <a:spcPts val="1550"/>
                        </a:lnSpc>
                      </a:pPr>
                      <a:r>
                        <a:rPr lang="tr-TR" sz="1700" noProof="0" dirty="0">
                          <a:latin typeface="+mj-lt"/>
                        </a:rPr>
                        <a:t>Makine</a:t>
                      </a:r>
                      <a:r>
                        <a:rPr lang="tr-TR" sz="1700" spc="-35"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Gerçekleşen</a:t>
                      </a:r>
                      <a:r>
                        <a:rPr lang="tr-TR" sz="1700" spc="-40"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0</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5"/>
                  </a:ext>
                </a:extLst>
              </a:tr>
              <a:tr h="369366">
                <a:tc>
                  <a:txBody>
                    <a:bodyPr/>
                    <a:lstStyle/>
                    <a:p>
                      <a:pPr marL="1905" algn="l">
                        <a:lnSpc>
                          <a:spcPct val="100000"/>
                        </a:lnSpc>
                        <a:spcBef>
                          <a:spcPts val="60"/>
                        </a:spcBef>
                      </a:pPr>
                      <a:r>
                        <a:rPr lang="tr-TR" sz="1900" spc="-10" noProof="0" dirty="0">
                          <a:latin typeface="+mj-lt"/>
                        </a:rPr>
                        <a:t>Gerçekleşecek</a:t>
                      </a:r>
                      <a:r>
                        <a:rPr lang="tr-TR" sz="1900" spc="-60" noProof="0" dirty="0">
                          <a:latin typeface="+mj-lt"/>
                        </a:rPr>
                        <a:t> </a:t>
                      </a:r>
                      <a:r>
                        <a:rPr lang="tr-TR" sz="1900" spc="-20" noProof="0" dirty="0">
                          <a:latin typeface="+mj-lt"/>
                        </a:rPr>
                        <a:t>Toplam</a:t>
                      </a:r>
                      <a:r>
                        <a:rPr lang="tr-TR" sz="1900" spc="-45" noProof="0" dirty="0">
                          <a:latin typeface="+mj-lt"/>
                        </a:rPr>
                        <a:t> </a:t>
                      </a:r>
                      <a:r>
                        <a:rPr lang="tr-TR" sz="1900" noProof="0" dirty="0">
                          <a:latin typeface="+mj-lt"/>
                        </a:rPr>
                        <a:t>Destek</a:t>
                      </a:r>
                      <a:r>
                        <a:rPr lang="tr-TR" sz="1900" spc="-50" noProof="0" dirty="0">
                          <a:latin typeface="+mj-lt"/>
                        </a:rPr>
                        <a:t> </a:t>
                      </a:r>
                      <a:r>
                        <a:rPr lang="tr-TR" sz="1900" spc="-10" noProof="0" dirty="0">
                          <a:latin typeface="+mj-lt"/>
                        </a:rPr>
                        <a:t>Tutarı</a:t>
                      </a:r>
                      <a:r>
                        <a:rPr lang="tr-TR" sz="1900" spc="-45" noProof="0" dirty="0">
                          <a:latin typeface="+mj-lt"/>
                        </a:rPr>
                        <a:t> </a:t>
                      </a:r>
                      <a:r>
                        <a:rPr lang="tr-TR" sz="1900" spc="-20" noProof="0" dirty="0">
                          <a:latin typeface="+mj-lt"/>
                        </a:rPr>
                        <a:t>(TL)*</a:t>
                      </a:r>
                      <a:endParaRPr lang="tr-TR" sz="1900" noProof="0" dirty="0">
                        <a:latin typeface="+mj-lt"/>
                        <a:cs typeface="Calibri"/>
                      </a:endParaRPr>
                    </a:p>
                  </a:txBody>
                  <a:tcPr marL="45720" marR="45720" anchor="ctr"/>
                </a:tc>
                <a:tc>
                  <a:txBody>
                    <a:bodyPr/>
                    <a:lstStyle/>
                    <a:p>
                      <a:pPr algn="ctr">
                        <a:lnSpc>
                          <a:spcPct val="100000"/>
                        </a:lnSpc>
                        <a:spcBef>
                          <a:spcPts val="60"/>
                        </a:spcBef>
                      </a:pPr>
                      <a:r>
                        <a:rPr lang="tr-TR" sz="2000" b="1" spc="-10" noProof="0" dirty="0" smtClean="0">
                          <a:latin typeface="+mj-lt"/>
                        </a:rPr>
                        <a:t>829.830.088</a:t>
                      </a:r>
                      <a:endParaRPr lang="tr-TR" sz="2000" b="1" noProof="0" dirty="0">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800" b="0" i="0" kern="1200" spc="-10" noProof="0" dirty="0" smtClean="0">
                          <a:solidFill>
                            <a:schemeClr val="tx1"/>
                          </a:solidFill>
                          <a:latin typeface="+mj-lt"/>
                          <a:ea typeface="+mn-ea"/>
                          <a:cs typeface="Calibri"/>
                        </a:rPr>
                        <a:t>427.372.566</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855648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32</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 y="-40205"/>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834593" y="1646479"/>
            <a:ext cx="601447" cy="830997"/>
          </a:xfrm>
          <a:prstGeom prst="rect">
            <a:avLst/>
          </a:prstGeom>
          <a:ln>
            <a:noFill/>
          </a:ln>
        </p:spPr>
        <p:txBody>
          <a:bodyPr wrap="none">
            <a:spAutoFit/>
          </a:bodyPr>
          <a:lstStyle/>
          <a:p>
            <a:r>
              <a:rPr lang="tr-TR" sz="4800" dirty="0" smtClean="0">
                <a:solidFill>
                  <a:schemeClr val="bg1"/>
                </a:solidFill>
                <a:latin typeface="Poppins Bold" panose="00000800000000000000" pitchFamily="2" charset="-94"/>
                <a:cs typeface="Poppins Bold" panose="00000800000000000000" pitchFamily="2" charset="-94"/>
              </a:rPr>
              <a:t>4</a:t>
            </a:r>
            <a:endParaRPr lang="tr-TR" sz="4800" dirty="0">
              <a:solidFill>
                <a:schemeClr val="bg1"/>
              </a:solidFill>
            </a:endParaRPr>
          </a:p>
        </p:txBody>
      </p:sp>
      <p:sp>
        <p:nvSpPr>
          <p:cNvPr id="11" name="Dikdörtgen 10"/>
          <p:cNvSpPr/>
          <p:nvPr/>
        </p:nvSpPr>
        <p:spPr>
          <a:xfrm>
            <a:off x="1799204" y="1729444"/>
            <a:ext cx="16260196" cy="1569660"/>
          </a:xfrm>
          <a:prstGeom prst="rect">
            <a:avLst/>
          </a:prstGeom>
        </p:spPr>
        <p:txBody>
          <a:bodyPr wrap="squar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2500 BAŞ KAPASİTELİ KOYUN YETİŞTİRME VE KOYUN SÜTÜ İŞLEME </a:t>
            </a:r>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TESİSİ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Gerekçe)</a:t>
            </a:r>
            <a:endParaRPr lang="tr-TR" sz="3200" dirty="0">
              <a:ln>
                <a:solidFill>
                  <a:srgbClr val="0054C5"/>
                </a:solidFill>
              </a:ln>
              <a:latin typeface="Poppins ExtraLight" panose="00000300000000000000" pitchFamily="2" charset="-94"/>
              <a:cs typeface="Poppins ExtraLight" panose="00000300000000000000" pitchFamily="2" charset="-94"/>
            </a:endParaRPr>
          </a:p>
          <a:p>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13" name="Yuvarlatılmış Dikdörtgen 12"/>
          <p:cNvSpPr/>
          <p:nvPr/>
        </p:nvSpPr>
        <p:spPr>
          <a:xfrm>
            <a:off x="12217227" y="2430341"/>
            <a:ext cx="5588868" cy="6858000"/>
          </a:xfrm>
          <a:prstGeom prst="roundRect">
            <a:avLst>
              <a:gd name="adj" fmla="val 8284"/>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grpSp>
        <p:nvGrpSpPr>
          <p:cNvPr id="14" name="Group 33"/>
          <p:cNvGrpSpPr/>
          <p:nvPr/>
        </p:nvGrpSpPr>
        <p:grpSpPr>
          <a:xfrm>
            <a:off x="11714446" y="2677614"/>
            <a:ext cx="1005562" cy="1005562"/>
            <a:chOff x="0" y="0"/>
            <a:chExt cx="812800" cy="812800"/>
          </a:xfrm>
        </p:grpSpPr>
        <p:sp>
          <p:nvSpPr>
            <p:cNvPr id="15"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16"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17" name="Group 33"/>
          <p:cNvGrpSpPr/>
          <p:nvPr/>
        </p:nvGrpSpPr>
        <p:grpSpPr>
          <a:xfrm>
            <a:off x="11714446" y="5911561"/>
            <a:ext cx="1005562" cy="1005562"/>
            <a:chOff x="0" y="0"/>
            <a:chExt cx="812800" cy="812800"/>
          </a:xfrm>
        </p:grpSpPr>
        <p:sp>
          <p:nvSpPr>
            <p:cNvPr id="1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w="38100" cap="sq">
              <a:solidFill>
                <a:schemeClr val="bg1"/>
              </a:solidFill>
              <a:prstDash val="solid"/>
              <a:miter/>
            </a:ln>
          </p:spPr>
        </p:sp>
        <p:sp>
          <p:nvSpPr>
            <p:cNvPr id="1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20" name="Yuvarlatılmış Dikdörtgen 19"/>
          <p:cNvSpPr/>
          <p:nvPr/>
        </p:nvSpPr>
        <p:spPr>
          <a:xfrm>
            <a:off x="12336162" y="2811258"/>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bject 19"/>
          <p:cNvSpPr txBox="1"/>
          <p:nvPr/>
        </p:nvSpPr>
        <p:spPr>
          <a:xfrm>
            <a:off x="12525922" y="2946852"/>
            <a:ext cx="2266384"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mj-lt"/>
                <a:cs typeface="Calibri"/>
              </a:rPr>
              <a:t>Hedef</a:t>
            </a:r>
            <a:r>
              <a:rPr sz="2400" b="1" spc="-50" dirty="0">
                <a:solidFill>
                  <a:srgbClr val="FFFFFF"/>
                </a:solidFill>
                <a:latin typeface="+mj-lt"/>
                <a:cs typeface="Calibri"/>
              </a:rPr>
              <a:t> </a:t>
            </a:r>
            <a:r>
              <a:rPr sz="2400" b="1" spc="-10" dirty="0">
                <a:solidFill>
                  <a:srgbClr val="FFFFFF"/>
                </a:solidFill>
                <a:latin typeface="+mj-lt"/>
                <a:cs typeface="Calibri"/>
              </a:rPr>
              <a:t>Pazar</a:t>
            </a:r>
            <a:endParaRPr sz="2400" dirty="0">
              <a:latin typeface="+mj-lt"/>
              <a:cs typeface="Calibri"/>
            </a:endParaRPr>
          </a:p>
        </p:txBody>
      </p:sp>
      <p:sp>
        <p:nvSpPr>
          <p:cNvPr id="23" name="Yuvarlatılmış Dikdörtgen 22"/>
          <p:cNvSpPr/>
          <p:nvPr/>
        </p:nvSpPr>
        <p:spPr>
          <a:xfrm>
            <a:off x="12336162" y="6091074"/>
            <a:ext cx="5350998" cy="688569"/>
          </a:xfrm>
          <a:prstGeom prst="roundRect">
            <a:avLst/>
          </a:prstGeom>
          <a:solidFill>
            <a:srgbClr val="005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bject 44"/>
          <p:cNvSpPr txBox="1"/>
          <p:nvPr/>
        </p:nvSpPr>
        <p:spPr>
          <a:xfrm>
            <a:off x="12525922" y="6268668"/>
            <a:ext cx="3955228"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mj-lt"/>
                <a:cs typeface="Calibri"/>
              </a:rPr>
              <a:t>Gelecek</a:t>
            </a:r>
            <a:r>
              <a:rPr sz="2400" b="1" spc="-40" dirty="0">
                <a:solidFill>
                  <a:srgbClr val="FFFFFF"/>
                </a:solidFill>
                <a:latin typeface="+mj-lt"/>
                <a:cs typeface="Calibri"/>
              </a:rPr>
              <a:t> </a:t>
            </a:r>
            <a:r>
              <a:rPr sz="2400" b="1" spc="-10" dirty="0">
                <a:solidFill>
                  <a:srgbClr val="FFFFFF"/>
                </a:solidFill>
                <a:latin typeface="+mj-lt"/>
                <a:cs typeface="Calibri"/>
              </a:rPr>
              <a:t>Projeksiyonu</a:t>
            </a:r>
            <a:endParaRPr sz="2400" dirty="0">
              <a:latin typeface="+mj-lt"/>
              <a:cs typeface="Calibri"/>
            </a:endParaRPr>
          </a:p>
        </p:txBody>
      </p:sp>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sp>
        <p:nvSpPr>
          <p:cNvPr id="2" name="Oval 1"/>
          <p:cNvSpPr/>
          <p:nvPr/>
        </p:nvSpPr>
        <p:spPr>
          <a:xfrm>
            <a:off x="1765903" y="2946852"/>
            <a:ext cx="2676770" cy="1955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1.200.000 ADET KOYUN VARLIĞI</a:t>
            </a:r>
            <a:endParaRPr lang="tr-TR" dirty="0"/>
          </a:p>
        </p:txBody>
      </p:sp>
      <p:sp>
        <p:nvSpPr>
          <p:cNvPr id="30" name="Oval 29"/>
          <p:cNvSpPr/>
          <p:nvPr/>
        </p:nvSpPr>
        <p:spPr>
          <a:xfrm>
            <a:off x="7660694" y="2974024"/>
            <a:ext cx="2676770" cy="1955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SÜT ÜRETİMİNDE İLK 4’DE</a:t>
            </a:r>
            <a:endParaRPr lang="tr-TR" dirty="0"/>
          </a:p>
        </p:txBody>
      </p:sp>
      <p:sp>
        <p:nvSpPr>
          <p:cNvPr id="31" name="Oval 30"/>
          <p:cNvSpPr/>
          <p:nvPr/>
        </p:nvSpPr>
        <p:spPr>
          <a:xfrm>
            <a:off x="4646928" y="4305258"/>
            <a:ext cx="2786088" cy="2051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SÜT ÜRÜNLERİ ÜRETİMİNDE ÖNCÜ</a:t>
            </a:r>
          </a:p>
          <a:p>
            <a:pPr algn="ctr"/>
            <a:r>
              <a:rPr lang="tr-TR" dirty="0" smtClean="0"/>
              <a:t>50 PEYNİRLİ ŞEHİR</a:t>
            </a:r>
            <a:endParaRPr lang="tr-TR" dirty="0"/>
          </a:p>
        </p:txBody>
      </p:sp>
      <p:sp>
        <p:nvSpPr>
          <p:cNvPr id="3" name="Metin kutusu 2"/>
          <p:cNvSpPr txBox="1"/>
          <p:nvPr/>
        </p:nvSpPr>
        <p:spPr>
          <a:xfrm>
            <a:off x="12625736" y="3793252"/>
            <a:ext cx="4967153" cy="830997"/>
          </a:xfrm>
          <a:prstGeom prst="rect">
            <a:avLst/>
          </a:prstGeom>
          <a:noFill/>
        </p:spPr>
        <p:txBody>
          <a:bodyPr wrap="square" rtlCol="0">
            <a:spAutoFit/>
          </a:bodyPr>
          <a:lstStyle/>
          <a:p>
            <a:r>
              <a:rPr lang="tr-TR" sz="2400" b="1" spc="-10" dirty="0">
                <a:solidFill>
                  <a:srgbClr val="FFFFFF"/>
                </a:solidFill>
                <a:latin typeface="+mj-lt"/>
                <a:cs typeface="Calibri"/>
              </a:rPr>
              <a:t>Orta Doğu, </a:t>
            </a:r>
            <a:r>
              <a:rPr lang="tr-TR" sz="2400" b="1" spc="-10" dirty="0" smtClean="0">
                <a:solidFill>
                  <a:srgbClr val="FFFFFF"/>
                </a:solidFill>
                <a:latin typeface="+mj-lt"/>
                <a:cs typeface="Calibri"/>
              </a:rPr>
              <a:t>BAE, Orta </a:t>
            </a:r>
            <a:r>
              <a:rPr lang="tr-TR" sz="2400" b="1" spc="-10" dirty="0">
                <a:solidFill>
                  <a:srgbClr val="FFFFFF"/>
                </a:solidFill>
                <a:latin typeface="+mj-lt"/>
                <a:cs typeface="Calibri"/>
              </a:rPr>
              <a:t>Asya, Rusya</a:t>
            </a:r>
          </a:p>
        </p:txBody>
      </p:sp>
      <p:sp>
        <p:nvSpPr>
          <p:cNvPr id="6" name="Dikdörtgen 5"/>
          <p:cNvSpPr/>
          <p:nvPr/>
        </p:nvSpPr>
        <p:spPr>
          <a:xfrm>
            <a:off x="4752813" y="6356350"/>
            <a:ext cx="7296435" cy="3554819"/>
          </a:xfrm>
          <a:prstGeom prst="rect">
            <a:avLst/>
          </a:prstGeom>
        </p:spPr>
        <p:txBody>
          <a:bodyPr wrap="square">
            <a:spAutoFit/>
          </a:bodyPr>
          <a:lstStyle/>
          <a:p>
            <a:pPr marL="342900" indent="-342900" algn="just">
              <a:buFont typeface="Arial" panose="020B0604020202020204" pitchFamily="34" charset="0"/>
              <a:buChar char="•"/>
            </a:pPr>
            <a:r>
              <a:rPr lang="tr-TR" sz="2500" dirty="0" smtClean="0"/>
              <a:t>Coğrafi </a:t>
            </a:r>
            <a:r>
              <a:rPr lang="tr-TR" sz="2500" dirty="0"/>
              <a:t>işaret </a:t>
            </a:r>
            <a:r>
              <a:rPr lang="tr-TR" sz="2500" dirty="0" smtClean="0"/>
              <a:t>tescilli Balıkesir peynirleri</a:t>
            </a:r>
          </a:p>
          <a:p>
            <a:pPr algn="just"/>
            <a:endParaRPr lang="tr-TR" sz="2500" dirty="0" smtClean="0"/>
          </a:p>
          <a:p>
            <a:pPr algn="just"/>
            <a:r>
              <a:rPr lang="tr-TR" sz="2500" dirty="0" smtClean="0"/>
              <a:t>Yatırım ile;</a:t>
            </a:r>
          </a:p>
          <a:p>
            <a:pPr marL="342900" indent="-342900" algn="just">
              <a:buFont typeface="Arial" panose="020B0604020202020204" pitchFamily="34" charset="0"/>
              <a:buChar char="•"/>
            </a:pPr>
            <a:r>
              <a:rPr lang="tr-TR" sz="2500" dirty="0" smtClean="0"/>
              <a:t>İlde küçükbaş </a:t>
            </a:r>
            <a:r>
              <a:rPr lang="tr-TR" sz="2500" dirty="0"/>
              <a:t>hayvan popülasyonunun </a:t>
            </a:r>
            <a:r>
              <a:rPr lang="tr-TR" sz="2500" dirty="0" smtClean="0"/>
              <a:t>artması</a:t>
            </a:r>
          </a:p>
          <a:p>
            <a:pPr marL="342900" indent="-342900" algn="just">
              <a:buFont typeface="Arial" panose="020B0604020202020204" pitchFamily="34" charset="0"/>
              <a:buChar char="•"/>
            </a:pPr>
            <a:r>
              <a:rPr lang="tr-TR" sz="2500" dirty="0" smtClean="0"/>
              <a:t>Sürdürülebilir </a:t>
            </a:r>
            <a:r>
              <a:rPr lang="tr-TR" sz="2500" dirty="0"/>
              <a:t>yetiştiricilik ve üretim tekniklerinin şehir genelinde </a:t>
            </a:r>
            <a:r>
              <a:rPr lang="tr-TR" sz="2500" dirty="0" smtClean="0"/>
              <a:t>yayılması</a:t>
            </a:r>
          </a:p>
          <a:p>
            <a:pPr marL="342900" indent="-342900" algn="just">
              <a:buFont typeface="Arial" panose="020B0604020202020204" pitchFamily="34" charset="0"/>
              <a:buChar char="•"/>
            </a:pPr>
            <a:r>
              <a:rPr lang="tr-TR" sz="2500" dirty="0" smtClean="0"/>
              <a:t>İlde yem üretimi, veteriner hizmetleri, süt işleme ekipmanları ve lojistik hizmetleri gibi sektörlerin de gelişimine katkı sağlanacaktır.</a:t>
            </a:r>
            <a:endParaRPr lang="tr-TR" sz="2500" dirty="0"/>
          </a:p>
        </p:txBody>
      </p:sp>
      <p:sp>
        <p:nvSpPr>
          <p:cNvPr id="21" name="Metin kutusu 20"/>
          <p:cNvSpPr txBox="1"/>
          <p:nvPr/>
        </p:nvSpPr>
        <p:spPr>
          <a:xfrm>
            <a:off x="12603965" y="6822394"/>
            <a:ext cx="4805982" cy="1938992"/>
          </a:xfrm>
          <a:prstGeom prst="rect">
            <a:avLst/>
          </a:prstGeom>
          <a:noFill/>
        </p:spPr>
        <p:txBody>
          <a:bodyPr wrap="square" rtlCol="0">
            <a:spAutoFit/>
          </a:bodyPr>
          <a:lstStyle/>
          <a:p>
            <a:r>
              <a:rPr lang="tr-TR" sz="2000" b="1" spc="-10" dirty="0">
                <a:solidFill>
                  <a:srgbClr val="FFFFFF"/>
                </a:solidFill>
                <a:latin typeface="+mj-lt"/>
                <a:cs typeface="Calibri"/>
              </a:rPr>
              <a:t>Yerli üretim oranı yüksek, ihracata uygun sertifikasyon süreçleri tamamlanmış ürünlerle bölgesel </a:t>
            </a:r>
            <a:r>
              <a:rPr lang="tr-TR" sz="2000" b="1" spc="-10" dirty="0" smtClean="0">
                <a:solidFill>
                  <a:srgbClr val="FFFFFF"/>
                </a:solidFill>
                <a:latin typeface="+mj-lt"/>
                <a:cs typeface="Calibri"/>
              </a:rPr>
              <a:t>istihdama bölge süt ürünleri işleme kapasitesine katkı sağlayacak yatırım</a:t>
            </a:r>
            <a:endParaRPr lang="tr-TR" sz="2000" b="1" spc="-10" dirty="0">
              <a:solidFill>
                <a:srgbClr val="FFFFFF"/>
              </a:solidFill>
              <a:latin typeface="+mj-lt"/>
              <a:cs typeface="Calibri"/>
            </a:endParaRP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19" y="5848455"/>
            <a:ext cx="4337298" cy="2872756"/>
          </a:xfrm>
          <a:prstGeom prst="rect">
            <a:avLst/>
          </a:prstGeom>
        </p:spPr>
      </p:pic>
    </p:spTree>
    <p:extLst>
      <p:ext uri="{BB962C8B-B14F-4D97-AF65-F5344CB8AC3E}">
        <p14:creationId xmlns:p14="http://schemas.microsoft.com/office/powerpoint/2010/main" val="3439693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33</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6" y="-40205"/>
            <a:ext cx="18257304" cy="10272776"/>
          </a:xfrm>
          <a:prstGeom prst="rect">
            <a:avLst/>
          </a:prstGeom>
        </p:spPr>
      </p:pic>
      <p:grpSp>
        <p:nvGrpSpPr>
          <p:cNvPr id="7" name="Group 33"/>
          <p:cNvGrpSpPr/>
          <p:nvPr/>
        </p:nvGrpSpPr>
        <p:grpSpPr>
          <a:xfrm>
            <a:off x="685800" y="1519050"/>
            <a:ext cx="1005562" cy="1005562"/>
            <a:chOff x="0" y="0"/>
            <a:chExt cx="812800" cy="812800"/>
          </a:xfrm>
        </p:grpSpPr>
        <p:sp>
          <p:nvSpPr>
            <p:cNvPr id="8"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9"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10" name="Dikdörtgen 9"/>
          <p:cNvSpPr/>
          <p:nvPr/>
        </p:nvSpPr>
        <p:spPr>
          <a:xfrm>
            <a:off x="834593" y="1646479"/>
            <a:ext cx="601447" cy="830997"/>
          </a:xfrm>
          <a:prstGeom prst="rect">
            <a:avLst/>
          </a:prstGeom>
          <a:ln>
            <a:noFill/>
          </a:ln>
        </p:spPr>
        <p:txBody>
          <a:bodyPr wrap="none">
            <a:spAutoFit/>
          </a:bodyPr>
          <a:lstStyle/>
          <a:p>
            <a:r>
              <a:rPr lang="tr-TR" sz="4800" dirty="0" smtClean="0">
                <a:solidFill>
                  <a:schemeClr val="bg1"/>
                </a:solidFill>
                <a:latin typeface="Poppins Bold" panose="00000800000000000000" pitchFamily="2" charset="-94"/>
                <a:cs typeface="Poppins Bold" panose="00000800000000000000" pitchFamily="2" charset="-94"/>
              </a:rPr>
              <a:t>4</a:t>
            </a:r>
            <a:endParaRPr lang="tr-TR" sz="4800" dirty="0">
              <a:solidFill>
                <a:schemeClr val="bg1"/>
              </a:solidFill>
            </a:endParaRPr>
          </a:p>
        </p:txBody>
      </p:sp>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sp>
        <p:nvSpPr>
          <p:cNvPr id="28" name="Dikdörtgen 27"/>
          <p:cNvSpPr/>
          <p:nvPr/>
        </p:nvSpPr>
        <p:spPr>
          <a:xfrm>
            <a:off x="1799204" y="1729444"/>
            <a:ext cx="16260196" cy="1077218"/>
          </a:xfrm>
          <a:prstGeom prst="rect">
            <a:avLst/>
          </a:prstGeom>
        </p:spPr>
        <p:txBody>
          <a:bodyPr wrap="squar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 </a:t>
            </a:r>
            <a:r>
              <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rPr>
              <a:t>2500 BAŞ KAPASİTELİ KOYUN YETİŞTİRME VE KOYUN SÜTÜ İŞLEME TESİSİ </a:t>
            </a:r>
            <a:endParaRPr lang="tr-TR" sz="3200" dirty="0">
              <a:ln>
                <a:solidFill>
                  <a:srgbClr val="0054C5"/>
                </a:solidFill>
              </a:ln>
              <a:solidFill>
                <a:srgbClr val="0054C5"/>
              </a:solidFill>
              <a:latin typeface="Poppins Bold" panose="00000800000000000000" pitchFamily="2" charset="-94"/>
              <a:cs typeface="Poppins Bold" panose="00000800000000000000" pitchFamily="2" charset="-94"/>
            </a:endParaRPr>
          </a:p>
          <a:p>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(Senaryo - Künye)</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29" name="object 27"/>
          <p:cNvSpPr txBox="1"/>
          <p:nvPr/>
        </p:nvSpPr>
        <p:spPr>
          <a:xfrm>
            <a:off x="16344564" y="2963345"/>
            <a:ext cx="1306379" cy="957313"/>
          </a:xfrm>
          <a:prstGeom prst="rect">
            <a:avLst/>
          </a:prstGeom>
        </p:spPr>
        <p:txBody>
          <a:bodyPr vert="horz" wrap="square" lIns="0" tIns="13335" rIns="0" bIns="0" rtlCol="0">
            <a:spAutoFit/>
          </a:bodyPr>
          <a:lstStyle/>
          <a:p>
            <a:pPr marL="27305">
              <a:lnSpc>
                <a:spcPct val="100000"/>
              </a:lnSpc>
              <a:spcBef>
                <a:spcPts val="105"/>
              </a:spcBef>
            </a:pPr>
            <a:r>
              <a:rPr b="1" spc="-10" dirty="0">
                <a:solidFill>
                  <a:schemeClr val="accent2"/>
                </a:solidFill>
                <a:latin typeface="+mj-lt"/>
                <a:cs typeface="Calibri"/>
              </a:rPr>
              <a:t>Uygulama</a:t>
            </a:r>
            <a:endParaRPr dirty="0">
              <a:solidFill>
                <a:schemeClr val="accent2"/>
              </a:solidFill>
              <a:latin typeface="+mj-lt"/>
              <a:cs typeface="Calibri"/>
            </a:endParaRPr>
          </a:p>
          <a:p>
            <a:pPr marL="27305">
              <a:lnSpc>
                <a:spcPct val="100000"/>
              </a:lnSpc>
            </a:pPr>
            <a:r>
              <a:rPr b="1" spc="-10" dirty="0">
                <a:solidFill>
                  <a:schemeClr val="accent2"/>
                </a:solidFill>
                <a:latin typeface="+mj-lt"/>
                <a:cs typeface="Calibri"/>
              </a:rPr>
              <a:t>Süresi</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24</a:t>
            </a:r>
            <a:r>
              <a:rPr sz="2200" b="1" spc="-20" dirty="0" smtClean="0">
                <a:latin typeface="+mj-lt"/>
                <a:cs typeface="Calibri"/>
              </a:rPr>
              <a:t> </a:t>
            </a:r>
            <a:r>
              <a:rPr sz="2200" b="1" spc="-25" dirty="0">
                <a:latin typeface="+mj-lt"/>
                <a:cs typeface="Calibri"/>
              </a:rPr>
              <a:t>ay</a:t>
            </a:r>
            <a:endParaRPr sz="2200" dirty="0">
              <a:latin typeface="+mj-lt"/>
              <a:cs typeface="Calibri"/>
            </a:endParaRPr>
          </a:p>
        </p:txBody>
      </p:sp>
      <p:sp>
        <p:nvSpPr>
          <p:cNvPr id="32" name="object 28"/>
          <p:cNvSpPr txBox="1"/>
          <p:nvPr/>
        </p:nvSpPr>
        <p:spPr>
          <a:xfrm>
            <a:off x="16344564" y="4707279"/>
            <a:ext cx="1370526" cy="957313"/>
          </a:xfrm>
          <a:prstGeom prst="rect">
            <a:avLst/>
          </a:prstGeom>
        </p:spPr>
        <p:txBody>
          <a:bodyPr vert="horz" wrap="square" lIns="0" tIns="13335" rIns="0" bIns="0" rtlCol="0">
            <a:spAutoFit/>
          </a:bodyPr>
          <a:lstStyle/>
          <a:p>
            <a:pPr marL="12700">
              <a:lnSpc>
                <a:spcPct val="100000"/>
              </a:lnSpc>
              <a:spcBef>
                <a:spcPts val="105"/>
              </a:spcBef>
            </a:pPr>
            <a:r>
              <a:rPr lang="tr-TR" b="1" dirty="0">
                <a:solidFill>
                  <a:schemeClr val="accent2"/>
                </a:solidFill>
                <a:latin typeface="+mj-lt"/>
                <a:cs typeface="Calibri"/>
              </a:rPr>
              <a:t>Geri</a:t>
            </a:r>
            <a:r>
              <a:rPr lang="tr-TR" b="1" spc="-20" dirty="0">
                <a:solidFill>
                  <a:schemeClr val="accent2"/>
                </a:solidFill>
                <a:latin typeface="+mj-lt"/>
                <a:cs typeface="Calibri"/>
              </a:rPr>
              <a:t> </a:t>
            </a:r>
            <a:r>
              <a:rPr lang="tr-TR" b="1" spc="-10" dirty="0">
                <a:solidFill>
                  <a:schemeClr val="accent2"/>
                </a:solidFill>
                <a:latin typeface="+mj-lt"/>
                <a:cs typeface="Calibri"/>
              </a:rPr>
              <a:t>Dönüş Süresi</a:t>
            </a:r>
            <a:endParaRPr lang="tr-TR" dirty="0">
              <a:solidFill>
                <a:schemeClr val="accent2"/>
              </a:solidFill>
              <a:latin typeface="+mj-lt"/>
              <a:cs typeface="Calibri"/>
            </a:endParaRPr>
          </a:p>
          <a:p>
            <a:pPr marL="76200">
              <a:lnSpc>
                <a:spcPct val="100000"/>
              </a:lnSpc>
              <a:spcBef>
                <a:spcPts val="375"/>
              </a:spcBef>
            </a:pPr>
            <a:r>
              <a:rPr lang="tr-TR" sz="2200" b="1" dirty="0" smtClean="0">
                <a:latin typeface="+mj-lt"/>
                <a:cs typeface="Calibri"/>
              </a:rPr>
              <a:t>60</a:t>
            </a:r>
            <a:r>
              <a:rPr lang="tr-TR" sz="2200" b="1" spc="-20" dirty="0" smtClean="0">
                <a:latin typeface="+mj-lt"/>
                <a:cs typeface="Calibri"/>
              </a:rPr>
              <a:t> </a:t>
            </a:r>
            <a:r>
              <a:rPr lang="tr-TR" sz="2200" b="1" spc="-25" dirty="0">
                <a:latin typeface="+mj-lt"/>
                <a:cs typeface="Calibri"/>
              </a:rPr>
              <a:t>ay</a:t>
            </a:r>
            <a:endParaRPr lang="tr-TR" sz="2200" dirty="0">
              <a:latin typeface="+mj-lt"/>
              <a:cs typeface="Calibri"/>
            </a:endParaRPr>
          </a:p>
        </p:txBody>
      </p:sp>
      <p:pic>
        <p:nvPicPr>
          <p:cNvPr id="33" name="object 32"/>
          <p:cNvPicPr/>
          <p:nvPr/>
        </p:nvPicPr>
        <p:blipFill>
          <a:blip r:embed="rId4" cstate="print"/>
          <a:stretch>
            <a:fillRect/>
          </a:stretch>
        </p:blipFill>
        <p:spPr>
          <a:xfrm>
            <a:off x="12039600" y="2854376"/>
            <a:ext cx="1010565" cy="1074128"/>
          </a:xfrm>
          <a:prstGeom prst="rect">
            <a:avLst/>
          </a:prstGeom>
        </p:spPr>
      </p:pic>
      <p:sp>
        <p:nvSpPr>
          <p:cNvPr id="34" name="object 33"/>
          <p:cNvSpPr txBox="1"/>
          <p:nvPr/>
        </p:nvSpPr>
        <p:spPr>
          <a:xfrm>
            <a:off x="13179440" y="2963345"/>
            <a:ext cx="1940621" cy="957313"/>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a:latin typeface="+mj-lt"/>
                <a:cs typeface="Calibri"/>
              </a:rPr>
              <a:t>5</a:t>
            </a:r>
            <a:r>
              <a:rPr sz="2200" b="1" spc="-35" dirty="0" smtClean="0">
                <a:latin typeface="+mj-lt"/>
                <a:cs typeface="Calibri"/>
              </a:rPr>
              <a:t> </a:t>
            </a:r>
            <a:r>
              <a:rPr sz="2200" b="1" dirty="0">
                <a:latin typeface="+mj-lt"/>
                <a:cs typeface="Calibri"/>
              </a:rPr>
              <a:t>Milyon</a:t>
            </a:r>
            <a:r>
              <a:rPr sz="2200" b="1" spc="-30" dirty="0">
                <a:latin typeface="+mj-lt"/>
                <a:cs typeface="Calibri"/>
              </a:rPr>
              <a:t> </a:t>
            </a:r>
            <a:r>
              <a:rPr sz="2200" b="1" spc="-25" dirty="0">
                <a:latin typeface="+mj-lt"/>
                <a:cs typeface="Calibri"/>
              </a:rPr>
              <a:t>USD</a:t>
            </a:r>
            <a:endParaRPr sz="2200" dirty="0">
              <a:latin typeface="+mj-lt"/>
              <a:cs typeface="Calibri"/>
            </a:endParaRPr>
          </a:p>
        </p:txBody>
      </p:sp>
      <p:sp>
        <p:nvSpPr>
          <p:cNvPr id="35" name="object 34"/>
          <p:cNvSpPr txBox="1"/>
          <p:nvPr/>
        </p:nvSpPr>
        <p:spPr>
          <a:xfrm>
            <a:off x="13179440" y="4707279"/>
            <a:ext cx="1159392"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120 </a:t>
            </a:r>
            <a:r>
              <a:rPr sz="2200" b="1" spc="-20" dirty="0" err="1" smtClean="0">
                <a:latin typeface="+mj-lt"/>
                <a:cs typeface="Calibri"/>
              </a:rPr>
              <a:t>kişi</a:t>
            </a:r>
            <a:endParaRPr sz="2200" dirty="0">
              <a:latin typeface="+mj-lt"/>
              <a:cs typeface="Calibri"/>
            </a:endParaRPr>
          </a:p>
        </p:txBody>
      </p:sp>
      <p:sp>
        <p:nvSpPr>
          <p:cNvPr id="36" name="Dikdörtgen 35"/>
          <p:cNvSpPr/>
          <p:nvPr/>
        </p:nvSpPr>
        <p:spPr>
          <a:xfrm>
            <a:off x="4250915" y="5295331"/>
            <a:ext cx="3240000" cy="3886768"/>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7" name="object 24"/>
          <p:cNvSpPr txBox="1"/>
          <p:nvPr/>
        </p:nvSpPr>
        <p:spPr>
          <a:xfrm>
            <a:off x="1155666" y="4330047"/>
            <a:ext cx="2039829" cy="660053"/>
          </a:xfrm>
          <a:prstGeom prst="rect">
            <a:avLst/>
          </a:prstGeom>
        </p:spPr>
        <p:txBody>
          <a:bodyPr vert="horz" wrap="square" lIns="0" tIns="13335" rIns="0" bIns="0" rtlCol="0">
            <a:spAutoFit/>
          </a:bodyPr>
          <a:lstStyle/>
          <a:p>
            <a:pPr marL="12700" marR="5080" algn="ctr">
              <a:lnSpc>
                <a:spcPct val="100000"/>
              </a:lnSpc>
              <a:spcBef>
                <a:spcPts val="105"/>
              </a:spcBef>
            </a:pPr>
            <a:r>
              <a:rPr b="1" spc="-10" dirty="0">
                <a:solidFill>
                  <a:schemeClr val="accent2"/>
                </a:solidFill>
                <a:latin typeface="+mj-lt"/>
                <a:cs typeface="Calibri"/>
              </a:rPr>
              <a:t>Üretilecek Ürün/Hizmet</a:t>
            </a:r>
            <a:endParaRPr dirty="0">
              <a:solidFill>
                <a:schemeClr val="accent2"/>
              </a:solidFill>
              <a:latin typeface="+mj-lt"/>
              <a:cs typeface="Calibri"/>
            </a:endParaRPr>
          </a:p>
        </p:txBody>
      </p:sp>
      <p:sp>
        <p:nvSpPr>
          <p:cNvPr id="38" name="object 26"/>
          <p:cNvSpPr txBox="1"/>
          <p:nvPr/>
        </p:nvSpPr>
        <p:spPr>
          <a:xfrm>
            <a:off x="5167527" y="4297495"/>
            <a:ext cx="1466113" cy="660053"/>
          </a:xfrm>
          <a:prstGeom prst="rect">
            <a:avLst/>
          </a:prstGeom>
        </p:spPr>
        <p:txBody>
          <a:bodyPr vert="horz" wrap="square" lIns="0" tIns="13335" rIns="0" bIns="0" rtlCol="0">
            <a:spAutoFit/>
          </a:bodyPr>
          <a:lstStyle/>
          <a:p>
            <a:pPr marL="12700" algn="ctr">
              <a:lnSpc>
                <a:spcPct val="100000"/>
              </a:lnSpc>
              <a:spcBef>
                <a:spcPts val="105"/>
              </a:spcBef>
            </a:pPr>
            <a:r>
              <a:rPr b="1" spc="-10" dirty="0">
                <a:solidFill>
                  <a:schemeClr val="accent2"/>
                </a:solidFill>
                <a:latin typeface="+mj-lt"/>
                <a:cs typeface="Calibri"/>
              </a:rPr>
              <a:t>Tesis</a:t>
            </a:r>
            <a:endParaRPr dirty="0">
              <a:solidFill>
                <a:schemeClr val="accent2"/>
              </a:solidFill>
              <a:latin typeface="+mj-lt"/>
              <a:cs typeface="Calibri"/>
            </a:endParaRPr>
          </a:p>
          <a:p>
            <a:pPr marL="12700" algn="ctr">
              <a:lnSpc>
                <a:spcPct val="100000"/>
              </a:lnSpc>
            </a:pPr>
            <a:r>
              <a:rPr b="1" spc="-10" dirty="0">
                <a:solidFill>
                  <a:schemeClr val="accent2"/>
                </a:solidFill>
                <a:latin typeface="+mj-lt"/>
                <a:cs typeface="Calibri"/>
              </a:rPr>
              <a:t>Kapasitesi</a:t>
            </a:r>
            <a:endParaRPr dirty="0">
              <a:solidFill>
                <a:schemeClr val="accent2"/>
              </a:solidFill>
              <a:latin typeface="+mj-lt"/>
              <a:cs typeface="Calibri"/>
            </a:endParaRPr>
          </a:p>
        </p:txBody>
      </p:sp>
      <p:pic>
        <p:nvPicPr>
          <p:cNvPr id="39" name="object 31"/>
          <p:cNvPicPr/>
          <p:nvPr/>
        </p:nvPicPr>
        <p:blipFill>
          <a:blip r:embed="rId5" cstate="print"/>
          <a:stretch>
            <a:fillRect/>
          </a:stretch>
        </p:blipFill>
        <p:spPr>
          <a:xfrm>
            <a:off x="5061167" y="2792935"/>
            <a:ext cx="1461819" cy="1517863"/>
          </a:xfrm>
          <a:prstGeom prst="rect">
            <a:avLst/>
          </a:prstGeom>
        </p:spPr>
      </p:pic>
      <p:sp>
        <p:nvSpPr>
          <p:cNvPr id="40" name="Dikdörtgen 39"/>
          <p:cNvSpPr/>
          <p:nvPr/>
        </p:nvSpPr>
        <p:spPr>
          <a:xfrm>
            <a:off x="548263" y="5291088"/>
            <a:ext cx="3240000" cy="3891012"/>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object 8"/>
          <p:cNvSpPr txBox="1"/>
          <p:nvPr/>
        </p:nvSpPr>
        <p:spPr>
          <a:xfrm>
            <a:off x="756114" y="5506263"/>
            <a:ext cx="2880000" cy="566822"/>
          </a:xfrm>
          <a:prstGeom prst="rect">
            <a:avLst/>
          </a:prstGeom>
        </p:spPr>
        <p:txBody>
          <a:bodyPr vert="horz" wrap="square" lIns="0" tIns="12700" rIns="0" bIns="0" rtlCol="0">
            <a:spAutoFit/>
          </a:bodyPr>
          <a:lstStyle/>
          <a:p>
            <a:pPr marL="12700" marR="5080">
              <a:lnSpc>
                <a:spcPct val="100000"/>
              </a:lnSpc>
              <a:spcBef>
                <a:spcPts val="100"/>
              </a:spcBef>
            </a:pPr>
            <a:r>
              <a:rPr lang="tr-TR" b="1" spc="-10" dirty="0" smtClean="0">
                <a:solidFill>
                  <a:srgbClr val="FFFFFF"/>
                </a:solidFill>
                <a:latin typeface="+mj-lt"/>
                <a:cs typeface="Calibri"/>
              </a:rPr>
              <a:t>Koyun Sütü ve Süt Ürünleri</a:t>
            </a:r>
            <a:endParaRPr lang="tr-TR" b="1" spc="-10" dirty="0">
              <a:solidFill>
                <a:srgbClr val="FFFFFF"/>
              </a:solidFill>
              <a:latin typeface="+mj-lt"/>
              <a:cs typeface="Calibri"/>
            </a:endParaRPr>
          </a:p>
        </p:txBody>
      </p:sp>
      <p:sp>
        <p:nvSpPr>
          <p:cNvPr id="42" name="object 8"/>
          <p:cNvSpPr txBox="1"/>
          <p:nvPr/>
        </p:nvSpPr>
        <p:spPr>
          <a:xfrm>
            <a:off x="4489913" y="5506263"/>
            <a:ext cx="2880000" cy="1146468"/>
          </a:xfrm>
          <a:prstGeom prst="rect">
            <a:avLst/>
          </a:prstGeom>
        </p:spPr>
        <p:txBody>
          <a:bodyPr vert="horz" wrap="square" lIns="0" tIns="12700" rIns="0" bIns="0" rtlCol="0">
            <a:spAutoFit/>
          </a:bodyPr>
          <a:lstStyle/>
          <a:p>
            <a:pPr marL="355600" marR="5080" indent="-342900">
              <a:lnSpc>
                <a:spcPct val="100000"/>
              </a:lnSpc>
              <a:spcBef>
                <a:spcPts val="100"/>
              </a:spcBef>
              <a:buFont typeface="+mj-lt"/>
              <a:buAutoNum type="arabicPeriod"/>
            </a:pPr>
            <a:r>
              <a:rPr lang="tr-TR" b="1" dirty="0">
                <a:solidFill>
                  <a:srgbClr val="FFFFFF"/>
                </a:solidFill>
                <a:latin typeface="+mj-lt"/>
                <a:cs typeface="Calibri"/>
              </a:rPr>
              <a:t>1000 ton/yıl çiğ süt işleme kapasitesi</a:t>
            </a:r>
          </a:p>
          <a:p>
            <a:pPr marL="355600" marR="5080" indent="-342900">
              <a:lnSpc>
                <a:spcPct val="100000"/>
              </a:lnSpc>
              <a:spcBef>
                <a:spcPts val="100"/>
              </a:spcBef>
              <a:buFont typeface="+mj-lt"/>
              <a:buAutoNum type="arabicPeriod"/>
            </a:pPr>
            <a:r>
              <a:rPr lang="tr-TR" b="1" dirty="0">
                <a:solidFill>
                  <a:srgbClr val="FFFFFF"/>
                </a:solidFill>
                <a:latin typeface="+mj-lt"/>
                <a:cs typeface="Calibri"/>
              </a:rPr>
              <a:t>800 ton/yıl peynir</a:t>
            </a:r>
          </a:p>
          <a:p>
            <a:pPr marL="355600" marR="5080" indent="-342900">
              <a:lnSpc>
                <a:spcPct val="100000"/>
              </a:lnSpc>
              <a:spcBef>
                <a:spcPts val="100"/>
              </a:spcBef>
              <a:buFont typeface="+mj-lt"/>
              <a:buAutoNum type="arabicPeriod"/>
            </a:pPr>
            <a:r>
              <a:rPr lang="tr-TR" b="1" dirty="0">
                <a:solidFill>
                  <a:srgbClr val="FFFFFF"/>
                </a:solidFill>
                <a:latin typeface="+mj-lt"/>
                <a:cs typeface="Calibri"/>
              </a:rPr>
              <a:t>250 ton/yıl </a:t>
            </a:r>
            <a:r>
              <a:rPr lang="tr-TR" b="1" dirty="0" smtClean="0">
                <a:solidFill>
                  <a:srgbClr val="FFFFFF"/>
                </a:solidFill>
                <a:latin typeface="+mj-lt"/>
                <a:cs typeface="Calibri"/>
              </a:rPr>
              <a:t>yoğurt</a:t>
            </a:r>
            <a:endParaRPr lang="tr-TR" b="1" dirty="0">
              <a:solidFill>
                <a:schemeClr val="bg1"/>
              </a:solidFill>
              <a:latin typeface="+mj-lt"/>
              <a:cs typeface="Calibri"/>
            </a:endParaRPr>
          </a:p>
        </p:txBody>
      </p:sp>
      <p:grpSp>
        <p:nvGrpSpPr>
          <p:cNvPr id="43" name="Map3" descr="{&quot;Key&quot;:&quot;POWER_USER_SHAPE_ICON&quot;,&quot;Value&quot;:&quot;POWER_USER_SHAPE_ICON_STYLE_1&quot;}"/>
          <p:cNvGrpSpPr>
            <a:grpSpLocks noChangeAspect="1"/>
          </p:cNvGrpSpPr>
          <p:nvPr>
            <p:custDataLst>
              <p:tags r:id="rId1"/>
            </p:custDataLst>
          </p:nvPr>
        </p:nvGrpSpPr>
        <p:grpSpPr>
          <a:xfrm>
            <a:off x="8852097" y="2906570"/>
            <a:ext cx="1051489" cy="1202037"/>
            <a:chOff x="5716589" y="5786439"/>
            <a:chExt cx="709613" cy="811212"/>
          </a:xfrm>
          <a:solidFill>
            <a:srgbClr val="0054C5"/>
          </a:solidFill>
        </p:grpSpPr>
        <p:sp>
          <p:nvSpPr>
            <p:cNvPr id="44" name="Freeform 20"/>
            <p:cNvSpPr>
              <a:spLocks noEditPoints="1"/>
            </p:cNvSpPr>
            <p:nvPr/>
          </p:nvSpPr>
          <p:spPr bwMode="auto">
            <a:xfrm>
              <a:off x="5716589" y="6280151"/>
              <a:ext cx="709613" cy="317500"/>
            </a:xfrm>
            <a:custGeom>
              <a:avLst/>
              <a:gdLst>
                <a:gd name="T0" fmla="*/ 24 w 1024"/>
                <a:gd name="T1" fmla="*/ 330 h 459"/>
                <a:gd name="T2" fmla="*/ 537 w 1024"/>
                <a:gd name="T3" fmla="*/ 442 h 459"/>
                <a:gd name="T4" fmla="*/ 997 w 1024"/>
                <a:gd name="T5" fmla="*/ 254 h 459"/>
                <a:gd name="T6" fmla="*/ 848 w 1024"/>
                <a:gd name="T7" fmla="*/ 141 h 459"/>
                <a:gd name="T8" fmla="*/ 846 w 1024"/>
                <a:gd name="T9" fmla="*/ 138 h 459"/>
                <a:gd name="T10" fmla="*/ 828 w 1024"/>
                <a:gd name="T11" fmla="*/ 102 h 459"/>
                <a:gd name="T12" fmla="*/ 797 w 1024"/>
                <a:gd name="T13" fmla="*/ 39 h 459"/>
                <a:gd name="T14" fmla="*/ 564 w 1024"/>
                <a:gd name="T15" fmla="*/ 135 h 459"/>
                <a:gd name="T16" fmla="*/ 555 w 1024"/>
                <a:gd name="T17" fmla="*/ 134 h 459"/>
                <a:gd name="T18" fmla="*/ 483 w 1024"/>
                <a:gd name="T19" fmla="*/ 85 h 459"/>
                <a:gd name="T20" fmla="*/ 384 w 1024"/>
                <a:gd name="T21" fmla="*/ 18 h 459"/>
                <a:gd name="T22" fmla="*/ 181 w 1024"/>
                <a:gd name="T23" fmla="*/ 122 h 459"/>
                <a:gd name="T24" fmla="*/ 125 w 1024"/>
                <a:gd name="T25" fmla="*/ 197 h 459"/>
                <a:gd name="T26" fmla="*/ 24 w 1024"/>
                <a:gd name="T27" fmla="*/ 330 h 459"/>
                <a:gd name="T28" fmla="*/ 538 w 1024"/>
                <a:gd name="T29" fmla="*/ 459 h 459"/>
                <a:gd name="T30" fmla="*/ 536 w 1024"/>
                <a:gd name="T31" fmla="*/ 459 h 459"/>
                <a:gd name="T32" fmla="*/ 7 w 1024"/>
                <a:gd name="T33" fmla="*/ 342 h 459"/>
                <a:gd name="T34" fmla="*/ 1 w 1024"/>
                <a:gd name="T35" fmla="*/ 337 h 459"/>
                <a:gd name="T36" fmla="*/ 2 w 1024"/>
                <a:gd name="T37" fmla="*/ 329 h 459"/>
                <a:gd name="T38" fmla="*/ 110 w 1024"/>
                <a:gd name="T39" fmla="*/ 188 h 459"/>
                <a:gd name="T40" fmla="*/ 167 w 1024"/>
                <a:gd name="T41" fmla="*/ 112 h 459"/>
                <a:gd name="T42" fmla="*/ 169 w 1024"/>
                <a:gd name="T43" fmla="*/ 110 h 459"/>
                <a:gd name="T44" fmla="*/ 380 w 1024"/>
                <a:gd name="T45" fmla="*/ 1 h 459"/>
                <a:gd name="T46" fmla="*/ 388 w 1024"/>
                <a:gd name="T47" fmla="*/ 1 h 459"/>
                <a:gd name="T48" fmla="*/ 494 w 1024"/>
                <a:gd name="T49" fmla="*/ 71 h 459"/>
                <a:gd name="T50" fmla="*/ 561 w 1024"/>
                <a:gd name="T51" fmla="*/ 118 h 459"/>
                <a:gd name="T52" fmla="*/ 798 w 1024"/>
                <a:gd name="T53" fmla="*/ 20 h 459"/>
                <a:gd name="T54" fmla="*/ 805 w 1024"/>
                <a:gd name="T55" fmla="*/ 20 h 459"/>
                <a:gd name="T56" fmla="*/ 810 w 1024"/>
                <a:gd name="T57" fmla="*/ 25 h 459"/>
                <a:gd name="T58" fmla="*/ 844 w 1024"/>
                <a:gd name="T59" fmla="*/ 95 h 459"/>
                <a:gd name="T60" fmla="*/ 862 w 1024"/>
                <a:gd name="T61" fmla="*/ 130 h 459"/>
                <a:gd name="T62" fmla="*/ 1020 w 1024"/>
                <a:gd name="T63" fmla="*/ 249 h 459"/>
                <a:gd name="T64" fmla="*/ 1024 w 1024"/>
                <a:gd name="T65" fmla="*/ 257 h 459"/>
                <a:gd name="T66" fmla="*/ 1018 w 1024"/>
                <a:gd name="T67" fmla="*/ 263 h 459"/>
                <a:gd name="T68" fmla="*/ 541 w 1024"/>
                <a:gd name="T69" fmla="*/ 459 h 459"/>
                <a:gd name="T70" fmla="*/ 538 w 1024"/>
                <a:gd name="T7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4" h="459">
                  <a:moveTo>
                    <a:pt x="24" y="330"/>
                  </a:moveTo>
                  <a:cubicBezTo>
                    <a:pt x="120" y="355"/>
                    <a:pt x="479" y="431"/>
                    <a:pt x="537" y="442"/>
                  </a:cubicBezTo>
                  <a:cubicBezTo>
                    <a:pt x="588" y="424"/>
                    <a:pt x="924" y="284"/>
                    <a:pt x="997" y="254"/>
                  </a:cubicBezTo>
                  <a:cubicBezTo>
                    <a:pt x="960" y="227"/>
                    <a:pt x="868" y="158"/>
                    <a:pt x="848" y="141"/>
                  </a:cubicBezTo>
                  <a:cubicBezTo>
                    <a:pt x="847" y="140"/>
                    <a:pt x="847" y="139"/>
                    <a:pt x="846" y="138"/>
                  </a:cubicBezTo>
                  <a:cubicBezTo>
                    <a:pt x="842" y="131"/>
                    <a:pt x="836" y="117"/>
                    <a:pt x="828" y="102"/>
                  </a:cubicBezTo>
                  <a:cubicBezTo>
                    <a:pt x="818" y="82"/>
                    <a:pt x="806" y="58"/>
                    <a:pt x="797" y="39"/>
                  </a:cubicBezTo>
                  <a:cubicBezTo>
                    <a:pt x="748" y="60"/>
                    <a:pt x="598" y="122"/>
                    <a:pt x="564" y="135"/>
                  </a:cubicBezTo>
                  <a:cubicBezTo>
                    <a:pt x="561" y="136"/>
                    <a:pt x="558" y="136"/>
                    <a:pt x="555" y="134"/>
                  </a:cubicBezTo>
                  <a:cubicBezTo>
                    <a:pt x="541" y="126"/>
                    <a:pt x="513" y="106"/>
                    <a:pt x="483" y="85"/>
                  </a:cubicBezTo>
                  <a:cubicBezTo>
                    <a:pt x="445" y="58"/>
                    <a:pt x="403" y="29"/>
                    <a:pt x="384" y="18"/>
                  </a:cubicBezTo>
                  <a:cubicBezTo>
                    <a:pt x="341" y="38"/>
                    <a:pt x="218" y="99"/>
                    <a:pt x="181" y="122"/>
                  </a:cubicBezTo>
                  <a:cubicBezTo>
                    <a:pt x="166" y="142"/>
                    <a:pt x="146" y="169"/>
                    <a:pt x="125" y="197"/>
                  </a:cubicBezTo>
                  <a:cubicBezTo>
                    <a:pt x="90" y="244"/>
                    <a:pt x="51" y="296"/>
                    <a:pt x="24" y="330"/>
                  </a:cubicBezTo>
                  <a:close/>
                  <a:moveTo>
                    <a:pt x="538" y="459"/>
                  </a:moveTo>
                  <a:cubicBezTo>
                    <a:pt x="537" y="459"/>
                    <a:pt x="537" y="459"/>
                    <a:pt x="536" y="459"/>
                  </a:cubicBezTo>
                  <a:cubicBezTo>
                    <a:pt x="484" y="449"/>
                    <a:pt x="80" y="364"/>
                    <a:pt x="7" y="342"/>
                  </a:cubicBezTo>
                  <a:cubicBezTo>
                    <a:pt x="4" y="342"/>
                    <a:pt x="2" y="340"/>
                    <a:pt x="1" y="337"/>
                  </a:cubicBezTo>
                  <a:cubicBezTo>
                    <a:pt x="0" y="334"/>
                    <a:pt x="0" y="332"/>
                    <a:pt x="2" y="329"/>
                  </a:cubicBezTo>
                  <a:cubicBezTo>
                    <a:pt x="29" y="297"/>
                    <a:pt x="72" y="239"/>
                    <a:pt x="110" y="188"/>
                  </a:cubicBezTo>
                  <a:cubicBezTo>
                    <a:pt x="131" y="159"/>
                    <a:pt x="152" y="131"/>
                    <a:pt x="167" y="112"/>
                  </a:cubicBezTo>
                  <a:cubicBezTo>
                    <a:pt x="168" y="111"/>
                    <a:pt x="168" y="110"/>
                    <a:pt x="169" y="110"/>
                  </a:cubicBezTo>
                  <a:cubicBezTo>
                    <a:pt x="207" y="85"/>
                    <a:pt x="340" y="19"/>
                    <a:pt x="380" y="1"/>
                  </a:cubicBezTo>
                  <a:cubicBezTo>
                    <a:pt x="383" y="0"/>
                    <a:pt x="386" y="0"/>
                    <a:pt x="388" y="1"/>
                  </a:cubicBezTo>
                  <a:cubicBezTo>
                    <a:pt x="406" y="10"/>
                    <a:pt x="450" y="41"/>
                    <a:pt x="494" y="71"/>
                  </a:cubicBezTo>
                  <a:cubicBezTo>
                    <a:pt x="521" y="91"/>
                    <a:pt x="547" y="109"/>
                    <a:pt x="561" y="118"/>
                  </a:cubicBezTo>
                  <a:cubicBezTo>
                    <a:pt x="605" y="100"/>
                    <a:pt x="763" y="35"/>
                    <a:pt x="798" y="20"/>
                  </a:cubicBezTo>
                  <a:cubicBezTo>
                    <a:pt x="800" y="19"/>
                    <a:pt x="803" y="19"/>
                    <a:pt x="805" y="20"/>
                  </a:cubicBezTo>
                  <a:cubicBezTo>
                    <a:pt x="808" y="21"/>
                    <a:pt x="810" y="23"/>
                    <a:pt x="810" y="25"/>
                  </a:cubicBezTo>
                  <a:cubicBezTo>
                    <a:pt x="819" y="45"/>
                    <a:pt x="833" y="72"/>
                    <a:pt x="844" y="95"/>
                  </a:cubicBezTo>
                  <a:cubicBezTo>
                    <a:pt x="852" y="109"/>
                    <a:pt x="858" y="122"/>
                    <a:pt x="862" y="130"/>
                  </a:cubicBezTo>
                  <a:cubicBezTo>
                    <a:pt x="888" y="151"/>
                    <a:pt x="999" y="234"/>
                    <a:pt x="1020" y="249"/>
                  </a:cubicBezTo>
                  <a:cubicBezTo>
                    <a:pt x="1023" y="251"/>
                    <a:pt x="1024" y="254"/>
                    <a:pt x="1024" y="257"/>
                  </a:cubicBezTo>
                  <a:cubicBezTo>
                    <a:pt x="1023" y="260"/>
                    <a:pt x="1021" y="262"/>
                    <a:pt x="1018" y="263"/>
                  </a:cubicBezTo>
                  <a:cubicBezTo>
                    <a:pt x="1001" y="271"/>
                    <a:pt x="587" y="443"/>
                    <a:pt x="541" y="459"/>
                  </a:cubicBezTo>
                  <a:cubicBezTo>
                    <a:pt x="540" y="459"/>
                    <a:pt x="539" y="459"/>
                    <a:pt x="538" y="4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21"/>
            <p:cNvSpPr>
              <a:spLocks/>
            </p:cNvSpPr>
            <p:nvPr/>
          </p:nvSpPr>
          <p:spPr bwMode="auto">
            <a:xfrm>
              <a:off x="5972177" y="6451601"/>
              <a:ext cx="109538" cy="106363"/>
            </a:xfrm>
            <a:custGeom>
              <a:avLst/>
              <a:gdLst>
                <a:gd name="T0" fmla="*/ 158 w 160"/>
                <a:gd name="T1" fmla="*/ 27 h 154"/>
                <a:gd name="T2" fmla="*/ 81 w 160"/>
                <a:gd name="T3" fmla="*/ 0 h 154"/>
                <a:gd name="T4" fmla="*/ 0 w 160"/>
                <a:gd name="T5" fmla="*/ 121 h 154"/>
                <a:gd name="T6" fmla="*/ 160 w 160"/>
                <a:gd name="T7" fmla="*/ 154 h 154"/>
                <a:gd name="T8" fmla="*/ 158 w 160"/>
                <a:gd name="T9" fmla="*/ 27 h 154"/>
              </a:gdLst>
              <a:ahLst/>
              <a:cxnLst>
                <a:cxn ang="0">
                  <a:pos x="T0" y="T1"/>
                </a:cxn>
                <a:cxn ang="0">
                  <a:pos x="T2" y="T3"/>
                </a:cxn>
                <a:cxn ang="0">
                  <a:pos x="T4" y="T5"/>
                </a:cxn>
                <a:cxn ang="0">
                  <a:pos x="T6" y="T7"/>
                </a:cxn>
                <a:cxn ang="0">
                  <a:pos x="T8" y="T9"/>
                </a:cxn>
              </a:cxnLst>
              <a:rect l="0" t="0" r="r" b="b"/>
              <a:pathLst>
                <a:path w="160" h="154">
                  <a:moveTo>
                    <a:pt x="158" y="27"/>
                  </a:moveTo>
                  <a:cubicBezTo>
                    <a:pt x="137" y="20"/>
                    <a:pt x="110" y="11"/>
                    <a:pt x="81" y="0"/>
                  </a:cubicBezTo>
                  <a:cubicBezTo>
                    <a:pt x="52" y="44"/>
                    <a:pt x="23" y="87"/>
                    <a:pt x="0" y="121"/>
                  </a:cubicBezTo>
                  <a:cubicBezTo>
                    <a:pt x="67" y="135"/>
                    <a:pt x="127" y="147"/>
                    <a:pt x="160" y="154"/>
                  </a:cubicBezTo>
                  <a:cubicBezTo>
                    <a:pt x="158" y="110"/>
                    <a:pt x="158" y="55"/>
                    <a:pt x="158" y="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22"/>
            <p:cNvSpPr>
              <a:spLocks/>
            </p:cNvSpPr>
            <p:nvPr/>
          </p:nvSpPr>
          <p:spPr bwMode="auto">
            <a:xfrm>
              <a:off x="6178552" y="6326189"/>
              <a:ext cx="103188" cy="80963"/>
            </a:xfrm>
            <a:custGeom>
              <a:avLst/>
              <a:gdLst>
                <a:gd name="T0" fmla="*/ 39 w 151"/>
                <a:gd name="T1" fmla="*/ 116 h 116"/>
                <a:gd name="T2" fmla="*/ 151 w 151"/>
                <a:gd name="T3" fmla="*/ 71 h 116"/>
                <a:gd name="T4" fmla="*/ 119 w 151"/>
                <a:gd name="T5" fmla="*/ 0 h 116"/>
                <a:gd name="T6" fmla="*/ 7 w 151"/>
                <a:gd name="T7" fmla="*/ 46 h 116"/>
                <a:gd name="T8" fmla="*/ 0 w 151"/>
                <a:gd name="T9" fmla="*/ 87 h 116"/>
                <a:gd name="T10" fmla="*/ 39 w 151"/>
                <a:gd name="T11" fmla="*/ 116 h 116"/>
              </a:gdLst>
              <a:ahLst/>
              <a:cxnLst>
                <a:cxn ang="0">
                  <a:pos x="T0" y="T1"/>
                </a:cxn>
                <a:cxn ang="0">
                  <a:pos x="T2" y="T3"/>
                </a:cxn>
                <a:cxn ang="0">
                  <a:pos x="T4" y="T5"/>
                </a:cxn>
                <a:cxn ang="0">
                  <a:pos x="T6" y="T7"/>
                </a:cxn>
                <a:cxn ang="0">
                  <a:pos x="T8" y="T9"/>
                </a:cxn>
                <a:cxn ang="0">
                  <a:pos x="T10" y="T11"/>
                </a:cxn>
              </a:cxnLst>
              <a:rect l="0" t="0" r="r" b="b"/>
              <a:pathLst>
                <a:path w="151" h="116">
                  <a:moveTo>
                    <a:pt x="39" y="116"/>
                  </a:moveTo>
                  <a:cubicBezTo>
                    <a:pt x="78" y="100"/>
                    <a:pt x="118" y="84"/>
                    <a:pt x="151" y="71"/>
                  </a:cubicBezTo>
                  <a:cubicBezTo>
                    <a:pt x="141" y="48"/>
                    <a:pt x="124" y="11"/>
                    <a:pt x="119" y="0"/>
                  </a:cubicBezTo>
                  <a:cubicBezTo>
                    <a:pt x="93" y="11"/>
                    <a:pt x="50" y="29"/>
                    <a:pt x="7" y="46"/>
                  </a:cubicBezTo>
                  <a:cubicBezTo>
                    <a:pt x="5" y="62"/>
                    <a:pt x="2" y="77"/>
                    <a:pt x="0" y="87"/>
                  </a:cubicBezTo>
                  <a:cubicBezTo>
                    <a:pt x="9" y="96"/>
                    <a:pt x="23" y="105"/>
                    <a:pt x="39" y="1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23"/>
            <p:cNvSpPr>
              <a:spLocks/>
            </p:cNvSpPr>
            <p:nvPr/>
          </p:nvSpPr>
          <p:spPr bwMode="auto">
            <a:xfrm>
              <a:off x="5913439" y="6421439"/>
              <a:ext cx="95250" cy="109538"/>
            </a:xfrm>
            <a:custGeom>
              <a:avLst/>
              <a:gdLst>
                <a:gd name="T0" fmla="*/ 46 w 137"/>
                <a:gd name="T1" fmla="*/ 0 h 158"/>
                <a:gd name="T2" fmla="*/ 0 w 137"/>
                <a:gd name="T3" fmla="*/ 148 h 158"/>
                <a:gd name="T4" fmla="*/ 49 w 137"/>
                <a:gd name="T5" fmla="*/ 158 h 158"/>
                <a:gd name="T6" fmla="*/ 137 w 137"/>
                <a:gd name="T7" fmla="*/ 34 h 158"/>
                <a:gd name="T8" fmla="*/ 46 w 137"/>
                <a:gd name="T9" fmla="*/ 0 h 158"/>
              </a:gdLst>
              <a:ahLst/>
              <a:cxnLst>
                <a:cxn ang="0">
                  <a:pos x="T0" y="T1"/>
                </a:cxn>
                <a:cxn ang="0">
                  <a:pos x="T2" y="T3"/>
                </a:cxn>
                <a:cxn ang="0">
                  <a:pos x="T4" y="T5"/>
                </a:cxn>
                <a:cxn ang="0">
                  <a:pos x="T6" y="T7"/>
                </a:cxn>
                <a:cxn ang="0">
                  <a:pos x="T8" y="T9"/>
                </a:cxn>
              </a:cxnLst>
              <a:rect l="0" t="0" r="r" b="b"/>
              <a:pathLst>
                <a:path w="137" h="158">
                  <a:moveTo>
                    <a:pt x="46" y="0"/>
                  </a:moveTo>
                  <a:cubicBezTo>
                    <a:pt x="32" y="45"/>
                    <a:pt x="15" y="98"/>
                    <a:pt x="0" y="148"/>
                  </a:cubicBezTo>
                  <a:cubicBezTo>
                    <a:pt x="16" y="151"/>
                    <a:pt x="33" y="154"/>
                    <a:pt x="49" y="158"/>
                  </a:cubicBezTo>
                  <a:cubicBezTo>
                    <a:pt x="74" y="123"/>
                    <a:pt x="107" y="77"/>
                    <a:pt x="137" y="34"/>
                  </a:cubicBezTo>
                  <a:cubicBezTo>
                    <a:pt x="108" y="23"/>
                    <a:pt x="77" y="12"/>
                    <a:pt x="4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Freeform 24"/>
            <p:cNvSpPr>
              <a:spLocks/>
            </p:cNvSpPr>
            <p:nvPr/>
          </p:nvSpPr>
          <p:spPr bwMode="auto">
            <a:xfrm>
              <a:off x="5776914" y="6384926"/>
              <a:ext cx="147638" cy="133350"/>
            </a:xfrm>
            <a:custGeom>
              <a:avLst/>
              <a:gdLst>
                <a:gd name="T0" fmla="*/ 108 w 215"/>
                <a:gd name="T1" fmla="*/ 0 h 193"/>
                <a:gd name="T2" fmla="*/ 0 w 215"/>
                <a:gd name="T3" fmla="*/ 156 h 193"/>
                <a:gd name="T4" fmla="*/ 163 w 215"/>
                <a:gd name="T5" fmla="*/ 193 h 193"/>
                <a:gd name="T6" fmla="*/ 215 w 215"/>
                <a:gd name="T7" fmla="*/ 41 h 193"/>
                <a:gd name="T8" fmla="*/ 108 w 215"/>
                <a:gd name="T9" fmla="*/ 0 h 193"/>
              </a:gdLst>
              <a:ahLst/>
              <a:cxnLst>
                <a:cxn ang="0">
                  <a:pos x="T0" y="T1"/>
                </a:cxn>
                <a:cxn ang="0">
                  <a:pos x="T2" y="T3"/>
                </a:cxn>
                <a:cxn ang="0">
                  <a:pos x="T4" y="T5"/>
                </a:cxn>
                <a:cxn ang="0">
                  <a:pos x="T6" y="T7"/>
                </a:cxn>
                <a:cxn ang="0">
                  <a:pos x="T8" y="T9"/>
                </a:cxn>
              </a:cxnLst>
              <a:rect l="0" t="0" r="r" b="b"/>
              <a:pathLst>
                <a:path w="215" h="193">
                  <a:moveTo>
                    <a:pt x="108" y="0"/>
                  </a:moveTo>
                  <a:cubicBezTo>
                    <a:pt x="84" y="34"/>
                    <a:pt x="21" y="129"/>
                    <a:pt x="0" y="156"/>
                  </a:cubicBezTo>
                  <a:cubicBezTo>
                    <a:pt x="42" y="167"/>
                    <a:pt x="102" y="180"/>
                    <a:pt x="163" y="193"/>
                  </a:cubicBezTo>
                  <a:cubicBezTo>
                    <a:pt x="180" y="143"/>
                    <a:pt x="199" y="88"/>
                    <a:pt x="215" y="41"/>
                  </a:cubicBezTo>
                  <a:cubicBezTo>
                    <a:pt x="176" y="26"/>
                    <a:pt x="139" y="12"/>
                    <a:pt x="1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25"/>
            <p:cNvSpPr>
              <a:spLocks/>
            </p:cNvSpPr>
            <p:nvPr/>
          </p:nvSpPr>
          <p:spPr bwMode="auto">
            <a:xfrm>
              <a:off x="6040439" y="6365876"/>
              <a:ext cx="141288" cy="85725"/>
            </a:xfrm>
            <a:custGeom>
              <a:avLst/>
              <a:gdLst>
                <a:gd name="T0" fmla="*/ 70 w 204"/>
                <a:gd name="T1" fmla="*/ 122 h 122"/>
                <a:gd name="T2" fmla="*/ 204 w 204"/>
                <a:gd name="T3" fmla="*/ 71 h 122"/>
                <a:gd name="T4" fmla="*/ 165 w 204"/>
                <a:gd name="T5" fmla="*/ 41 h 122"/>
                <a:gd name="T6" fmla="*/ 174 w 204"/>
                <a:gd name="T7" fmla="*/ 0 h 122"/>
                <a:gd name="T8" fmla="*/ 89 w 204"/>
                <a:gd name="T9" fmla="*/ 34 h 122"/>
                <a:gd name="T10" fmla="*/ 56 w 204"/>
                <a:gd name="T11" fmla="*/ 12 h 122"/>
                <a:gd name="T12" fmla="*/ 0 w 204"/>
                <a:gd name="T13" fmla="*/ 95 h 122"/>
                <a:gd name="T14" fmla="*/ 70 w 204"/>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22">
                  <a:moveTo>
                    <a:pt x="70" y="122"/>
                  </a:moveTo>
                  <a:cubicBezTo>
                    <a:pt x="98" y="112"/>
                    <a:pt x="149" y="92"/>
                    <a:pt x="204" y="71"/>
                  </a:cubicBezTo>
                  <a:cubicBezTo>
                    <a:pt x="188" y="59"/>
                    <a:pt x="174" y="49"/>
                    <a:pt x="165" y="41"/>
                  </a:cubicBezTo>
                  <a:cubicBezTo>
                    <a:pt x="168" y="31"/>
                    <a:pt x="171" y="17"/>
                    <a:pt x="174" y="0"/>
                  </a:cubicBezTo>
                  <a:cubicBezTo>
                    <a:pt x="128" y="19"/>
                    <a:pt x="89" y="34"/>
                    <a:pt x="89" y="34"/>
                  </a:cubicBezTo>
                  <a:cubicBezTo>
                    <a:pt x="89" y="34"/>
                    <a:pt x="76" y="25"/>
                    <a:pt x="56" y="12"/>
                  </a:cubicBezTo>
                  <a:cubicBezTo>
                    <a:pt x="39" y="37"/>
                    <a:pt x="20" y="65"/>
                    <a:pt x="0" y="95"/>
                  </a:cubicBezTo>
                  <a:cubicBezTo>
                    <a:pt x="30" y="106"/>
                    <a:pt x="55" y="116"/>
                    <a:pt x="70" y="12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26"/>
            <p:cNvSpPr>
              <a:spLocks/>
            </p:cNvSpPr>
            <p:nvPr/>
          </p:nvSpPr>
          <p:spPr bwMode="auto">
            <a:xfrm>
              <a:off x="5953127" y="6348414"/>
              <a:ext cx="111125" cy="76200"/>
            </a:xfrm>
            <a:custGeom>
              <a:avLst/>
              <a:gdLst>
                <a:gd name="T0" fmla="*/ 0 w 161"/>
                <a:gd name="T1" fmla="*/ 71 h 111"/>
                <a:gd name="T2" fmla="*/ 100 w 161"/>
                <a:gd name="T3" fmla="*/ 111 h 111"/>
                <a:gd name="T4" fmla="*/ 161 w 161"/>
                <a:gd name="T5" fmla="*/ 23 h 111"/>
                <a:gd name="T6" fmla="*/ 126 w 161"/>
                <a:gd name="T7" fmla="*/ 0 h 111"/>
                <a:gd name="T8" fmla="*/ 12 w 161"/>
                <a:gd name="T9" fmla="*/ 34 h 111"/>
                <a:gd name="T10" fmla="*/ 0 w 161"/>
                <a:gd name="T11" fmla="*/ 71 h 111"/>
              </a:gdLst>
              <a:ahLst/>
              <a:cxnLst>
                <a:cxn ang="0">
                  <a:pos x="T0" y="T1"/>
                </a:cxn>
                <a:cxn ang="0">
                  <a:pos x="T2" y="T3"/>
                </a:cxn>
                <a:cxn ang="0">
                  <a:pos x="T4" y="T5"/>
                </a:cxn>
                <a:cxn ang="0">
                  <a:pos x="T6" y="T7"/>
                </a:cxn>
                <a:cxn ang="0">
                  <a:pos x="T8" y="T9"/>
                </a:cxn>
                <a:cxn ang="0">
                  <a:pos x="T10" y="T11"/>
                </a:cxn>
              </a:cxnLst>
              <a:rect l="0" t="0" r="r" b="b"/>
              <a:pathLst>
                <a:path w="161" h="111">
                  <a:moveTo>
                    <a:pt x="0" y="71"/>
                  </a:moveTo>
                  <a:cubicBezTo>
                    <a:pt x="33" y="84"/>
                    <a:pt x="68" y="98"/>
                    <a:pt x="100" y="111"/>
                  </a:cubicBezTo>
                  <a:cubicBezTo>
                    <a:pt x="125" y="76"/>
                    <a:pt x="147" y="45"/>
                    <a:pt x="161" y="23"/>
                  </a:cubicBezTo>
                  <a:cubicBezTo>
                    <a:pt x="150" y="16"/>
                    <a:pt x="138" y="8"/>
                    <a:pt x="126" y="0"/>
                  </a:cubicBezTo>
                  <a:cubicBezTo>
                    <a:pt x="83" y="13"/>
                    <a:pt x="38" y="27"/>
                    <a:pt x="12" y="34"/>
                  </a:cubicBezTo>
                  <a:cubicBezTo>
                    <a:pt x="9" y="44"/>
                    <a:pt x="5" y="57"/>
                    <a:pt x="0" y="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27"/>
            <p:cNvSpPr>
              <a:spLocks/>
            </p:cNvSpPr>
            <p:nvPr/>
          </p:nvSpPr>
          <p:spPr bwMode="auto">
            <a:xfrm>
              <a:off x="6226177" y="6391276"/>
              <a:ext cx="138113" cy="79375"/>
            </a:xfrm>
            <a:custGeom>
              <a:avLst/>
              <a:gdLst>
                <a:gd name="T0" fmla="*/ 125 w 199"/>
                <a:gd name="T1" fmla="*/ 113 h 113"/>
                <a:gd name="T2" fmla="*/ 199 w 199"/>
                <a:gd name="T3" fmla="*/ 83 h 113"/>
                <a:gd name="T4" fmla="*/ 98 w 199"/>
                <a:gd name="T5" fmla="*/ 0 h 113"/>
                <a:gd name="T6" fmla="*/ 0 w 199"/>
                <a:gd name="T7" fmla="*/ 40 h 113"/>
                <a:gd name="T8" fmla="*/ 125 w 199"/>
                <a:gd name="T9" fmla="*/ 113 h 113"/>
              </a:gdLst>
              <a:ahLst/>
              <a:cxnLst>
                <a:cxn ang="0">
                  <a:pos x="T0" y="T1"/>
                </a:cxn>
                <a:cxn ang="0">
                  <a:pos x="T2" y="T3"/>
                </a:cxn>
                <a:cxn ang="0">
                  <a:pos x="T4" y="T5"/>
                </a:cxn>
                <a:cxn ang="0">
                  <a:pos x="T6" y="T7"/>
                </a:cxn>
                <a:cxn ang="0">
                  <a:pos x="T8" y="T9"/>
                </a:cxn>
              </a:cxnLst>
              <a:rect l="0" t="0" r="r" b="b"/>
              <a:pathLst>
                <a:path w="199" h="113">
                  <a:moveTo>
                    <a:pt x="125" y="113"/>
                  </a:moveTo>
                  <a:cubicBezTo>
                    <a:pt x="153" y="102"/>
                    <a:pt x="178" y="92"/>
                    <a:pt x="199" y="83"/>
                  </a:cubicBezTo>
                  <a:cubicBezTo>
                    <a:pt x="165" y="58"/>
                    <a:pt x="117" y="17"/>
                    <a:pt x="98" y="0"/>
                  </a:cubicBezTo>
                  <a:cubicBezTo>
                    <a:pt x="67" y="13"/>
                    <a:pt x="33" y="27"/>
                    <a:pt x="0" y="40"/>
                  </a:cubicBezTo>
                  <a:cubicBezTo>
                    <a:pt x="38" y="63"/>
                    <a:pt x="83" y="89"/>
                    <a:pt x="125"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28"/>
            <p:cNvSpPr>
              <a:spLocks/>
            </p:cNvSpPr>
            <p:nvPr/>
          </p:nvSpPr>
          <p:spPr bwMode="auto">
            <a:xfrm>
              <a:off x="6100764" y="6429376"/>
              <a:ext cx="185738" cy="123825"/>
            </a:xfrm>
            <a:custGeom>
              <a:avLst/>
              <a:gdLst>
                <a:gd name="T0" fmla="*/ 0 w 268"/>
                <a:gd name="T1" fmla="*/ 58 h 178"/>
                <a:gd name="T2" fmla="*/ 9 w 268"/>
                <a:gd name="T3" fmla="*/ 178 h 178"/>
                <a:gd name="T4" fmla="*/ 268 w 268"/>
                <a:gd name="T5" fmla="*/ 75 h 178"/>
                <a:gd name="T6" fmla="*/ 147 w 268"/>
                <a:gd name="T7" fmla="*/ 0 h 178"/>
                <a:gd name="T8" fmla="*/ 0 w 268"/>
                <a:gd name="T9" fmla="*/ 58 h 178"/>
              </a:gdLst>
              <a:ahLst/>
              <a:cxnLst>
                <a:cxn ang="0">
                  <a:pos x="T0" y="T1"/>
                </a:cxn>
                <a:cxn ang="0">
                  <a:pos x="T2" y="T3"/>
                </a:cxn>
                <a:cxn ang="0">
                  <a:pos x="T4" y="T5"/>
                </a:cxn>
                <a:cxn ang="0">
                  <a:pos x="T6" y="T7"/>
                </a:cxn>
                <a:cxn ang="0">
                  <a:pos x="T8" y="T9"/>
                </a:cxn>
              </a:cxnLst>
              <a:rect l="0" t="0" r="r" b="b"/>
              <a:pathLst>
                <a:path w="268" h="178">
                  <a:moveTo>
                    <a:pt x="0" y="58"/>
                  </a:moveTo>
                  <a:cubicBezTo>
                    <a:pt x="2" y="81"/>
                    <a:pt x="6" y="132"/>
                    <a:pt x="9" y="178"/>
                  </a:cubicBezTo>
                  <a:cubicBezTo>
                    <a:pt x="66" y="156"/>
                    <a:pt x="174" y="113"/>
                    <a:pt x="268" y="75"/>
                  </a:cubicBezTo>
                  <a:cubicBezTo>
                    <a:pt x="226" y="50"/>
                    <a:pt x="183" y="23"/>
                    <a:pt x="147" y="0"/>
                  </a:cubicBezTo>
                  <a:cubicBezTo>
                    <a:pt x="88" y="24"/>
                    <a:pt x="33" y="45"/>
                    <a:pt x="0" y="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29"/>
            <p:cNvSpPr>
              <a:spLocks/>
            </p:cNvSpPr>
            <p:nvPr/>
          </p:nvSpPr>
          <p:spPr bwMode="auto">
            <a:xfrm>
              <a:off x="5875339" y="6308726"/>
              <a:ext cx="147638" cy="80963"/>
            </a:xfrm>
            <a:custGeom>
              <a:avLst/>
              <a:gdLst>
                <a:gd name="T0" fmla="*/ 98 w 212"/>
                <a:gd name="T1" fmla="*/ 70 h 117"/>
                <a:gd name="T2" fmla="*/ 212 w 212"/>
                <a:gd name="T3" fmla="*/ 40 h 117"/>
                <a:gd name="T4" fmla="*/ 153 w 212"/>
                <a:gd name="T5" fmla="*/ 0 h 117"/>
                <a:gd name="T6" fmla="*/ 0 w 212"/>
                <a:gd name="T7" fmla="*/ 83 h 117"/>
                <a:gd name="T8" fmla="*/ 82 w 212"/>
                <a:gd name="T9" fmla="*/ 117 h 117"/>
                <a:gd name="T10" fmla="*/ 98 w 212"/>
                <a:gd name="T11" fmla="*/ 70 h 117"/>
              </a:gdLst>
              <a:ahLst/>
              <a:cxnLst>
                <a:cxn ang="0">
                  <a:pos x="T0" y="T1"/>
                </a:cxn>
                <a:cxn ang="0">
                  <a:pos x="T2" y="T3"/>
                </a:cxn>
                <a:cxn ang="0">
                  <a:pos x="T4" y="T5"/>
                </a:cxn>
                <a:cxn ang="0">
                  <a:pos x="T6" y="T7"/>
                </a:cxn>
                <a:cxn ang="0">
                  <a:pos x="T8" y="T9"/>
                </a:cxn>
                <a:cxn ang="0">
                  <a:pos x="T10" y="T11"/>
                </a:cxn>
              </a:cxnLst>
              <a:rect l="0" t="0" r="r" b="b"/>
              <a:pathLst>
                <a:path w="212" h="117">
                  <a:moveTo>
                    <a:pt x="98" y="70"/>
                  </a:moveTo>
                  <a:cubicBezTo>
                    <a:pt x="122" y="65"/>
                    <a:pt x="168" y="52"/>
                    <a:pt x="212" y="40"/>
                  </a:cubicBezTo>
                  <a:cubicBezTo>
                    <a:pt x="184" y="21"/>
                    <a:pt x="160" y="5"/>
                    <a:pt x="153" y="0"/>
                  </a:cubicBezTo>
                  <a:cubicBezTo>
                    <a:pt x="115" y="19"/>
                    <a:pt x="45" y="57"/>
                    <a:pt x="0" y="83"/>
                  </a:cubicBezTo>
                  <a:cubicBezTo>
                    <a:pt x="17" y="91"/>
                    <a:pt x="47" y="103"/>
                    <a:pt x="82" y="117"/>
                  </a:cubicBezTo>
                  <a:cubicBezTo>
                    <a:pt x="89" y="98"/>
                    <a:pt x="94" y="82"/>
                    <a:pt x="98"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30"/>
            <p:cNvSpPr>
              <a:spLocks noEditPoints="1"/>
            </p:cNvSpPr>
            <p:nvPr/>
          </p:nvSpPr>
          <p:spPr bwMode="auto">
            <a:xfrm>
              <a:off x="5922964" y="5786439"/>
              <a:ext cx="354013" cy="566738"/>
            </a:xfrm>
            <a:custGeom>
              <a:avLst/>
              <a:gdLst>
                <a:gd name="T0" fmla="*/ 294 w 513"/>
                <a:gd name="T1" fmla="*/ 441 h 818"/>
                <a:gd name="T2" fmla="*/ 125 w 513"/>
                <a:gd name="T3" fmla="*/ 272 h 818"/>
                <a:gd name="T4" fmla="*/ 237 w 513"/>
                <a:gd name="T5" fmla="*/ 159 h 818"/>
                <a:gd name="T6" fmla="*/ 406 w 513"/>
                <a:gd name="T7" fmla="*/ 328 h 818"/>
                <a:gd name="T8" fmla="*/ 294 w 513"/>
                <a:gd name="T9" fmla="*/ 441 h 818"/>
                <a:gd name="T10" fmla="*/ 162 w 513"/>
                <a:gd name="T11" fmla="*/ 74 h 818"/>
                <a:gd name="T12" fmla="*/ 20 w 513"/>
                <a:gd name="T13" fmla="*/ 271 h 818"/>
                <a:gd name="T14" fmla="*/ 266 w 513"/>
                <a:gd name="T15" fmla="*/ 818 h 818"/>
                <a:gd name="T16" fmla="*/ 513 w 513"/>
                <a:gd name="T17" fmla="*/ 300 h 818"/>
                <a:gd name="T18" fmla="*/ 162 w 513"/>
                <a:gd name="T19" fmla="*/ 7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818">
                  <a:moveTo>
                    <a:pt x="294" y="441"/>
                  </a:moveTo>
                  <a:cubicBezTo>
                    <a:pt x="193" y="460"/>
                    <a:pt x="106" y="373"/>
                    <a:pt x="125" y="272"/>
                  </a:cubicBezTo>
                  <a:cubicBezTo>
                    <a:pt x="136" y="215"/>
                    <a:pt x="181" y="170"/>
                    <a:pt x="237" y="159"/>
                  </a:cubicBezTo>
                  <a:cubicBezTo>
                    <a:pt x="339" y="140"/>
                    <a:pt x="426" y="227"/>
                    <a:pt x="406" y="328"/>
                  </a:cubicBezTo>
                  <a:cubicBezTo>
                    <a:pt x="396" y="385"/>
                    <a:pt x="350" y="430"/>
                    <a:pt x="294" y="441"/>
                  </a:cubicBezTo>
                  <a:close/>
                  <a:moveTo>
                    <a:pt x="162" y="74"/>
                  </a:moveTo>
                  <a:cubicBezTo>
                    <a:pt x="82" y="107"/>
                    <a:pt x="28" y="185"/>
                    <a:pt x="20" y="271"/>
                  </a:cubicBezTo>
                  <a:cubicBezTo>
                    <a:pt x="0" y="495"/>
                    <a:pt x="216" y="557"/>
                    <a:pt x="266" y="818"/>
                  </a:cubicBezTo>
                  <a:cubicBezTo>
                    <a:pt x="313" y="568"/>
                    <a:pt x="513" y="501"/>
                    <a:pt x="513" y="300"/>
                  </a:cubicBezTo>
                  <a:cubicBezTo>
                    <a:pt x="513" y="130"/>
                    <a:pt x="341" y="0"/>
                    <a:pt x="162" y="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5" name="object 24"/>
          <p:cNvSpPr txBox="1"/>
          <p:nvPr/>
        </p:nvSpPr>
        <p:spPr>
          <a:xfrm>
            <a:off x="8693892" y="4297495"/>
            <a:ext cx="1551610" cy="567463"/>
          </a:xfrm>
          <a:prstGeom prst="rect">
            <a:avLst/>
          </a:prstGeom>
        </p:spPr>
        <p:txBody>
          <a:bodyPr vert="horz" wrap="square" lIns="0" tIns="13335" rIns="0" bIns="0" rtlCol="0">
            <a:spAutoFit/>
          </a:bodyPr>
          <a:lstStyle/>
          <a:p>
            <a:pPr marL="12700" marR="5080" algn="ctr">
              <a:lnSpc>
                <a:spcPct val="100000"/>
              </a:lnSpc>
              <a:spcBef>
                <a:spcPts val="105"/>
              </a:spcBef>
            </a:pPr>
            <a:r>
              <a:rPr lang="tr-TR" b="1" spc="-10" dirty="0">
                <a:solidFill>
                  <a:schemeClr val="accent2"/>
                </a:solidFill>
                <a:latin typeface="+mj-lt"/>
                <a:cs typeface="Calibri"/>
              </a:rPr>
              <a:t>Yatırıma Uygun Yerler</a:t>
            </a:r>
            <a:endParaRPr dirty="0">
              <a:solidFill>
                <a:schemeClr val="accent2"/>
              </a:solidFill>
              <a:latin typeface="+mj-lt"/>
              <a:cs typeface="Calibri"/>
            </a:endParaRPr>
          </a:p>
        </p:txBody>
      </p:sp>
      <p:sp>
        <p:nvSpPr>
          <p:cNvPr id="56" name="Dikdörtgen 55"/>
          <p:cNvSpPr/>
          <p:nvPr/>
        </p:nvSpPr>
        <p:spPr>
          <a:xfrm>
            <a:off x="8020021" y="5274678"/>
            <a:ext cx="3240000" cy="3907421"/>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7" name="object 25"/>
          <p:cNvPicPr/>
          <p:nvPr/>
        </p:nvPicPr>
        <p:blipFill>
          <a:blip r:embed="rId6" cstate="print"/>
          <a:stretch>
            <a:fillRect/>
          </a:stretch>
        </p:blipFill>
        <p:spPr>
          <a:xfrm>
            <a:off x="1432485" y="2925953"/>
            <a:ext cx="1507087" cy="1285898"/>
          </a:xfrm>
          <a:prstGeom prst="rect">
            <a:avLst/>
          </a:prstGeom>
        </p:spPr>
      </p:pic>
      <p:pic>
        <p:nvPicPr>
          <p:cNvPr id="58" name="Picture 4" descr="https://sdmntprpolandcentral.oaiusercontent.com/files/00000000-88b4-620a-a064-2e57c0c842b0/raw?se=2025-08-11T11%3A35%3A57Z&amp;sp=r&amp;sv=2024-08-04&amp;sr=b&amp;scid=bf116e46-e612-54f7-92b1-c95f46b18a76&amp;skoid=76024c37-11e2-4c92-aa07-7e519fbe2d0f&amp;sktid=a48cca56-e6da-484e-a814-9c849652bcb3&amp;skt=2025-08-11T07%3A24%3A19Z&amp;ske=2025-08-12T07%3A24%3A19Z&amp;sks=b&amp;skv=2024-08-04&amp;sig=2Z%2BbcCGIFfgq/LH%2BKMTEiq6/Xbi2ZxhfVSKtr8Tvse4%3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3118" y="5880434"/>
            <a:ext cx="5849479" cy="3899653"/>
          </a:xfrm>
          <a:prstGeom prst="rect">
            <a:avLst/>
          </a:prstGeom>
          <a:noFill/>
          <a:extLst>
            <a:ext uri="{909E8E84-426E-40DD-AFC4-6F175D3DCCD1}">
              <a14:hiddenFill xmlns:a14="http://schemas.microsoft.com/office/drawing/2010/main">
                <a:solidFill>
                  <a:srgbClr val="FFFFFF"/>
                </a:solidFill>
              </a14:hiddenFill>
            </a:ext>
          </a:extLst>
        </p:spPr>
      </p:pic>
      <p:pic>
        <p:nvPicPr>
          <p:cNvPr id="59" name="object 36"/>
          <p:cNvPicPr/>
          <p:nvPr/>
        </p:nvPicPr>
        <p:blipFill>
          <a:blip r:embed="rId8" cstate="print"/>
          <a:stretch>
            <a:fillRect/>
          </a:stretch>
        </p:blipFill>
        <p:spPr>
          <a:xfrm>
            <a:off x="12159076" y="4761547"/>
            <a:ext cx="916244" cy="801252"/>
          </a:xfrm>
          <a:prstGeom prst="rect">
            <a:avLst/>
          </a:prstGeom>
        </p:spPr>
      </p:pic>
      <p:pic>
        <p:nvPicPr>
          <p:cNvPr id="60" name="object 37"/>
          <p:cNvPicPr/>
          <p:nvPr/>
        </p:nvPicPr>
        <p:blipFill>
          <a:blip r:embed="rId9" cstate="print"/>
          <a:stretch>
            <a:fillRect/>
          </a:stretch>
        </p:blipFill>
        <p:spPr>
          <a:xfrm>
            <a:off x="15423989" y="2961490"/>
            <a:ext cx="791300" cy="967013"/>
          </a:xfrm>
          <a:prstGeom prst="rect">
            <a:avLst/>
          </a:prstGeom>
        </p:spPr>
      </p:pic>
      <p:pic>
        <p:nvPicPr>
          <p:cNvPr id="61" name="object 30"/>
          <p:cNvPicPr/>
          <p:nvPr/>
        </p:nvPicPr>
        <p:blipFill>
          <a:blip r:embed="rId10" cstate="print"/>
          <a:stretch>
            <a:fillRect/>
          </a:stretch>
        </p:blipFill>
        <p:spPr>
          <a:xfrm>
            <a:off x="15397045" y="4758593"/>
            <a:ext cx="818244" cy="807159"/>
          </a:xfrm>
          <a:prstGeom prst="rect">
            <a:avLst/>
          </a:prstGeom>
        </p:spPr>
      </p:pic>
      <p:sp>
        <p:nvSpPr>
          <p:cNvPr id="62" name="object 8"/>
          <p:cNvSpPr txBox="1"/>
          <p:nvPr/>
        </p:nvSpPr>
        <p:spPr>
          <a:xfrm>
            <a:off x="8269519" y="5641133"/>
            <a:ext cx="2880000" cy="1397819"/>
          </a:xfrm>
          <a:prstGeom prst="rect">
            <a:avLst/>
          </a:prstGeom>
        </p:spPr>
        <p:txBody>
          <a:bodyPr vert="horz" wrap="square" lIns="0" tIns="12700" rIns="0" bIns="0" rtlCol="0">
            <a:spAutoFit/>
          </a:bodyPr>
          <a:lstStyle/>
          <a:p>
            <a:pPr marL="12700" marR="5080">
              <a:lnSpc>
                <a:spcPct val="100000"/>
              </a:lnSpc>
              <a:spcBef>
                <a:spcPts val="100"/>
              </a:spcBef>
            </a:pPr>
            <a:r>
              <a:rPr lang="tr-TR" b="1" dirty="0" err="1" smtClean="0">
                <a:solidFill>
                  <a:schemeClr val="bg1"/>
                </a:solidFill>
                <a:latin typeface="+mj-lt"/>
                <a:cs typeface="Calibri"/>
              </a:rPr>
              <a:t>Altıeylül</a:t>
            </a:r>
            <a:r>
              <a:rPr lang="tr-TR" b="1" dirty="0" smtClean="0">
                <a:solidFill>
                  <a:schemeClr val="bg1"/>
                </a:solidFill>
                <a:latin typeface="+mj-lt"/>
                <a:cs typeface="Calibri"/>
              </a:rPr>
              <a:t>, Karesi, Susurluk, Manyas, Gönen, </a:t>
            </a:r>
            <a:r>
              <a:rPr lang="tr-TR" b="1" dirty="0" err="1" smtClean="0">
                <a:solidFill>
                  <a:schemeClr val="bg1"/>
                </a:solidFill>
                <a:latin typeface="+mj-lt"/>
                <a:cs typeface="Calibri"/>
              </a:rPr>
              <a:t>Kepsut</a:t>
            </a:r>
            <a:r>
              <a:rPr lang="tr-TR" b="1" dirty="0" smtClean="0">
                <a:solidFill>
                  <a:schemeClr val="bg1"/>
                </a:solidFill>
                <a:latin typeface="+mj-lt"/>
                <a:cs typeface="Calibri"/>
              </a:rPr>
              <a:t>, Dursunbey, Bigadiç, İvrindi</a:t>
            </a:r>
            <a:endParaRPr lang="tr-TR" b="1" dirty="0">
              <a:solidFill>
                <a:schemeClr val="bg1"/>
              </a:solidFill>
              <a:latin typeface="+mj-lt"/>
              <a:cs typeface="Calibri"/>
            </a:endParaRPr>
          </a:p>
        </p:txBody>
      </p:sp>
    </p:spTree>
    <p:extLst>
      <p:ext uri="{BB962C8B-B14F-4D97-AF65-F5344CB8AC3E}">
        <p14:creationId xmlns:p14="http://schemas.microsoft.com/office/powerpoint/2010/main" val="3970143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34</a:t>
            </a:fld>
            <a:endParaRPr lang="en-US"/>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6" y="-40205"/>
            <a:ext cx="18257304" cy="10272776"/>
          </a:xfrm>
          <a:prstGeom prst="rect">
            <a:avLst/>
          </a:prstGeom>
        </p:spPr>
      </p:pic>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sp>
        <p:nvSpPr>
          <p:cNvPr id="63" name="Dikdörtgen 62"/>
          <p:cNvSpPr/>
          <p:nvPr/>
        </p:nvSpPr>
        <p:spPr>
          <a:xfrm>
            <a:off x="1799204" y="1729444"/>
            <a:ext cx="16344767" cy="1569660"/>
          </a:xfrm>
          <a:prstGeom prst="rect">
            <a:avLst/>
          </a:prstGeom>
        </p:spPr>
        <p:txBody>
          <a:bodyPr wrap="square">
            <a:spAutoFit/>
          </a:bodyPr>
          <a:lstStyle/>
          <a:p>
            <a:pPr lvl="0"/>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2500 Baş Kapasiteli Koyun Yetiştirme ve Koyun Sütü İşleme Tesisi </a:t>
            </a:r>
            <a:endParaRPr lang="tr-TR" sz="3200" dirty="0" smtClean="0">
              <a:ln>
                <a:solidFill>
                  <a:srgbClr val="0054C5"/>
                </a:solidFill>
              </a:ln>
              <a:solidFill>
                <a:srgbClr val="0054C5"/>
              </a:solidFill>
              <a:latin typeface="Poppins Bold" panose="00000800000000000000" pitchFamily="2" charset="-94"/>
              <a:cs typeface="Poppins Bold" panose="00000800000000000000" pitchFamily="2" charset="-94"/>
            </a:endParaRPr>
          </a:p>
          <a:p>
            <a:pPr lvl="0"/>
            <a:r>
              <a:rPr lang="tr-TR" sz="3200" b="1" dirty="0" smtClean="0">
                <a:ln>
                  <a:solidFill>
                    <a:srgbClr val="0054C5"/>
                  </a:solidFill>
                </a:ln>
                <a:solidFill>
                  <a:srgbClr val="0054C5"/>
                </a:solidFill>
                <a:latin typeface="Poppins ExtraLight" panose="00000300000000000000" pitchFamily="2" charset="-94"/>
                <a:cs typeface="Poppins ExtraLight" panose="00000300000000000000" pitchFamily="2" charset="-94"/>
              </a:rPr>
              <a:t>(Senaryo – Teşvik Hesaplama)</a:t>
            </a:r>
          </a:p>
          <a:p>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64" name="object 8"/>
          <p:cNvSpPr txBox="1"/>
          <p:nvPr/>
        </p:nvSpPr>
        <p:spPr>
          <a:xfrm>
            <a:off x="1840154" y="4325337"/>
            <a:ext cx="5703646" cy="627736"/>
          </a:xfrm>
          <a:prstGeom prst="rect">
            <a:avLst/>
          </a:prstGeom>
        </p:spPr>
        <p:txBody>
          <a:bodyPr vert="horz" wrap="square" lIns="0" tIns="12065" rIns="0" bIns="0" rtlCol="0">
            <a:spAutoFit/>
          </a:bodyPr>
          <a:lstStyle/>
          <a:p>
            <a:pPr marL="54610" marR="5080">
              <a:lnSpc>
                <a:spcPct val="100000"/>
              </a:lnSpc>
              <a:spcBef>
                <a:spcPts val="95"/>
              </a:spcBef>
            </a:pPr>
            <a:r>
              <a:rPr sz="2000" i="1" dirty="0">
                <a:latin typeface="+mj-lt"/>
                <a:cs typeface="Calibri"/>
              </a:rPr>
              <a:t>*</a:t>
            </a:r>
            <a:r>
              <a:rPr lang="tr-TR" sz="2000" i="1" dirty="0">
                <a:latin typeface="+mj-lt"/>
                <a:cs typeface="Calibri"/>
              </a:rPr>
              <a:t>sabit</a:t>
            </a:r>
            <a:r>
              <a:rPr sz="2000" i="1" spc="-30" dirty="0">
                <a:latin typeface="+mj-lt"/>
                <a:cs typeface="Calibri"/>
              </a:rPr>
              <a:t> </a:t>
            </a:r>
            <a:r>
              <a:rPr sz="2000" i="1" dirty="0">
                <a:latin typeface="+mj-lt"/>
                <a:cs typeface="Calibri"/>
              </a:rPr>
              <a:t>yatırım</a:t>
            </a:r>
            <a:r>
              <a:rPr sz="2000" i="1" spc="-60" dirty="0">
                <a:latin typeface="+mj-lt"/>
                <a:cs typeface="Calibri"/>
              </a:rPr>
              <a:t> </a:t>
            </a:r>
            <a:r>
              <a:rPr sz="2000" i="1" dirty="0">
                <a:latin typeface="+mj-lt"/>
                <a:cs typeface="Calibri"/>
              </a:rPr>
              <a:t>tutarı</a:t>
            </a:r>
            <a:r>
              <a:rPr sz="2000" i="1" spc="-50" dirty="0">
                <a:latin typeface="+mj-lt"/>
                <a:cs typeface="Calibri"/>
              </a:rPr>
              <a:t> </a:t>
            </a:r>
            <a:r>
              <a:rPr sz="2000" i="1" dirty="0">
                <a:latin typeface="+mj-lt"/>
                <a:cs typeface="Calibri"/>
              </a:rPr>
              <a:t>mevcut</a:t>
            </a:r>
            <a:r>
              <a:rPr sz="2000" i="1" spc="-35" dirty="0">
                <a:latin typeface="+mj-lt"/>
                <a:cs typeface="Calibri"/>
              </a:rPr>
              <a:t> </a:t>
            </a:r>
            <a:r>
              <a:rPr sz="2000" i="1" spc="-10" dirty="0">
                <a:latin typeface="+mj-lt"/>
                <a:cs typeface="Calibri"/>
              </a:rPr>
              <a:t>USD-</a:t>
            </a:r>
            <a:r>
              <a:rPr sz="2000" i="1" spc="-25" dirty="0">
                <a:latin typeface="+mj-lt"/>
                <a:cs typeface="Calibri"/>
              </a:rPr>
              <a:t>TRY </a:t>
            </a:r>
            <a:r>
              <a:rPr sz="2000" i="1" dirty="0">
                <a:latin typeface="+mj-lt"/>
                <a:cs typeface="Calibri"/>
              </a:rPr>
              <a:t>döviz</a:t>
            </a:r>
            <a:r>
              <a:rPr sz="2000" i="1" spc="-55" dirty="0">
                <a:latin typeface="+mj-lt"/>
                <a:cs typeface="Calibri"/>
              </a:rPr>
              <a:t> </a:t>
            </a:r>
            <a:r>
              <a:rPr sz="2000" i="1" dirty="0">
                <a:latin typeface="+mj-lt"/>
                <a:cs typeface="Calibri"/>
              </a:rPr>
              <a:t>kuruyla</a:t>
            </a:r>
            <a:r>
              <a:rPr sz="2000" i="1" spc="-60" dirty="0">
                <a:latin typeface="+mj-lt"/>
                <a:cs typeface="Calibri"/>
              </a:rPr>
              <a:t> </a:t>
            </a:r>
            <a:r>
              <a:rPr sz="2000" i="1" dirty="0">
                <a:latin typeface="+mj-lt"/>
                <a:cs typeface="Calibri"/>
              </a:rPr>
              <a:t>yaklaşık</a:t>
            </a:r>
            <a:r>
              <a:rPr sz="2000" i="1" spc="-55" dirty="0">
                <a:latin typeface="+mj-lt"/>
                <a:cs typeface="Calibri"/>
              </a:rPr>
              <a:t> </a:t>
            </a:r>
            <a:r>
              <a:rPr sz="2000" i="1" spc="-10" dirty="0" err="1">
                <a:latin typeface="+mj-lt"/>
                <a:cs typeface="Calibri"/>
              </a:rPr>
              <a:t>olarak</a:t>
            </a:r>
            <a:r>
              <a:rPr sz="2000" i="1" spc="-10" dirty="0">
                <a:latin typeface="+mj-lt"/>
                <a:cs typeface="Calibri"/>
              </a:rPr>
              <a:t> </a:t>
            </a:r>
            <a:r>
              <a:rPr lang="tr-TR" sz="2000" b="1" i="1" dirty="0">
                <a:latin typeface="+mj-lt"/>
                <a:cs typeface="Calibri"/>
              </a:rPr>
              <a:t>2</a:t>
            </a:r>
            <a:r>
              <a:rPr lang="tr-TR" sz="2000" b="1" i="1" dirty="0" smtClean="0">
                <a:latin typeface="+mj-lt"/>
                <a:cs typeface="Calibri"/>
              </a:rPr>
              <a:t>00</a:t>
            </a:r>
            <a:r>
              <a:rPr sz="2000" b="1" i="1" dirty="0">
                <a:latin typeface="+mj-lt"/>
                <a:cs typeface="Calibri"/>
              </a:rPr>
              <a:t>.</a:t>
            </a:r>
            <a:r>
              <a:rPr lang="tr-TR" sz="2000" b="1" i="1" dirty="0">
                <a:latin typeface="+mj-lt"/>
                <a:cs typeface="Calibri"/>
              </a:rPr>
              <a:t>0</a:t>
            </a:r>
            <a:r>
              <a:rPr sz="2000" b="1" i="1" dirty="0">
                <a:latin typeface="+mj-lt"/>
                <a:cs typeface="Calibri"/>
              </a:rPr>
              <a:t>00.000</a:t>
            </a:r>
            <a:r>
              <a:rPr sz="2000" b="1" i="1" spc="-65" dirty="0">
                <a:latin typeface="+mj-lt"/>
                <a:cs typeface="Calibri"/>
              </a:rPr>
              <a:t> </a:t>
            </a:r>
            <a:r>
              <a:rPr sz="2000" b="1" i="1" spc="-10" dirty="0" err="1">
                <a:latin typeface="+mj-lt"/>
                <a:cs typeface="Calibri"/>
              </a:rPr>
              <a:t>TL</a:t>
            </a:r>
            <a:r>
              <a:rPr sz="2000" i="1" spc="-10" dirty="0" err="1">
                <a:latin typeface="+mj-lt"/>
                <a:cs typeface="Calibri"/>
              </a:rPr>
              <a:t>’dir</a:t>
            </a:r>
            <a:r>
              <a:rPr sz="2000" i="1" spc="-10" dirty="0">
                <a:latin typeface="+mj-lt"/>
                <a:cs typeface="Calibri"/>
              </a:rPr>
              <a:t>.</a:t>
            </a:r>
            <a:endParaRPr sz="2000" dirty="0">
              <a:latin typeface="+mj-lt"/>
              <a:cs typeface="Calibri"/>
            </a:endParaRPr>
          </a:p>
        </p:txBody>
      </p:sp>
      <p:pic>
        <p:nvPicPr>
          <p:cNvPr id="65" name="object 9"/>
          <p:cNvPicPr/>
          <p:nvPr/>
        </p:nvPicPr>
        <p:blipFill>
          <a:blip r:embed="rId4" cstate="print"/>
          <a:stretch>
            <a:fillRect/>
          </a:stretch>
        </p:blipFill>
        <p:spPr>
          <a:xfrm>
            <a:off x="700314" y="4195249"/>
            <a:ext cx="1024256" cy="819404"/>
          </a:xfrm>
          <a:prstGeom prst="rect">
            <a:avLst/>
          </a:prstGeom>
        </p:spPr>
      </p:pic>
      <p:pic>
        <p:nvPicPr>
          <p:cNvPr id="66" name="object 32"/>
          <p:cNvPicPr/>
          <p:nvPr/>
        </p:nvPicPr>
        <p:blipFill>
          <a:blip r:embed="rId5" cstate="print"/>
          <a:stretch>
            <a:fillRect/>
          </a:stretch>
        </p:blipFill>
        <p:spPr>
          <a:xfrm>
            <a:off x="700314" y="2913904"/>
            <a:ext cx="1010565" cy="1074128"/>
          </a:xfrm>
          <a:prstGeom prst="rect">
            <a:avLst/>
          </a:prstGeom>
        </p:spPr>
      </p:pic>
      <p:sp>
        <p:nvSpPr>
          <p:cNvPr id="67" name="object 33"/>
          <p:cNvSpPr txBox="1"/>
          <p:nvPr/>
        </p:nvSpPr>
        <p:spPr>
          <a:xfrm>
            <a:off x="1840154" y="3066740"/>
            <a:ext cx="1940621" cy="957313"/>
          </a:xfrm>
          <a:prstGeom prst="rect">
            <a:avLst/>
          </a:prstGeom>
        </p:spPr>
        <p:txBody>
          <a:bodyPr vert="horz" wrap="square" lIns="0" tIns="13335" rIns="0" bIns="0" rtlCol="0">
            <a:spAutoFit/>
          </a:bodyPr>
          <a:lstStyle/>
          <a:p>
            <a:pPr marL="18415">
              <a:lnSpc>
                <a:spcPct val="100000"/>
              </a:lnSpc>
              <a:spcBef>
                <a:spcPts val="105"/>
              </a:spcBef>
            </a:pPr>
            <a:r>
              <a:rPr lang="tr-TR" b="1" dirty="0">
                <a:solidFill>
                  <a:schemeClr val="accent2"/>
                </a:solidFill>
                <a:latin typeface="+mj-lt"/>
                <a:cs typeface="Calibri"/>
              </a:rPr>
              <a:t>Sabit</a:t>
            </a:r>
            <a:r>
              <a:rPr b="1" spc="-40" dirty="0">
                <a:solidFill>
                  <a:schemeClr val="accent2"/>
                </a:solidFill>
                <a:latin typeface="+mj-lt"/>
                <a:cs typeface="Calibri"/>
              </a:rPr>
              <a:t> </a:t>
            </a:r>
            <a:r>
              <a:rPr b="1" spc="-10" dirty="0">
                <a:solidFill>
                  <a:schemeClr val="accent2"/>
                </a:solidFill>
                <a:latin typeface="+mj-lt"/>
                <a:cs typeface="Calibri"/>
              </a:rPr>
              <a:t>Yatırım</a:t>
            </a:r>
            <a:endParaRPr dirty="0">
              <a:solidFill>
                <a:schemeClr val="accent2"/>
              </a:solidFill>
              <a:latin typeface="+mj-lt"/>
              <a:cs typeface="Calibri"/>
            </a:endParaRPr>
          </a:p>
          <a:p>
            <a:pPr marL="18415">
              <a:lnSpc>
                <a:spcPct val="100000"/>
              </a:lnSpc>
            </a:pPr>
            <a:r>
              <a:rPr b="1" spc="-10" dirty="0">
                <a:solidFill>
                  <a:schemeClr val="accent2"/>
                </a:solidFill>
                <a:latin typeface="+mj-lt"/>
                <a:cs typeface="Calibri"/>
              </a:rPr>
              <a:t>Tutarı</a:t>
            </a:r>
            <a:endParaRPr dirty="0">
              <a:solidFill>
                <a:schemeClr val="accent2"/>
              </a:solidFill>
              <a:latin typeface="+mj-lt"/>
              <a:cs typeface="Calibri"/>
            </a:endParaRPr>
          </a:p>
          <a:p>
            <a:pPr marL="12700">
              <a:lnSpc>
                <a:spcPct val="100000"/>
              </a:lnSpc>
              <a:spcBef>
                <a:spcPts val="375"/>
              </a:spcBef>
            </a:pPr>
            <a:r>
              <a:rPr lang="tr-TR" sz="2200" b="1" dirty="0">
                <a:latin typeface="+mj-lt"/>
                <a:cs typeface="Calibri"/>
              </a:rPr>
              <a:t>5</a:t>
            </a:r>
            <a:r>
              <a:rPr sz="2200" b="1" spc="-35" dirty="0" smtClean="0">
                <a:latin typeface="+mj-lt"/>
                <a:cs typeface="Calibri"/>
              </a:rPr>
              <a:t> </a:t>
            </a:r>
            <a:r>
              <a:rPr sz="2200" b="1" dirty="0">
                <a:latin typeface="+mj-lt"/>
                <a:cs typeface="Calibri"/>
              </a:rPr>
              <a:t>Milyon</a:t>
            </a:r>
            <a:r>
              <a:rPr sz="2200" b="1" spc="-30" dirty="0">
                <a:latin typeface="+mj-lt"/>
                <a:cs typeface="Calibri"/>
              </a:rPr>
              <a:t> </a:t>
            </a:r>
            <a:r>
              <a:rPr sz="2200" b="1" spc="-25" dirty="0">
                <a:latin typeface="+mj-lt"/>
                <a:cs typeface="Calibri"/>
              </a:rPr>
              <a:t>USD</a:t>
            </a:r>
            <a:endParaRPr sz="2200" dirty="0">
              <a:latin typeface="+mj-lt"/>
              <a:cs typeface="Calibri"/>
            </a:endParaRPr>
          </a:p>
        </p:txBody>
      </p:sp>
      <p:sp>
        <p:nvSpPr>
          <p:cNvPr id="68" name="object 34"/>
          <p:cNvSpPr txBox="1"/>
          <p:nvPr/>
        </p:nvSpPr>
        <p:spPr>
          <a:xfrm>
            <a:off x="5330907" y="3053579"/>
            <a:ext cx="2071846" cy="957313"/>
          </a:xfrm>
          <a:prstGeom prst="rect">
            <a:avLst/>
          </a:prstGeom>
        </p:spPr>
        <p:txBody>
          <a:bodyPr vert="horz" wrap="square" lIns="0" tIns="13335" rIns="0" bIns="0" rtlCol="0">
            <a:spAutoFit/>
          </a:bodyPr>
          <a:lstStyle/>
          <a:p>
            <a:pPr marL="30480">
              <a:lnSpc>
                <a:spcPct val="100000"/>
              </a:lnSpc>
              <a:spcBef>
                <a:spcPts val="105"/>
              </a:spcBef>
            </a:pPr>
            <a:r>
              <a:rPr lang="tr-TR" b="1" spc="-10" dirty="0">
                <a:solidFill>
                  <a:schemeClr val="accent2"/>
                </a:solidFill>
                <a:latin typeface="+mj-lt"/>
                <a:cs typeface="Calibri"/>
              </a:rPr>
              <a:t>İlave</a:t>
            </a:r>
            <a:endParaRPr dirty="0">
              <a:solidFill>
                <a:schemeClr val="accent2"/>
              </a:solidFill>
              <a:latin typeface="+mj-lt"/>
              <a:cs typeface="Calibri"/>
            </a:endParaRPr>
          </a:p>
          <a:p>
            <a:pPr marL="30480">
              <a:lnSpc>
                <a:spcPct val="100000"/>
              </a:lnSpc>
            </a:pPr>
            <a:r>
              <a:rPr b="1" spc="-10" dirty="0">
                <a:solidFill>
                  <a:schemeClr val="accent2"/>
                </a:solidFill>
                <a:latin typeface="+mj-lt"/>
                <a:cs typeface="Calibri"/>
              </a:rPr>
              <a:t>İstihdam</a:t>
            </a:r>
            <a:endParaRPr dirty="0">
              <a:solidFill>
                <a:schemeClr val="accent2"/>
              </a:solidFill>
              <a:latin typeface="+mj-lt"/>
              <a:cs typeface="Calibri"/>
            </a:endParaRPr>
          </a:p>
          <a:p>
            <a:pPr marL="12700">
              <a:lnSpc>
                <a:spcPct val="100000"/>
              </a:lnSpc>
              <a:spcBef>
                <a:spcPts val="375"/>
              </a:spcBef>
            </a:pPr>
            <a:r>
              <a:rPr lang="tr-TR" sz="2200" b="1" dirty="0" smtClean="0">
                <a:latin typeface="+mj-lt"/>
                <a:cs typeface="Calibri"/>
              </a:rPr>
              <a:t>120 </a:t>
            </a:r>
            <a:r>
              <a:rPr sz="2200" b="1" spc="-20" dirty="0" err="1" smtClean="0">
                <a:latin typeface="+mj-lt"/>
                <a:cs typeface="Calibri"/>
              </a:rPr>
              <a:t>kişi</a:t>
            </a:r>
            <a:endParaRPr sz="2200" dirty="0">
              <a:latin typeface="+mj-lt"/>
              <a:cs typeface="Calibri"/>
            </a:endParaRPr>
          </a:p>
        </p:txBody>
      </p:sp>
      <p:pic>
        <p:nvPicPr>
          <p:cNvPr id="69" name="object 36"/>
          <p:cNvPicPr/>
          <p:nvPr/>
        </p:nvPicPr>
        <p:blipFill>
          <a:blip r:embed="rId6" cstate="print"/>
          <a:stretch>
            <a:fillRect/>
          </a:stretch>
        </p:blipFill>
        <p:spPr>
          <a:xfrm>
            <a:off x="4310543" y="3066650"/>
            <a:ext cx="916244" cy="801252"/>
          </a:xfrm>
          <a:prstGeom prst="rect">
            <a:avLst/>
          </a:prstGeom>
        </p:spPr>
      </p:pic>
      <p:sp>
        <p:nvSpPr>
          <p:cNvPr id="70" name="Dikdörtgen 69"/>
          <p:cNvSpPr/>
          <p:nvPr/>
        </p:nvSpPr>
        <p:spPr>
          <a:xfrm>
            <a:off x="783979" y="1662177"/>
            <a:ext cx="601447"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4</a:t>
            </a:r>
            <a:endParaRPr lang="tr-TR" sz="4800" dirty="0">
              <a:solidFill>
                <a:schemeClr val="bg1"/>
              </a:solidFill>
            </a:endParaRPr>
          </a:p>
        </p:txBody>
      </p:sp>
      <p:sp>
        <p:nvSpPr>
          <p:cNvPr id="71" name="Metin kutusu 70"/>
          <p:cNvSpPr txBox="1"/>
          <p:nvPr/>
        </p:nvSpPr>
        <p:spPr>
          <a:xfrm>
            <a:off x="7791602" y="9293809"/>
            <a:ext cx="5486400" cy="369332"/>
          </a:xfrm>
          <a:prstGeom prst="rect">
            <a:avLst/>
          </a:prstGeom>
          <a:noFill/>
        </p:spPr>
        <p:txBody>
          <a:bodyPr wrap="square" rtlCol="0">
            <a:spAutoFit/>
          </a:bodyPr>
          <a:lstStyle/>
          <a:p>
            <a:r>
              <a:rPr lang="tr-TR" dirty="0"/>
              <a:t>*Faiz/Kar Payı desteği tercih edilmiştir.</a:t>
            </a:r>
          </a:p>
        </p:txBody>
      </p:sp>
      <p:pic>
        <p:nvPicPr>
          <p:cNvPr id="72" name="Picture 2" descr="Keçi Sütü Üretim İşletmesi – HASAN DENİZ HD DANIŞMANLI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315" y="5768313"/>
            <a:ext cx="6862995" cy="24136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3" name="object 2"/>
          <p:cNvGraphicFramePr>
            <a:graphicFrameLocks noGrp="1"/>
          </p:cNvGraphicFramePr>
          <p:nvPr>
            <p:extLst>
              <p:ext uri="{D42A27DB-BD31-4B8C-83A1-F6EECF244321}">
                <p14:modId xmlns:p14="http://schemas.microsoft.com/office/powerpoint/2010/main" val="436625085"/>
              </p:ext>
            </p:extLst>
          </p:nvPr>
        </p:nvGraphicFramePr>
        <p:xfrm>
          <a:off x="7791602" y="2776062"/>
          <a:ext cx="10352369" cy="6520868"/>
        </p:xfrm>
        <a:graphic>
          <a:graphicData uri="http://schemas.openxmlformats.org/drawingml/2006/table">
            <a:tbl>
              <a:tblPr firstRow="1" bandRow="1">
                <a:tableStyleId>{BC89EF96-8CEA-46FF-86C4-4CE0E7609802}</a:tableStyleId>
              </a:tblPr>
              <a:tblGrid>
                <a:gridCol w="6715104">
                  <a:extLst>
                    <a:ext uri="{9D8B030D-6E8A-4147-A177-3AD203B41FA5}">
                      <a16:colId xmlns:a16="http://schemas.microsoft.com/office/drawing/2014/main" val="20000"/>
                    </a:ext>
                  </a:extLst>
                </a:gridCol>
                <a:gridCol w="1953954">
                  <a:extLst>
                    <a:ext uri="{9D8B030D-6E8A-4147-A177-3AD203B41FA5}">
                      <a16:colId xmlns:a16="http://schemas.microsoft.com/office/drawing/2014/main" val="20001"/>
                    </a:ext>
                  </a:extLst>
                </a:gridCol>
                <a:gridCol w="1683311">
                  <a:extLst>
                    <a:ext uri="{9D8B030D-6E8A-4147-A177-3AD203B41FA5}">
                      <a16:colId xmlns:a16="http://schemas.microsoft.com/office/drawing/2014/main" val="20002"/>
                    </a:ext>
                  </a:extLst>
                </a:gridCol>
              </a:tblGrid>
              <a:tr h="887076">
                <a:tc>
                  <a:txBody>
                    <a:bodyPr/>
                    <a:lstStyle/>
                    <a:p>
                      <a:pPr marL="0" algn="ctr">
                        <a:lnSpc>
                          <a:spcPct val="100000"/>
                        </a:lnSpc>
                      </a:pPr>
                      <a:r>
                        <a:rPr lang="tr-TR" sz="1900" u="sng" spc="-25" noProof="0" dirty="0">
                          <a:solidFill>
                            <a:srgbClr val="0054C5"/>
                          </a:solidFill>
                          <a:uFill>
                            <a:solidFill>
                              <a:srgbClr val="000000"/>
                            </a:solidFill>
                          </a:uFill>
                          <a:latin typeface="+mj-lt"/>
                        </a:rPr>
                        <a:t>Teşvik</a:t>
                      </a:r>
                      <a:r>
                        <a:rPr lang="tr-TR" sz="1900" u="sng" spc="-35" noProof="0" dirty="0">
                          <a:solidFill>
                            <a:srgbClr val="0054C5"/>
                          </a:solidFill>
                          <a:uFill>
                            <a:solidFill>
                              <a:srgbClr val="000000"/>
                            </a:solidFill>
                          </a:uFill>
                          <a:latin typeface="+mj-lt"/>
                        </a:rPr>
                        <a:t> </a:t>
                      </a:r>
                      <a:r>
                        <a:rPr lang="tr-TR" sz="1900" u="sng" spc="-10" noProof="0" dirty="0">
                          <a:solidFill>
                            <a:srgbClr val="0054C5"/>
                          </a:solidFill>
                          <a:uFill>
                            <a:solidFill>
                              <a:srgbClr val="000000"/>
                            </a:solidFill>
                          </a:uFill>
                          <a:latin typeface="+mj-lt"/>
                        </a:rPr>
                        <a:t>Unsurları</a:t>
                      </a:r>
                    </a:p>
                    <a:p>
                      <a:pPr marL="0" algn="ctr">
                        <a:lnSpc>
                          <a:spcPct val="100000"/>
                        </a:lnSpc>
                      </a:pPr>
                      <a:endParaRPr lang="tr-TR" sz="1900" noProof="0" dirty="0">
                        <a:solidFill>
                          <a:srgbClr val="0054C5"/>
                        </a:solidFill>
                        <a:latin typeface="+mj-lt"/>
                        <a:cs typeface="Calibri"/>
                      </a:endParaRPr>
                    </a:p>
                  </a:txBody>
                  <a:tcPr marL="45720" marR="45720" anchor="ctr"/>
                </a:tc>
                <a:tc>
                  <a:txBody>
                    <a:bodyPr/>
                    <a:lstStyle/>
                    <a:p>
                      <a:pPr marL="0" marR="158750" indent="0" algn="ctr">
                        <a:lnSpc>
                          <a:spcPct val="100000"/>
                        </a:lnSpc>
                      </a:pPr>
                      <a:r>
                        <a:rPr lang="tr-TR" sz="1700" spc="-25" noProof="0" dirty="0">
                          <a:solidFill>
                            <a:schemeClr val="bg1"/>
                          </a:solidFill>
                          <a:latin typeface="+mj-lt"/>
                        </a:rPr>
                        <a:t> Yerel</a:t>
                      </a:r>
                      <a:r>
                        <a:rPr lang="tr-TR" sz="1700" spc="-40" baseline="0" noProof="0" dirty="0">
                          <a:solidFill>
                            <a:schemeClr val="bg1"/>
                          </a:solidFill>
                          <a:latin typeface="+mj-lt"/>
                        </a:rPr>
                        <a:t> </a:t>
                      </a:r>
                      <a:r>
                        <a:rPr lang="tr-TR" sz="1700" spc="-10" noProof="0" dirty="0">
                          <a:solidFill>
                            <a:schemeClr val="bg1"/>
                          </a:solidFill>
                          <a:latin typeface="+mj-lt"/>
                        </a:rPr>
                        <a:t>Kalkınma</a:t>
                      </a:r>
                      <a:r>
                        <a:rPr lang="tr-TR" sz="1700" spc="-10" baseline="0" noProof="0" dirty="0">
                          <a:solidFill>
                            <a:schemeClr val="bg1"/>
                          </a:solidFill>
                          <a:latin typeface="+mj-lt"/>
                        </a:rPr>
                        <a:t> </a:t>
                      </a:r>
                      <a:r>
                        <a:rPr lang="tr-TR" sz="1700" spc="-10" noProof="0" dirty="0">
                          <a:solidFill>
                            <a:schemeClr val="bg1"/>
                          </a:solidFill>
                          <a:latin typeface="+mj-lt"/>
                        </a:rPr>
                        <a:t>Hamlesi</a:t>
                      </a:r>
                      <a:endParaRPr lang="tr-TR" sz="1700" noProof="0" dirty="0">
                        <a:solidFill>
                          <a:schemeClr val="bg1"/>
                        </a:solidFill>
                        <a:latin typeface="+mj-lt"/>
                        <a:cs typeface="Calibri"/>
                      </a:endParaRPr>
                    </a:p>
                  </a:txBody>
                  <a:tcPr marL="45720" marR="45720" anchor="ctr">
                    <a:solidFill>
                      <a:srgbClr val="0054C5"/>
                    </a:solidFill>
                  </a:tcPr>
                </a:tc>
                <a:tc>
                  <a:txBody>
                    <a:bodyPr/>
                    <a:lstStyle/>
                    <a:p>
                      <a:pPr marL="0" marR="113030" indent="0" algn="ctr">
                        <a:lnSpc>
                          <a:spcPct val="100000"/>
                        </a:lnSpc>
                      </a:pPr>
                      <a:r>
                        <a:rPr lang="tr-TR" sz="1700" noProof="0" dirty="0">
                          <a:solidFill>
                            <a:srgbClr val="0054C5"/>
                          </a:solidFill>
                          <a:latin typeface="+mj-lt"/>
                        </a:rPr>
                        <a:t>2</a:t>
                      </a:r>
                      <a:r>
                        <a:rPr lang="tr-TR" sz="1700" noProof="0" dirty="0" smtClean="0">
                          <a:solidFill>
                            <a:srgbClr val="0054C5"/>
                          </a:solidFill>
                          <a:latin typeface="+mj-lt"/>
                        </a:rPr>
                        <a:t>.</a:t>
                      </a:r>
                      <a:r>
                        <a:rPr lang="tr-TR" sz="1700" spc="-25" noProof="0" dirty="0" smtClean="0">
                          <a:solidFill>
                            <a:srgbClr val="0054C5"/>
                          </a:solidFill>
                          <a:latin typeface="+mj-lt"/>
                        </a:rPr>
                        <a:t> </a:t>
                      </a:r>
                      <a:r>
                        <a:rPr lang="tr-TR" sz="1700" spc="-10" noProof="0" dirty="0">
                          <a:solidFill>
                            <a:srgbClr val="0054C5"/>
                          </a:solidFill>
                          <a:latin typeface="+mj-lt"/>
                        </a:rPr>
                        <a:t>Bölge Destekleri</a:t>
                      </a:r>
                      <a:endParaRPr lang="tr-TR" sz="1700" noProof="0" dirty="0">
                        <a:solidFill>
                          <a:srgbClr val="0054C5"/>
                        </a:solidFill>
                        <a:latin typeface="+mj-lt"/>
                        <a:cs typeface="Calibri"/>
                      </a:endParaRPr>
                    </a:p>
                  </a:txBody>
                  <a:tcPr marL="45720" marR="45720" anchor="ctr"/>
                </a:tc>
                <a:extLst>
                  <a:ext uri="{0D108BD9-81ED-4DB2-BD59-A6C34878D82A}">
                    <a16:rowId xmlns:a16="http://schemas.microsoft.com/office/drawing/2014/main" val="10000"/>
                  </a:ext>
                </a:extLst>
              </a:tr>
              <a:tr h="379109">
                <a:tc>
                  <a:txBody>
                    <a:bodyPr/>
                    <a:lstStyle/>
                    <a:p>
                      <a:pPr marL="6985">
                        <a:lnSpc>
                          <a:spcPct val="100000"/>
                        </a:lnSpc>
                        <a:spcBef>
                          <a:spcPts val="140"/>
                        </a:spcBef>
                      </a:pPr>
                      <a:r>
                        <a:rPr lang="tr-TR" sz="1700" noProof="0" dirty="0">
                          <a:latin typeface="+mj-lt"/>
                        </a:rPr>
                        <a:t>KDV</a:t>
                      </a:r>
                      <a:r>
                        <a:rPr lang="tr-TR" sz="1700" spc="-55" noProof="0" dirty="0">
                          <a:latin typeface="+mj-lt"/>
                        </a:rPr>
                        <a:t> </a:t>
                      </a:r>
                      <a:r>
                        <a:rPr lang="tr-TR" sz="1700" noProof="0" dirty="0">
                          <a:latin typeface="+mj-lt"/>
                        </a:rPr>
                        <a:t>İstisnası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ct val="100000"/>
                        </a:lnSpc>
                        <a:spcBef>
                          <a:spcPts val="140"/>
                        </a:spcBef>
                      </a:pPr>
                      <a:r>
                        <a:rPr lang="tr-TR" sz="1800" b="1" spc="-10" noProof="0" dirty="0" smtClean="0">
                          <a:latin typeface="+mj-lt"/>
                        </a:rPr>
                        <a:t>20.000.000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20.000.000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1"/>
                  </a:ext>
                </a:extLst>
              </a:tr>
              <a:tr h="307826">
                <a:tc>
                  <a:txBody>
                    <a:bodyPr/>
                    <a:lstStyle/>
                    <a:p>
                      <a:pPr marL="6985">
                        <a:lnSpc>
                          <a:spcPts val="1555"/>
                        </a:lnSpc>
                      </a:pPr>
                      <a:r>
                        <a:rPr lang="tr-TR" sz="1700" noProof="0" dirty="0">
                          <a:latin typeface="+mj-lt"/>
                        </a:rPr>
                        <a:t>Gümrük</a:t>
                      </a:r>
                      <a:r>
                        <a:rPr lang="tr-TR" sz="1700" spc="-65" noProof="0" dirty="0">
                          <a:latin typeface="+mj-lt"/>
                        </a:rPr>
                        <a:t> </a:t>
                      </a:r>
                      <a:r>
                        <a:rPr lang="tr-TR" sz="1700" spc="-10" noProof="0" dirty="0">
                          <a:latin typeface="+mj-lt"/>
                        </a:rPr>
                        <a:t>Vergisi</a:t>
                      </a:r>
                      <a:r>
                        <a:rPr lang="tr-TR" sz="1700" spc="-35" noProof="0" dirty="0">
                          <a:latin typeface="+mj-lt"/>
                        </a:rPr>
                        <a:t> </a:t>
                      </a:r>
                      <a:r>
                        <a:rPr lang="tr-TR" sz="1700" noProof="0" dirty="0">
                          <a:latin typeface="+mj-lt"/>
                        </a:rPr>
                        <a:t>Muafiyeti</a:t>
                      </a:r>
                      <a:r>
                        <a:rPr lang="tr-TR" sz="1700" spc="-3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algn="ctr">
                        <a:lnSpc>
                          <a:spcPts val="1555"/>
                        </a:lnSpc>
                      </a:pPr>
                      <a:r>
                        <a:rPr lang="tr-TR" sz="1800" b="1" spc="-10" noProof="0" dirty="0" smtClean="0">
                          <a:latin typeface="+mj-lt"/>
                        </a:rPr>
                        <a:t>1.000.000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1.000.000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2"/>
                  </a:ext>
                </a:extLst>
              </a:tr>
              <a:tr h="379109">
                <a:tc>
                  <a:txBody>
                    <a:bodyPr/>
                    <a:lstStyle/>
                    <a:p>
                      <a:pPr marL="6985">
                        <a:lnSpc>
                          <a:spcPct val="100000"/>
                        </a:lnSpc>
                        <a:spcBef>
                          <a:spcPts val="145"/>
                        </a:spcBef>
                      </a:pPr>
                      <a:r>
                        <a:rPr lang="tr-TR" sz="1700" spc="-10" noProof="0" dirty="0">
                          <a:latin typeface="+mj-lt"/>
                        </a:rPr>
                        <a:t>Vergi</a:t>
                      </a:r>
                      <a:r>
                        <a:rPr lang="tr-TR" sz="1700" spc="-40" noProof="0" dirty="0">
                          <a:latin typeface="+mj-lt"/>
                        </a:rPr>
                        <a:t> </a:t>
                      </a:r>
                      <a:r>
                        <a:rPr lang="tr-TR" sz="1700" spc="-10" noProof="0" dirty="0">
                          <a:latin typeface="+mj-lt"/>
                        </a:rPr>
                        <a:t>YKO:</a:t>
                      </a:r>
                      <a:r>
                        <a:rPr lang="tr-TR" sz="1700" spc="-60" noProof="0" dirty="0">
                          <a:latin typeface="+mj-lt"/>
                        </a:rPr>
                        <a:t> </a:t>
                      </a:r>
                      <a:r>
                        <a:rPr lang="tr-TR" sz="1700" noProof="0" dirty="0">
                          <a:latin typeface="+mj-lt"/>
                        </a:rPr>
                        <a:t>Sabit</a:t>
                      </a:r>
                      <a:r>
                        <a:rPr lang="tr-TR" sz="1700" spc="-50" noProof="0" dirty="0">
                          <a:latin typeface="+mj-lt"/>
                        </a:rPr>
                        <a:t> </a:t>
                      </a:r>
                      <a:r>
                        <a:rPr lang="tr-TR" sz="1700" spc="-10" noProof="0" dirty="0">
                          <a:latin typeface="+mj-lt"/>
                        </a:rPr>
                        <a:t>Yatırım</a:t>
                      </a:r>
                      <a:r>
                        <a:rPr lang="tr-TR" sz="1700" spc="-45" noProof="0" dirty="0">
                          <a:latin typeface="+mj-lt"/>
                        </a:rPr>
                        <a:t> </a:t>
                      </a:r>
                      <a:r>
                        <a:rPr lang="tr-TR" sz="1700" spc="-10" noProof="0" dirty="0">
                          <a:latin typeface="+mj-lt"/>
                        </a:rPr>
                        <a:t>Tutarının</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25" noProof="0" dirty="0">
                          <a:latin typeface="+mj-lt"/>
                        </a:rPr>
                        <a:t>50%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2</a:t>
                      </a:r>
                      <a:r>
                        <a:rPr lang="tr-TR" sz="1600" b="0" i="0" kern="1200" spc="-10" noProof="0" dirty="0" smtClean="0">
                          <a:solidFill>
                            <a:schemeClr val="tx1"/>
                          </a:solidFill>
                          <a:latin typeface="+mj-lt"/>
                          <a:ea typeface="+mn-ea"/>
                          <a:cs typeface="Calibri"/>
                        </a:rPr>
                        <a:t>0</a:t>
                      </a:r>
                      <a:r>
                        <a:rPr lang="tr-TR" sz="1600" b="0" i="0" kern="1200" spc="-10" noProof="0" dirty="0">
                          <a:solidFill>
                            <a:schemeClr val="tx1"/>
                          </a:solidFill>
                          <a:latin typeface="+mj-lt"/>
                          <a:ea typeface="+mn-ea"/>
                          <a:cs typeface="Calibri"/>
                        </a:rPr>
                        <a:t>%</a:t>
                      </a:r>
                    </a:p>
                  </a:txBody>
                  <a:tcPr marL="45720" marR="45720" anchor="ctr"/>
                </a:tc>
                <a:extLst>
                  <a:ext uri="{0D108BD9-81ED-4DB2-BD59-A6C34878D82A}">
                    <a16:rowId xmlns:a16="http://schemas.microsoft.com/office/drawing/2014/main" val="10003"/>
                  </a:ext>
                </a:extLst>
              </a:tr>
              <a:tr h="293189">
                <a:tc>
                  <a:txBody>
                    <a:bodyPr/>
                    <a:lstStyle/>
                    <a:p>
                      <a:pPr marL="6985">
                        <a:lnSpc>
                          <a:spcPts val="1555"/>
                        </a:lnSpc>
                      </a:pPr>
                      <a:r>
                        <a:rPr lang="tr-TR" sz="1700" spc="-10" noProof="0" dirty="0">
                          <a:latin typeface="+mj-lt"/>
                        </a:rPr>
                        <a:t>Yatırıma</a:t>
                      </a:r>
                      <a:r>
                        <a:rPr lang="tr-TR" sz="1700" spc="-50" noProof="0" dirty="0">
                          <a:latin typeface="+mj-lt"/>
                        </a:rPr>
                        <a:t> </a:t>
                      </a:r>
                      <a:r>
                        <a:rPr lang="tr-TR" sz="1700" noProof="0" dirty="0">
                          <a:latin typeface="+mj-lt"/>
                        </a:rPr>
                        <a:t>Katkı</a:t>
                      </a:r>
                      <a:r>
                        <a:rPr lang="tr-TR" sz="1700" spc="-50" noProof="0" dirty="0">
                          <a:latin typeface="+mj-lt"/>
                        </a:rPr>
                        <a:t> </a:t>
                      </a:r>
                      <a:r>
                        <a:rPr lang="tr-TR" sz="1700" spc="-20" noProof="0" dirty="0">
                          <a:latin typeface="+mj-lt"/>
                        </a:rPr>
                        <a:t>Tutarı</a:t>
                      </a:r>
                      <a:r>
                        <a:rPr lang="tr-TR" sz="1700" spc="-5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ts val="1555"/>
                        </a:lnSpc>
                      </a:pPr>
                      <a:r>
                        <a:rPr lang="tr-TR" sz="1800" b="1" kern="1200" spc="-10" dirty="0" smtClean="0">
                          <a:solidFill>
                            <a:schemeClr val="tx1"/>
                          </a:solidFill>
                          <a:latin typeface="+mj-lt"/>
                          <a:ea typeface="+mn-ea"/>
                          <a:cs typeface="+mn-cs"/>
                        </a:rPr>
                        <a:t>80.000.000</a:t>
                      </a:r>
                      <a:r>
                        <a:rPr lang="tr-TR" sz="1800" b="1" kern="1200" spc="-10" baseline="0" dirty="0" smtClean="0">
                          <a:solidFill>
                            <a:schemeClr val="tx1"/>
                          </a:solidFill>
                          <a:latin typeface="+mj-lt"/>
                          <a:ea typeface="+mn-ea"/>
                          <a:cs typeface="+mn-cs"/>
                        </a:rPr>
                        <a:t> </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55"/>
                        </a:lnSpc>
                        <a:spcBef>
                          <a:spcPts val="315"/>
                        </a:spcBef>
                      </a:pPr>
                      <a:r>
                        <a:rPr lang="tr-TR" sz="1600" b="0" kern="1200" spc="-10" noProof="0" dirty="0" smtClean="0">
                          <a:solidFill>
                            <a:schemeClr val="tx1"/>
                          </a:solidFill>
                          <a:latin typeface="+mj-lt"/>
                          <a:ea typeface="+mn-ea"/>
                          <a:cs typeface="+mn-cs"/>
                        </a:rPr>
                        <a:t>40.000.000</a:t>
                      </a:r>
                      <a:endParaRPr lang="tr-TR" sz="1600" b="0" kern="1200" spc="-1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4"/>
                  </a:ext>
                </a:extLst>
              </a:tr>
              <a:tr h="379109">
                <a:tc>
                  <a:txBody>
                    <a:bodyPr/>
                    <a:lstStyle/>
                    <a:p>
                      <a:pPr marL="6985">
                        <a:lnSpc>
                          <a:spcPct val="100000"/>
                        </a:lnSpc>
                        <a:spcBef>
                          <a:spcPts val="145"/>
                        </a:spcBef>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5" noProof="0" dirty="0">
                          <a:latin typeface="+mj-lt"/>
                        </a:rPr>
                        <a:t> </a:t>
                      </a:r>
                      <a:r>
                        <a:rPr lang="tr-TR" sz="1700" noProof="0" dirty="0">
                          <a:latin typeface="+mj-lt"/>
                        </a:rPr>
                        <a:t>Süre</a:t>
                      </a:r>
                      <a:r>
                        <a:rPr lang="tr-TR" sz="1700" spc="-30" noProof="0" dirty="0">
                          <a:latin typeface="+mj-lt"/>
                        </a:rPr>
                        <a:t> </a:t>
                      </a:r>
                      <a:r>
                        <a:rPr lang="tr-TR" sz="1700" spc="-10" noProof="0" dirty="0">
                          <a:latin typeface="+mj-lt"/>
                        </a:rPr>
                        <a:t>(Yıl)</a:t>
                      </a:r>
                      <a:endParaRPr lang="tr-TR" sz="1700" noProof="0" dirty="0">
                        <a:latin typeface="+mj-lt"/>
                        <a:cs typeface="Calibri"/>
                      </a:endParaRPr>
                    </a:p>
                  </a:txBody>
                  <a:tcPr marL="45720" marR="45720" anchor="ctr"/>
                </a:tc>
                <a:tc>
                  <a:txBody>
                    <a:bodyPr/>
                    <a:lstStyle/>
                    <a:p>
                      <a:pPr algn="ctr">
                        <a:lnSpc>
                          <a:spcPct val="100000"/>
                        </a:lnSpc>
                        <a:spcBef>
                          <a:spcPts val="145"/>
                        </a:spcBef>
                      </a:pPr>
                      <a:r>
                        <a:rPr lang="tr-TR" sz="1800" b="1" spc="-50" noProof="0" dirty="0">
                          <a:latin typeface="+mj-lt"/>
                        </a:rPr>
                        <a:t>8</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3</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05"/>
                  </a:ext>
                </a:extLst>
              </a:tr>
              <a:tr h="283396">
                <a:tc>
                  <a:txBody>
                    <a:bodyPr/>
                    <a:lstStyle/>
                    <a:p>
                      <a:pPr marL="6985">
                        <a:lnSpc>
                          <a:spcPts val="1580"/>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5"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Desteği</a:t>
                      </a:r>
                      <a:r>
                        <a:rPr lang="tr-TR" sz="1700" spc="-20" noProof="0" dirty="0">
                          <a:latin typeface="+mj-lt"/>
                        </a:rPr>
                        <a:t> (TL)</a:t>
                      </a:r>
                      <a:endParaRPr lang="tr-TR" sz="1700" noProof="0" dirty="0">
                        <a:latin typeface="+mj-lt"/>
                        <a:cs typeface="Calibri"/>
                      </a:endParaRPr>
                    </a:p>
                  </a:txBody>
                  <a:tcPr marL="45720" marR="45720" anchor="ctr"/>
                </a:tc>
                <a:tc>
                  <a:txBody>
                    <a:bodyPr/>
                    <a:lstStyle/>
                    <a:p>
                      <a:pPr algn="ctr">
                        <a:lnSpc>
                          <a:spcPts val="1580"/>
                        </a:lnSpc>
                      </a:pPr>
                      <a:r>
                        <a:rPr lang="tr-TR" sz="1800" b="1" noProof="0" dirty="0">
                          <a:latin typeface="+mj-lt"/>
                        </a:rPr>
                        <a:t>Üst</a:t>
                      </a:r>
                      <a:r>
                        <a:rPr lang="tr-TR" sz="1800" b="1" spc="-45" noProof="0" dirty="0">
                          <a:latin typeface="+mj-lt"/>
                        </a:rPr>
                        <a:t> </a:t>
                      </a:r>
                      <a:r>
                        <a:rPr lang="tr-TR" sz="1800" b="1" noProof="0" dirty="0">
                          <a:latin typeface="+mj-lt"/>
                        </a:rPr>
                        <a:t>Limit</a:t>
                      </a:r>
                      <a:r>
                        <a:rPr lang="tr-TR" sz="1800" b="1" spc="-25" noProof="0" dirty="0">
                          <a:latin typeface="+mj-lt"/>
                        </a:rPr>
                        <a:t> </a:t>
                      </a:r>
                      <a:r>
                        <a:rPr lang="tr-TR" sz="1800" b="1" kern="1200" noProof="0" dirty="0">
                          <a:solidFill>
                            <a:schemeClr val="tx1"/>
                          </a:solidFill>
                          <a:latin typeface="+mj-lt"/>
                          <a:ea typeface="+mn-ea"/>
                          <a:cs typeface="+mn-cs"/>
                        </a:rPr>
                        <a:t>Yok</a:t>
                      </a:r>
                    </a:p>
                  </a:txBody>
                  <a:tcPr marL="45720" marR="45720" anchor="ctr"/>
                </a:tc>
                <a:tc>
                  <a:txBody>
                    <a:bodyPr/>
                    <a:lstStyle/>
                    <a:p>
                      <a:pPr marL="0" marR="0" lvl="0" indent="0" algn="ctr" defTabSz="914400" rtl="0" eaLnBrk="1" fontAlgn="auto" latinLnBrk="0" hangingPunct="1">
                        <a:lnSpc>
                          <a:spcPts val="1580"/>
                        </a:lnSpc>
                        <a:spcBef>
                          <a:spcPts val="315"/>
                        </a:spcBef>
                        <a:spcAft>
                          <a:spcPts val="0"/>
                        </a:spcAft>
                        <a:buClrTx/>
                        <a:buSzTx/>
                        <a:buFontTx/>
                        <a:buNone/>
                        <a:tabLst/>
                        <a:defRPr/>
                      </a:pPr>
                      <a:r>
                        <a:rPr lang="tr-TR" sz="1600" b="0" kern="1200" noProof="0" dirty="0" smtClean="0">
                          <a:solidFill>
                            <a:schemeClr val="tx1"/>
                          </a:solidFill>
                          <a:latin typeface="+mj-lt"/>
                          <a:ea typeface="+mn-ea"/>
                          <a:cs typeface="+mn-cs"/>
                        </a:rPr>
                        <a:t>150.000.000</a:t>
                      </a:r>
                      <a:endParaRPr lang="tr-TR" sz="1600" b="0" kern="1200"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6"/>
                  </a:ext>
                </a:extLst>
              </a:tr>
              <a:tr h="400519">
                <a:tc>
                  <a:txBody>
                    <a:bodyPr/>
                    <a:lstStyle/>
                    <a:p>
                      <a:pPr marL="6985">
                        <a:lnSpc>
                          <a:spcPts val="1555"/>
                        </a:lnSpc>
                      </a:pPr>
                      <a:r>
                        <a:rPr lang="tr-TR" sz="1700" noProof="0" dirty="0">
                          <a:latin typeface="+mj-lt"/>
                        </a:rPr>
                        <a:t>SGK</a:t>
                      </a:r>
                      <a:r>
                        <a:rPr lang="tr-TR" sz="1700" spc="-40" noProof="0" dirty="0">
                          <a:latin typeface="+mj-lt"/>
                        </a:rPr>
                        <a:t> </a:t>
                      </a:r>
                      <a:r>
                        <a:rPr lang="tr-TR" sz="1700" spc="-10" noProof="0" dirty="0">
                          <a:latin typeface="+mj-lt"/>
                        </a:rPr>
                        <a:t>İşveren</a:t>
                      </a:r>
                      <a:r>
                        <a:rPr lang="tr-TR" sz="1700" spc="-20" noProof="0" dirty="0">
                          <a:latin typeface="+mj-lt"/>
                        </a:rPr>
                        <a:t> </a:t>
                      </a:r>
                      <a:r>
                        <a:rPr lang="tr-TR" sz="1700" noProof="0" dirty="0">
                          <a:latin typeface="+mj-lt"/>
                        </a:rPr>
                        <a:t>Hissesi</a:t>
                      </a:r>
                      <a:r>
                        <a:rPr lang="tr-TR" sz="1700" spc="-25" noProof="0" dirty="0">
                          <a:latin typeface="+mj-lt"/>
                        </a:rPr>
                        <a:t> </a:t>
                      </a:r>
                      <a:r>
                        <a:rPr lang="tr-TR" sz="1700" spc="-10" noProof="0" dirty="0">
                          <a:latin typeface="+mj-lt"/>
                        </a:rPr>
                        <a:t>Gerçekleşen</a:t>
                      </a:r>
                      <a:r>
                        <a:rPr lang="tr-TR" sz="1700" spc="-5"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smtClean="0">
                          <a:solidFill>
                            <a:schemeClr val="tx1"/>
                          </a:solidFill>
                          <a:latin typeface="+mj-lt"/>
                          <a:ea typeface="+mn-ea"/>
                          <a:cs typeface="+mn-cs"/>
                        </a:rPr>
                        <a:t>23.592.211</a:t>
                      </a:r>
                      <a:endParaRPr lang="tr-TR" sz="1800" b="1" kern="1200" spc="-10" noProof="0" dirty="0">
                        <a:solidFill>
                          <a:schemeClr val="tx1"/>
                        </a:solidFill>
                        <a:latin typeface="+mj-lt"/>
                        <a:ea typeface="+mn-ea"/>
                        <a:cs typeface="+mn-cs"/>
                      </a:endParaRPr>
                    </a:p>
                  </a:txBody>
                  <a:tcPr marL="45720" marR="45720" anchor="ctr"/>
                </a:tc>
                <a:tc>
                  <a:txBody>
                    <a:bodyPr/>
                    <a:lstStyle/>
                    <a:p>
                      <a:pPr marL="0" marR="0" lvl="0" indent="0" algn="ctr" defTabSz="914400" rtl="0" eaLnBrk="1" fontAlgn="auto" latinLnBrk="0" hangingPunct="1">
                        <a:lnSpc>
                          <a:spcPct val="100000"/>
                        </a:lnSpc>
                        <a:spcBef>
                          <a:spcPts val="145"/>
                        </a:spcBef>
                        <a:spcAft>
                          <a:spcPts val="0"/>
                        </a:spcAft>
                        <a:buClrTx/>
                        <a:buSzTx/>
                        <a:buFontTx/>
                        <a:buNone/>
                        <a:tabLst/>
                        <a:defRPr/>
                      </a:pPr>
                      <a:r>
                        <a:rPr kumimoji="0" lang="tr-TR" sz="1600" b="0" i="0" u="none" strike="noStrike" kern="1200" cap="none" spc="-10" normalizeH="0" baseline="0" noProof="0" dirty="0" smtClean="0">
                          <a:ln>
                            <a:noFill/>
                          </a:ln>
                          <a:solidFill>
                            <a:prstClr val="black"/>
                          </a:solidFill>
                          <a:effectLst/>
                          <a:uLnTx/>
                          <a:uFillTx/>
                          <a:latin typeface="+mj-lt"/>
                          <a:ea typeface="+mn-ea"/>
                          <a:cs typeface="+mn-cs"/>
                        </a:rPr>
                        <a:t>17.694.158</a:t>
                      </a:r>
                      <a:endParaRPr kumimoji="0" lang="tr-TR" sz="1600" b="0" i="0" u="none" strike="noStrike" kern="1200" cap="none" spc="-10" normalizeH="0" baseline="0" noProof="0" dirty="0">
                        <a:ln>
                          <a:noFill/>
                        </a:ln>
                        <a:solidFill>
                          <a:prstClr val="black"/>
                        </a:solidFill>
                        <a:effectLst/>
                        <a:uLnTx/>
                        <a:uFillTx/>
                        <a:latin typeface="+mj-lt"/>
                        <a:ea typeface="+mn-ea"/>
                        <a:cs typeface="+mn-cs"/>
                      </a:endParaRPr>
                    </a:p>
                  </a:txBody>
                  <a:tcPr marL="45720" marR="45720" anchor="ctr"/>
                </a:tc>
                <a:extLst>
                  <a:ext uri="{0D108BD9-81ED-4DB2-BD59-A6C34878D82A}">
                    <a16:rowId xmlns:a16="http://schemas.microsoft.com/office/drawing/2014/main" val="10007"/>
                  </a:ext>
                </a:extLst>
              </a:tr>
              <a:tr h="379109">
                <a:tc>
                  <a:txBody>
                    <a:bodyPr/>
                    <a:lstStyle/>
                    <a:p>
                      <a:pPr marL="6985">
                        <a:lnSpc>
                          <a:spcPct val="100000"/>
                        </a:lnSpc>
                        <a:spcBef>
                          <a:spcPts val="145"/>
                        </a:spcBef>
                      </a:pPr>
                      <a:r>
                        <a:rPr lang="tr-TR" sz="1700" spc="-10" noProof="0" dirty="0">
                          <a:latin typeface="+mj-lt"/>
                        </a:rPr>
                        <a:t>Faiz/Kar</a:t>
                      </a:r>
                      <a:r>
                        <a:rPr lang="tr-TR" sz="1700" spc="-60" noProof="0" dirty="0">
                          <a:latin typeface="+mj-lt"/>
                        </a:rPr>
                        <a:t> </a:t>
                      </a:r>
                      <a:r>
                        <a:rPr lang="tr-TR" sz="1700" noProof="0" dirty="0">
                          <a:latin typeface="+mj-lt"/>
                        </a:rPr>
                        <a:t>Payı</a:t>
                      </a:r>
                      <a:r>
                        <a:rPr lang="tr-TR" sz="1700" spc="-25" noProof="0" dirty="0">
                          <a:latin typeface="+mj-lt"/>
                        </a:rPr>
                        <a:t> </a:t>
                      </a:r>
                      <a:r>
                        <a:rPr lang="tr-TR" sz="1700" noProof="0" dirty="0">
                          <a:latin typeface="+mj-lt"/>
                        </a:rPr>
                        <a:t>Destek</a:t>
                      </a:r>
                      <a:r>
                        <a:rPr lang="tr-TR" sz="1700" spc="-35" noProof="0" dirty="0">
                          <a:latin typeface="+mj-lt"/>
                        </a:rPr>
                        <a:t> </a:t>
                      </a:r>
                      <a:r>
                        <a:rPr lang="tr-TR" sz="1700" noProof="0" dirty="0">
                          <a:latin typeface="+mj-lt"/>
                        </a:rPr>
                        <a:t>Üst</a:t>
                      </a:r>
                      <a:r>
                        <a:rPr lang="tr-TR" sz="1700" spc="-40" noProof="0" dirty="0">
                          <a:latin typeface="+mj-lt"/>
                        </a:rPr>
                        <a:t> </a:t>
                      </a:r>
                      <a:r>
                        <a:rPr lang="tr-TR" sz="1700" noProof="0" dirty="0">
                          <a:latin typeface="+mj-lt"/>
                        </a:rPr>
                        <a:t>Sınırı</a:t>
                      </a:r>
                      <a:r>
                        <a:rPr lang="tr-TR" sz="1700" spc="-40" noProof="0" dirty="0">
                          <a:latin typeface="+mj-lt"/>
                        </a:rPr>
                        <a:t> </a:t>
                      </a:r>
                      <a:r>
                        <a:rPr lang="tr-TR" sz="1700" spc="-20" noProof="0" dirty="0">
                          <a:latin typeface="+mj-lt"/>
                        </a:rPr>
                        <a:t>(TL)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noProof="0" dirty="0">
                          <a:solidFill>
                            <a:schemeClr val="tx1"/>
                          </a:solidFill>
                          <a:latin typeface="+mj-lt"/>
                          <a:ea typeface="+mn-ea"/>
                          <a:cs typeface="+mn-cs"/>
                        </a:rPr>
                        <a:t>240.000.000</a:t>
                      </a: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n-lt"/>
                          <a:ea typeface="+mn-ea"/>
                          <a:cs typeface="+mn-cs"/>
                        </a:rPr>
                        <a:t>UYGULANMAZ</a:t>
                      </a:r>
                      <a:endParaRPr lang="tr-TR" sz="1600" b="0" kern="1200" spc="-25" noProof="0" dirty="0">
                        <a:solidFill>
                          <a:schemeClr val="tx1"/>
                        </a:solidFill>
                        <a:latin typeface="+mn-lt"/>
                        <a:ea typeface="+mn-ea"/>
                        <a:cs typeface="+mn-cs"/>
                      </a:endParaRPr>
                    </a:p>
                  </a:txBody>
                  <a:tcPr marL="45720" marR="45720" anchor="ctr"/>
                </a:tc>
                <a:extLst>
                  <a:ext uri="{0D108BD9-81ED-4DB2-BD59-A6C34878D82A}">
                    <a16:rowId xmlns:a16="http://schemas.microsoft.com/office/drawing/2014/main" val="10008"/>
                  </a:ext>
                </a:extLst>
              </a:tr>
              <a:tr h="336592">
                <a:tc>
                  <a:txBody>
                    <a:bodyPr/>
                    <a:lstStyle/>
                    <a:p>
                      <a:pPr marL="6985">
                        <a:lnSpc>
                          <a:spcPts val="1580"/>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5" noProof="0" dirty="0">
                          <a:latin typeface="+mj-lt"/>
                        </a:rPr>
                        <a:t> </a:t>
                      </a:r>
                      <a:r>
                        <a:rPr lang="tr-TR" sz="1700" spc="-10" noProof="0" dirty="0">
                          <a:latin typeface="+mj-lt"/>
                        </a:rPr>
                        <a:t>Desteği</a:t>
                      </a:r>
                      <a:r>
                        <a:rPr lang="tr-TR" sz="1700" spc="-30" noProof="0" dirty="0">
                          <a:latin typeface="+mj-lt"/>
                        </a:rPr>
                        <a:t> </a:t>
                      </a:r>
                      <a:r>
                        <a:rPr lang="tr-TR" sz="1700" noProof="0" dirty="0">
                          <a:latin typeface="+mj-lt"/>
                        </a:rPr>
                        <a:t>İndirim</a:t>
                      </a:r>
                      <a:r>
                        <a:rPr lang="tr-TR" sz="1700" spc="-15" noProof="0" dirty="0">
                          <a:latin typeface="+mj-lt"/>
                        </a:rPr>
                        <a:t> </a:t>
                      </a:r>
                      <a:r>
                        <a:rPr lang="tr-TR" sz="1700" spc="-10" noProof="0" dirty="0">
                          <a:latin typeface="+mj-lt"/>
                        </a:rPr>
                        <a:t>Puanı/Azami</a:t>
                      </a:r>
                      <a:r>
                        <a:rPr lang="tr-TR" sz="1700" spc="-20" noProof="0" dirty="0">
                          <a:latin typeface="+mj-lt"/>
                        </a:rPr>
                        <a:t> </a:t>
                      </a:r>
                      <a:r>
                        <a:rPr lang="tr-TR" sz="1700" spc="-10" noProof="0" dirty="0">
                          <a:latin typeface="+mj-lt"/>
                        </a:rPr>
                        <a:t>Destek</a:t>
                      </a:r>
                      <a:r>
                        <a:rPr lang="tr-TR" sz="1700" spc="-25" noProof="0" dirty="0">
                          <a:latin typeface="+mj-lt"/>
                        </a:rPr>
                        <a:t> </a:t>
                      </a:r>
                      <a:r>
                        <a:rPr lang="tr-TR" sz="1700" spc="-10" noProof="0" dirty="0">
                          <a:latin typeface="+mj-lt"/>
                        </a:rPr>
                        <a:t>Oranı</a:t>
                      </a:r>
                      <a:endParaRPr lang="tr-TR" sz="1700" noProof="0" dirty="0">
                        <a:latin typeface="+mj-lt"/>
                        <a:cs typeface="Calibri"/>
                      </a:endParaRPr>
                    </a:p>
                  </a:txBody>
                  <a:tcPr marL="45720" marR="45720" anchor="ctr"/>
                </a:tc>
                <a:tc>
                  <a:txBody>
                    <a:bodyPr/>
                    <a:lstStyle/>
                    <a:p>
                      <a:pPr algn="ctr">
                        <a:lnSpc>
                          <a:spcPts val="1580"/>
                        </a:lnSpc>
                      </a:pPr>
                      <a:r>
                        <a:rPr lang="tr-TR" sz="1800" b="1" spc="-25" noProof="0" dirty="0">
                          <a:latin typeface="+mj-lt"/>
                        </a:rPr>
                        <a:t>20 Puan/40%</a:t>
                      </a:r>
                      <a:endParaRPr lang="tr-TR" sz="1800" b="1" noProof="0" dirty="0">
                        <a:solidFill>
                          <a:schemeClr val="bg1"/>
                        </a:solidFill>
                        <a:latin typeface="+mj-lt"/>
                        <a:cs typeface="Calibri"/>
                      </a:endParaRP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j-lt"/>
                          <a:ea typeface="+mn-ea"/>
                          <a:cs typeface="+mn-cs"/>
                        </a:rPr>
                        <a:t>UYGULANMAZ</a:t>
                      </a:r>
                      <a:endParaRPr lang="tr-TR" sz="1600" b="0" kern="1200" spc="-25" noProof="0" dirty="0">
                        <a:solidFill>
                          <a:schemeClr val="tx1"/>
                        </a:solidFill>
                        <a:latin typeface="+mj-lt"/>
                        <a:ea typeface="+mn-ea"/>
                        <a:cs typeface="+mn-cs"/>
                      </a:endParaRPr>
                    </a:p>
                  </a:txBody>
                  <a:tcPr marL="45720" marR="45720" anchor="ctr"/>
                </a:tc>
                <a:extLst>
                  <a:ext uri="{0D108BD9-81ED-4DB2-BD59-A6C34878D82A}">
                    <a16:rowId xmlns:a16="http://schemas.microsoft.com/office/drawing/2014/main" val="10009"/>
                  </a:ext>
                </a:extLst>
              </a:tr>
              <a:tr h="337143">
                <a:tc>
                  <a:txBody>
                    <a:bodyPr/>
                    <a:lstStyle/>
                    <a:p>
                      <a:pPr marL="6985">
                        <a:lnSpc>
                          <a:spcPts val="1555"/>
                        </a:lnSpc>
                      </a:pPr>
                      <a:r>
                        <a:rPr lang="tr-TR" sz="1700" spc="-10" noProof="0" dirty="0">
                          <a:latin typeface="+mj-lt"/>
                        </a:rPr>
                        <a:t>Faiz/Kar</a:t>
                      </a:r>
                      <a:r>
                        <a:rPr lang="tr-TR" sz="1700" spc="-55" noProof="0" dirty="0">
                          <a:latin typeface="+mj-lt"/>
                        </a:rPr>
                        <a:t> </a:t>
                      </a:r>
                      <a:r>
                        <a:rPr lang="tr-TR" sz="1700" noProof="0" dirty="0">
                          <a:latin typeface="+mj-lt"/>
                        </a:rPr>
                        <a:t>Payı</a:t>
                      </a:r>
                      <a:r>
                        <a:rPr lang="tr-TR" sz="1700" spc="-20" noProof="0" dirty="0">
                          <a:latin typeface="+mj-lt"/>
                        </a:rPr>
                        <a:t> </a:t>
                      </a:r>
                      <a:r>
                        <a:rPr lang="tr-TR" sz="1700" spc="-10" noProof="0" dirty="0">
                          <a:latin typeface="+mj-lt"/>
                        </a:rPr>
                        <a:t>Gerçekleşen</a:t>
                      </a:r>
                      <a:r>
                        <a:rPr lang="tr-TR" sz="1700" spc="-20" noProof="0" dirty="0">
                          <a:latin typeface="+mj-lt"/>
                        </a:rPr>
                        <a:t> (TL)</a:t>
                      </a:r>
                      <a:endParaRPr lang="tr-TR" sz="1700" noProof="0" dirty="0">
                        <a:latin typeface="+mj-lt"/>
                        <a:cs typeface="Calibri"/>
                      </a:endParaRPr>
                    </a:p>
                  </a:txBody>
                  <a:tcPr marL="45720" marR="45720" anchor="ctr"/>
                </a:tc>
                <a:tc>
                  <a:txBody>
                    <a:bodyPr/>
                    <a:lstStyle/>
                    <a:p>
                      <a:pPr marL="0" algn="ctr" defTabSz="914400" rtl="0" eaLnBrk="1" latinLnBrk="0" hangingPunct="1">
                        <a:lnSpc>
                          <a:spcPct val="100000"/>
                        </a:lnSpc>
                        <a:spcBef>
                          <a:spcPts val="145"/>
                        </a:spcBef>
                      </a:pPr>
                      <a:r>
                        <a:rPr lang="tr-TR" sz="1800" b="1" kern="1200" spc="-10" dirty="0" smtClean="0">
                          <a:solidFill>
                            <a:schemeClr val="tx1"/>
                          </a:solidFill>
                          <a:latin typeface="+mj-lt"/>
                          <a:ea typeface="+mn-ea"/>
                          <a:cs typeface="+mn-cs"/>
                        </a:rPr>
                        <a:t>40.000.000</a:t>
                      </a:r>
                      <a:endParaRPr lang="tr-TR" sz="1800" b="1" kern="1200" spc="-10" noProof="0" dirty="0">
                        <a:solidFill>
                          <a:schemeClr val="tx1"/>
                        </a:solidFill>
                        <a:latin typeface="+mj-lt"/>
                        <a:ea typeface="+mn-ea"/>
                        <a:cs typeface="+mn-cs"/>
                      </a:endParaRPr>
                    </a:p>
                  </a:txBody>
                  <a:tcPr marL="45720" marR="45720" anchor="ctr"/>
                </a:tc>
                <a:tc>
                  <a:txBody>
                    <a:bodyPr/>
                    <a:lstStyle/>
                    <a:p>
                      <a:pPr marL="0" algn="ctr" defTabSz="914400" rtl="0" eaLnBrk="1" latinLnBrk="0" hangingPunct="1">
                        <a:lnSpc>
                          <a:spcPts val="1580"/>
                        </a:lnSpc>
                      </a:pPr>
                      <a:r>
                        <a:rPr lang="tr-TR" sz="1600" b="0" kern="1200" spc="-25" noProof="0" dirty="0" smtClean="0">
                          <a:solidFill>
                            <a:schemeClr val="tx1"/>
                          </a:solidFill>
                          <a:latin typeface="+mn-lt"/>
                          <a:ea typeface="+mn-ea"/>
                          <a:cs typeface="+mn-cs"/>
                        </a:rPr>
                        <a:t>UYGULANMAZ</a:t>
                      </a:r>
                      <a:endParaRPr lang="tr-TR" sz="1600" b="0" kern="1200" spc="-25" noProof="0" dirty="0">
                        <a:solidFill>
                          <a:schemeClr val="tx1"/>
                        </a:solidFill>
                        <a:latin typeface="+mn-lt"/>
                        <a:ea typeface="+mn-ea"/>
                        <a:cs typeface="+mn-cs"/>
                      </a:endParaRPr>
                    </a:p>
                  </a:txBody>
                  <a:tcPr marL="45720" marR="45720" anchor="ctr"/>
                </a:tc>
                <a:extLst>
                  <a:ext uri="{0D108BD9-81ED-4DB2-BD59-A6C34878D82A}">
                    <a16:rowId xmlns:a16="http://schemas.microsoft.com/office/drawing/2014/main" val="10010"/>
                  </a:ext>
                </a:extLst>
              </a:tr>
              <a:tr h="341021">
                <a:tc>
                  <a:txBody>
                    <a:bodyPr/>
                    <a:lstStyle/>
                    <a:p>
                      <a:pPr marL="6985">
                        <a:lnSpc>
                          <a:spcPts val="1650"/>
                        </a:lnSpc>
                        <a:spcBef>
                          <a:spcPts val="145"/>
                        </a:spcBef>
                      </a:pPr>
                      <a:r>
                        <a:rPr lang="tr-TR" sz="1700" spc="-10" noProof="0" dirty="0">
                          <a:latin typeface="+mj-lt"/>
                        </a:rPr>
                        <a:t>Yatırım</a:t>
                      </a:r>
                      <a:r>
                        <a:rPr lang="tr-TR" sz="1700" spc="-55" noProof="0" dirty="0">
                          <a:latin typeface="+mj-lt"/>
                        </a:rPr>
                        <a:t> </a:t>
                      </a:r>
                      <a:r>
                        <a:rPr lang="tr-TR" sz="1700" spc="-20" noProof="0" dirty="0">
                          <a:latin typeface="+mj-lt"/>
                        </a:rPr>
                        <a:t>Yeri</a:t>
                      </a:r>
                      <a:r>
                        <a:rPr lang="tr-TR" sz="1700" spc="-55" noProof="0" dirty="0">
                          <a:latin typeface="+mj-lt"/>
                        </a:rPr>
                        <a:t> </a:t>
                      </a:r>
                      <a:r>
                        <a:rPr lang="tr-TR" sz="1700" spc="-10" noProof="0" dirty="0">
                          <a:latin typeface="+mj-lt"/>
                        </a:rPr>
                        <a:t>Tahsisi</a:t>
                      </a:r>
                      <a:endParaRPr lang="tr-TR" sz="1700" noProof="0" dirty="0">
                        <a:latin typeface="+mj-lt"/>
                        <a:cs typeface="Calibri"/>
                      </a:endParaRPr>
                    </a:p>
                  </a:txBody>
                  <a:tcPr marL="45720" marR="45720" anchor="ctr"/>
                </a:tc>
                <a:tc>
                  <a:txBody>
                    <a:bodyPr/>
                    <a:lstStyle/>
                    <a:p>
                      <a:pPr algn="ctr">
                        <a:lnSpc>
                          <a:spcPts val="1664"/>
                        </a:lnSpc>
                        <a:spcBef>
                          <a:spcPts val="160"/>
                        </a:spcBef>
                      </a:pPr>
                      <a:r>
                        <a:rPr lang="tr-TR" sz="1800" b="1" spc="-50" noProof="0" dirty="0">
                          <a:latin typeface="+mj-lt"/>
                        </a:rPr>
                        <a:t>✓</a:t>
                      </a:r>
                      <a:endParaRPr lang="tr-TR" sz="1800" b="1" noProof="0" dirty="0">
                        <a:solidFill>
                          <a:schemeClr val="bg1"/>
                        </a:solidFill>
                        <a:latin typeface="+mj-lt"/>
                        <a:cs typeface="Segoe UI Symbol"/>
                      </a:endParaRPr>
                    </a:p>
                  </a:txBody>
                  <a:tcPr marL="45720" marR="45720" anchor="ctr"/>
                </a:tc>
                <a:tc>
                  <a:txBody>
                    <a:bodyPr/>
                    <a:lstStyle/>
                    <a:p>
                      <a:pPr marL="0" algn="ctr" defTabSz="914400" rtl="0" eaLnBrk="1" latinLnBrk="0" hangingPunct="1">
                        <a:lnSpc>
                          <a:spcPts val="1800"/>
                        </a:lnSpc>
                        <a:spcBef>
                          <a:spcPts val="315"/>
                        </a:spcBef>
                      </a:pPr>
                      <a:r>
                        <a:rPr lang="tr-TR" sz="1600" b="0" i="0" kern="1200" spc="-10" noProof="0" dirty="0">
                          <a:solidFill>
                            <a:schemeClr val="tx1"/>
                          </a:solidFill>
                          <a:latin typeface="+mj-lt"/>
                          <a:ea typeface="+mn-ea"/>
                          <a:cs typeface="Calibri"/>
                        </a:rPr>
                        <a:t>✓</a:t>
                      </a:r>
                    </a:p>
                  </a:txBody>
                  <a:tcPr marL="45720" marR="45720" anchor="ctr"/>
                </a:tc>
                <a:extLst>
                  <a:ext uri="{0D108BD9-81ED-4DB2-BD59-A6C34878D82A}">
                    <a16:rowId xmlns:a16="http://schemas.microsoft.com/office/drawing/2014/main" val="10011"/>
                  </a:ext>
                </a:extLst>
              </a:tr>
              <a:tr h="375566">
                <a:tc>
                  <a:txBody>
                    <a:bodyPr/>
                    <a:lstStyle/>
                    <a:p>
                      <a:pPr marL="6985">
                        <a:lnSpc>
                          <a:spcPct val="100000"/>
                        </a:lnSpc>
                        <a:spcBef>
                          <a:spcPts val="145"/>
                        </a:spcBef>
                      </a:pPr>
                      <a:r>
                        <a:rPr lang="tr-TR" sz="1700" noProof="0" dirty="0">
                          <a:latin typeface="+mj-lt"/>
                        </a:rPr>
                        <a:t>Makine</a:t>
                      </a:r>
                      <a:r>
                        <a:rPr lang="tr-TR" sz="1700" spc="-35" noProof="0" dirty="0">
                          <a:latin typeface="+mj-lt"/>
                        </a:rPr>
                        <a:t> </a:t>
                      </a:r>
                      <a:r>
                        <a:rPr lang="tr-TR" sz="1700" noProof="0" dirty="0">
                          <a:latin typeface="+mj-lt"/>
                        </a:rPr>
                        <a:t>ve</a:t>
                      </a:r>
                      <a:r>
                        <a:rPr lang="tr-TR" sz="1700" spc="-35"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0" noProof="0" dirty="0">
                          <a:latin typeface="+mj-lt"/>
                        </a:rPr>
                        <a:t> </a:t>
                      </a:r>
                      <a:r>
                        <a:rPr lang="tr-TR" sz="1700" noProof="0" dirty="0">
                          <a:latin typeface="+mj-lt"/>
                        </a:rPr>
                        <a:t>Destek</a:t>
                      </a:r>
                      <a:r>
                        <a:rPr lang="tr-TR" sz="1700" spc="-50" noProof="0" dirty="0">
                          <a:latin typeface="+mj-lt"/>
                        </a:rPr>
                        <a:t> </a:t>
                      </a:r>
                      <a:r>
                        <a:rPr lang="tr-TR" sz="1700" noProof="0" dirty="0">
                          <a:latin typeface="+mj-lt"/>
                        </a:rPr>
                        <a:t>Oranı</a:t>
                      </a:r>
                      <a:r>
                        <a:rPr lang="tr-TR" sz="1700" spc="-4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a:solidFill>
                            <a:schemeClr val="tx1"/>
                          </a:solidFill>
                          <a:latin typeface="+mj-lt"/>
                          <a:ea typeface="+mn-ea"/>
                          <a:cs typeface="+mn-cs"/>
                        </a:rPr>
                        <a:t>25%</a:t>
                      </a: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2"/>
                  </a:ext>
                </a:extLst>
              </a:tr>
              <a:tr h="335706">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Desteği</a:t>
                      </a:r>
                      <a:r>
                        <a:rPr lang="tr-TR" sz="1700" spc="-45" noProof="0" dirty="0">
                          <a:latin typeface="+mj-lt"/>
                        </a:rPr>
                        <a:t> </a:t>
                      </a:r>
                      <a:r>
                        <a:rPr lang="tr-TR" sz="1700" noProof="0" dirty="0">
                          <a:latin typeface="+mj-lt"/>
                        </a:rPr>
                        <a:t>Üst</a:t>
                      </a:r>
                      <a:r>
                        <a:rPr lang="tr-TR" sz="1700" spc="-35" noProof="0" dirty="0">
                          <a:latin typeface="+mj-lt"/>
                        </a:rPr>
                        <a:t> </a:t>
                      </a:r>
                      <a:r>
                        <a:rPr lang="tr-TR" sz="1700" noProof="0" dirty="0">
                          <a:latin typeface="+mj-lt"/>
                        </a:rPr>
                        <a:t>Limit</a:t>
                      </a:r>
                      <a:r>
                        <a:rPr lang="tr-TR" sz="1700" spc="-25"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240.000.000</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3"/>
                  </a:ext>
                </a:extLst>
              </a:tr>
              <a:tr h="336592">
                <a:tc>
                  <a:txBody>
                    <a:bodyPr/>
                    <a:lstStyle/>
                    <a:p>
                      <a:pPr marL="6985">
                        <a:lnSpc>
                          <a:spcPts val="1580"/>
                        </a:lnSpc>
                      </a:pPr>
                      <a:r>
                        <a:rPr lang="tr-TR" sz="1700" noProof="0" dirty="0">
                          <a:latin typeface="+mj-lt"/>
                        </a:rPr>
                        <a:t>Makine</a:t>
                      </a:r>
                      <a:r>
                        <a:rPr lang="tr-TR" sz="1700" spc="-40"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40" noProof="0" dirty="0">
                          <a:latin typeface="+mj-lt"/>
                        </a:rPr>
                        <a:t> </a:t>
                      </a:r>
                      <a:r>
                        <a:rPr lang="tr-TR" sz="1700" noProof="0" dirty="0">
                          <a:latin typeface="+mj-lt"/>
                        </a:rPr>
                        <a:t>Desteği</a:t>
                      </a:r>
                      <a:r>
                        <a:rPr lang="tr-TR" sz="1700" spc="-45" noProof="0" dirty="0">
                          <a:latin typeface="+mj-lt"/>
                        </a:rPr>
                        <a:t> </a:t>
                      </a:r>
                      <a:r>
                        <a:rPr lang="tr-TR" sz="1700" spc="-10" noProof="0" dirty="0">
                          <a:latin typeface="+mj-lt"/>
                        </a:rPr>
                        <a:t>Yatırım</a:t>
                      </a:r>
                      <a:r>
                        <a:rPr lang="tr-TR" sz="1700" spc="-20" noProof="0" dirty="0">
                          <a:latin typeface="+mj-lt"/>
                        </a:rPr>
                        <a:t> Tutarına</a:t>
                      </a:r>
                      <a:r>
                        <a:rPr lang="tr-TR" sz="1700" spc="-5" noProof="0" dirty="0">
                          <a:latin typeface="+mj-lt"/>
                        </a:rPr>
                        <a:t> </a:t>
                      </a:r>
                      <a:r>
                        <a:rPr lang="tr-TR" sz="1700" noProof="0" dirty="0">
                          <a:latin typeface="+mj-lt"/>
                        </a:rPr>
                        <a:t>Oranı</a:t>
                      </a:r>
                      <a:r>
                        <a:rPr lang="tr-TR" sz="1700" spc="-30" noProof="0" dirty="0">
                          <a:latin typeface="+mj-lt"/>
                        </a:rPr>
                        <a:t> </a:t>
                      </a:r>
                      <a:r>
                        <a:rPr lang="tr-TR" sz="1700" spc="-25" noProof="0" dirty="0">
                          <a:latin typeface="+mj-lt"/>
                        </a:rPr>
                        <a:t>(%)</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15%</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kern="1200" spc="-25" noProof="0" dirty="0" smtClean="0">
                          <a:solidFill>
                            <a:schemeClr val="tx1"/>
                          </a:solidFill>
                          <a:latin typeface="+mn-lt"/>
                          <a:ea typeface="+mn-ea"/>
                          <a:cs typeface="+mn-cs"/>
                        </a:rPr>
                        <a:t>UYGULANMAZ</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4"/>
                  </a:ext>
                </a:extLst>
              </a:tr>
              <a:tr h="307826">
                <a:tc>
                  <a:txBody>
                    <a:bodyPr/>
                    <a:lstStyle/>
                    <a:p>
                      <a:pPr marL="6985">
                        <a:lnSpc>
                          <a:spcPts val="1550"/>
                        </a:lnSpc>
                      </a:pPr>
                      <a:r>
                        <a:rPr lang="tr-TR" sz="1700" noProof="0" dirty="0">
                          <a:latin typeface="+mj-lt"/>
                        </a:rPr>
                        <a:t>Makine</a:t>
                      </a:r>
                      <a:r>
                        <a:rPr lang="tr-TR" sz="1700" spc="-35" noProof="0" dirty="0">
                          <a:latin typeface="+mj-lt"/>
                        </a:rPr>
                        <a:t> </a:t>
                      </a:r>
                      <a:r>
                        <a:rPr lang="tr-TR" sz="1700" noProof="0" dirty="0">
                          <a:latin typeface="+mj-lt"/>
                        </a:rPr>
                        <a:t>ve</a:t>
                      </a:r>
                      <a:r>
                        <a:rPr lang="tr-TR" sz="1700" spc="-30" noProof="0" dirty="0">
                          <a:latin typeface="+mj-lt"/>
                        </a:rPr>
                        <a:t> </a:t>
                      </a:r>
                      <a:r>
                        <a:rPr lang="tr-TR" sz="1700" spc="-20" noProof="0" dirty="0">
                          <a:latin typeface="+mj-lt"/>
                        </a:rPr>
                        <a:t>Teçhizat</a:t>
                      </a:r>
                      <a:r>
                        <a:rPr lang="tr-TR" sz="1700" spc="-35" noProof="0" dirty="0">
                          <a:latin typeface="+mj-lt"/>
                        </a:rPr>
                        <a:t> </a:t>
                      </a:r>
                      <a:r>
                        <a:rPr lang="tr-TR" sz="1700" noProof="0" dirty="0">
                          <a:latin typeface="+mj-lt"/>
                        </a:rPr>
                        <a:t>Gerçekleşen</a:t>
                      </a:r>
                      <a:r>
                        <a:rPr lang="tr-TR" sz="1700" spc="-40" noProof="0" dirty="0">
                          <a:latin typeface="+mj-lt"/>
                        </a:rPr>
                        <a:t> </a:t>
                      </a:r>
                      <a:r>
                        <a:rPr lang="tr-TR" sz="1700" spc="-20" noProof="0" dirty="0">
                          <a:latin typeface="+mj-lt"/>
                        </a:rPr>
                        <a:t>(TL)</a:t>
                      </a:r>
                      <a:endParaRPr lang="tr-TR" sz="1700" noProof="0" dirty="0">
                        <a:solidFill>
                          <a:srgbClr val="C00000"/>
                        </a:solidFill>
                        <a:latin typeface="+mj-lt"/>
                        <a:cs typeface="Calibri"/>
                      </a:endParaRPr>
                    </a:p>
                  </a:txBody>
                  <a:tcPr marL="45720" marR="45720" anchor="ctr"/>
                </a:tc>
                <a:tc>
                  <a:txBody>
                    <a:bodyPr/>
                    <a:lstStyle/>
                    <a:p>
                      <a:pPr marL="0" algn="ctr" defTabSz="914400" rtl="0" eaLnBrk="1" latinLnBrk="0" hangingPunct="1">
                        <a:lnSpc>
                          <a:spcPts val="1580"/>
                        </a:lnSpc>
                      </a:pPr>
                      <a:r>
                        <a:rPr lang="tr-TR" sz="1800" b="1" kern="1200" spc="-25" noProof="0" dirty="0" smtClean="0">
                          <a:solidFill>
                            <a:schemeClr val="tx1"/>
                          </a:solidFill>
                          <a:latin typeface="+mj-lt"/>
                          <a:ea typeface="+mn-ea"/>
                          <a:cs typeface="+mn-cs"/>
                        </a:rPr>
                        <a:t>0</a:t>
                      </a:r>
                      <a:endParaRPr lang="tr-TR" sz="1800" b="1" kern="1200" spc="-25" noProof="0" dirty="0">
                        <a:solidFill>
                          <a:schemeClr val="tx1"/>
                        </a:solidFill>
                        <a:latin typeface="+mj-lt"/>
                        <a:ea typeface="+mn-ea"/>
                        <a:cs typeface="+mn-cs"/>
                      </a:endParaRPr>
                    </a:p>
                  </a:txBody>
                  <a:tcPr marL="45720" marR="45720" anchor="ctr">
                    <a:noFill/>
                  </a:tcPr>
                </a:tc>
                <a:tc>
                  <a:txBody>
                    <a:bodyPr/>
                    <a:lstStyle/>
                    <a:p>
                      <a:pPr marL="0" algn="ctr" defTabSz="914400" rtl="0" eaLnBrk="1" latinLnBrk="0" hangingPunct="1">
                        <a:lnSpc>
                          <a:spcPts val="1800"/>
                        </a:lnSpc>
                        <a:spcBef>
                          <a:spcPts val="315"/>
                        </a:spcBef>
                      </a:pPr>
                      <a:r>
                        <a:rPr lang="tr-TR" sz="1600" b="0" i="0" kern="1200" spc="-10" noProof="0" dirty="0" smtClean="0">
                          <a:solidFill>
                            <a:schemeClr val="tx1"/>
                          </a:solidFill>
                          <a:latin typeface="+mj-lt"/>
                          <a:ea typeface="+mn-ea"/>
                          <a:cs typeface="Calibri"/>
                        </a:rPr>
                        <a:t>0</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5"/>
                  </a:ext>
                </a:extLst>
              </a:tr>
              <a:tr h="369366">
                <a:tc>
                  <a:txBody>
                    <a:bodyPr/>
                    <a:lstStyle/>
                    <a:p>
                      <a:pPr marL="1905" algn="l">
                        <a:lnSpc>
                          <a:spcPct val="100000"/>
                        </a:lnSpc>
                        <a:spcBef>
                          <a:spcPts val="60"/>
                        </a:spcBef>
                      </a:pPr>
                      <a:r>
                        <a:rPr lang="tr-TR" sz="1900" spc="-10" noProof="0" dirty="0">
                          <a:latin typeface="+mj-lt"/>
                        </a:rPr>
                        <a:t>Gerçekleşecek</a:t>
                      </a:r>
                      <a:r>
                        <a:rPr lang="tr-TR" sz="1900" spc="-60" noProof="0" dirty="0">
                          <a:latin typeface="+mj-lt"/>
                        </a:rPr>
                        <a:t> </a:t>
                      </a:r>
                      <a:r>
                        <a:rPr lang="tr-TR" sz="1900" spc="-20" noProof="0" dirty="0">
                          <a:latin typeface="+mj-lt"/>
                        </a:rPr>
                        <a:t>Toplam</a:t>
                      </a:r>
                      <a:r>
                        <a:rPr lang="tr-TR" sz="1900" spc="-45" noProof="0" dirty="0">
                          <a:latin typeface="+mj-lt"/>
                        </a:rPr>
                        <a:t> </a:t>
                      </a:r>
                      <a:r>
                        <a:rPr lang="tr-TR" sz="1900" noProof="0" dirty="0">
                          <a:latin typeface="+mj-lt"/>
                        </a:rPr>
                        <a:t>Destek</a:t>
                      </a:r>
                      <a:r>
                        <a:rPr lang="tr-TR" sz="1900" spc="-50" noProof="0" dirty="0">
                          <a:latin typeface="+mj-lt"/>
                        </a:rPr>
                        <a:t> </a:t>
                      </a:r>
                      <a:r>
                        <a:rPr lang="tr-TR" sz="1900" spc="-10" noProof="0" dirty="0">
                          <a:latin typeface="+mj-lt"/>
                        </a:rPr>
                        <a:t>Tutarı</a:t>
                      </a:r>
                      <a:r>
                        <a:rPr lang="tr-TR" sz="1900" spc="-45" noProof="0" dirty="0">
                          <a:latin typeface="+mj-lt"/>
                        </a:rPr>
                        <a:t> </a:t>
                      </a:r>
                      <a:r>
                        <a:rPr lang="tr-TR" sz="1900" spc="-20" noProof="0" dirty="0">
                          <a:latin typeface="+mj-lt"/>
                        </a:rPr>
                        <a:t>(TL)*</a:t>
                      </a:r>
                      <a:endParaRPr lang="tr-TR" sz="1900" noProof="0" dirty="0">
                        <a:latin typeface="+mj-lt"/>
                        <a:cs typeface="Calibri"/>
                      </a:endParaRPr>
                    </a:p>
                  </a:txBody>
                  <a:tcPr marL="45720" marR="45720" anchor="ctr"/>
                </a:tc>
                <a:tc>
                  <a:txBody>
                    <a:bodyPr/>
                    <a:lstStyle/>
                    <a:p>
                      <a:pPr algn="ctr">
                        <a:lnSpc>
                          <a:spcPct val="100000"/>
                        </a:lnSpc>
                        <a:spcBef>
                          <a:spcPts val="60"/>
                        </a:spcBef>
                      </a:pPr>
                      <a:r>
                        <a:rPr lang="tr-TR" sz="2000" b="1" spc="-10" noProof="0" dirty="0" smtClean="0">
                          <a:latin typeface="+mj-lt"/>
                        </a:rPr>
                        <a:t>114.592.211</a:t>
                      </a:r>
                      <a:endParaRPr lang="tr-TR" sz="2000" b="1" noProof="0" dirty="0">
                        <a:latin typeface="+mj-lt"/>
                        <a:cs typeface="Calibri"/>
                      </a:endParaRPr>
                    </a:p>
                  </a:txBody>
                  <a:tcPr marL="45720" marR="45720" anchor="ctr"/>
                </a:tc>
                <a:tc>
                  <a:txBody>
                    <a:bodyPr/>
                    <a:lstStyle/>
                    <a:p>
                      <a:pPr marL="0" algn="ctr" defTabSz="914400" rtl="0" eaLnBrk="1" latinLnBrk="0" hangingPunct="1">
                        <a:lnSpc>
                          <a:spcPts val="1800"/>
                        </a:lnSpc>
                        <a:spcBef>
                          <a:spcPts val="315"/>
                        </a:spcBef>
                      </a:pPr>
                      <a:r>
                        <a:rPr lang="tr-TR" sz="1800" b="0" i="0" kern="1200" spc="-10" noProof="0" dirty="0" smtClean="0">
                          <a:solidFill>
                            <a:schemeClr val="tx1"/>
                          </a:solidFill>
                          <a:latin typeface="+mj-lt"/>
                          <a:ea typeface="+mn-ea"/>
                          <a:cs typeface="Calibri"/>
                        </a:rPr>
                        <a:t>78.694.158</a:t>
                      </a:r>
                      <a:endParaRPr lang="tr-TR" sz="1600" b="0" i="0" kern="1200" spc="-10" noProof="0" dirty="0">
                        <a:solidFill>
                          <a:schemeClr val="tx1"/>
                        </a:solidFill>
                        <a:latin typeface="+mj-lt"/>
                        <a:ea typeface="+mn-ea"/>
                        <a:cs typeface="Calibri"/>
                      </a:endParaRPr>
                    </a:p>
                  </a:txBody>
                  <a:tcPr marL="45720" marR="45720" anchor="ctr"/>
                </a:tc>
                <a:extLst>
                  <a:ext uri="{0D108BD9-81ED-4DB2-BD59-A6C34878D82A}">
                    <a16:rowId xmlns:a16="http://schemas.microsoft.com/office/drawing/2014/main" val="10016"/>
                  </a:ext>
                </a:extLst>
              </a:tr>
            </a:tbl>
          </a:graphicData>
        </a:graphic>
      </p:graphicFrame>
      <p:grpSp>
        <p:nvGrpSpPr>
          <p:cNvPr id="74" name="Group 33"/>
          <p:cNvGrpSpPr/>
          <p:nvPr/>
        </p:nvGrpSpPr>
        <p:grpSpPr>
          <a:xfrm>
            <a:off x="757504" y="1695018"/>
            <a:ext cx="1005562" cy="1020794"/>
            <a:chOff x="-65227" y="19050"/>
            <a:chExt cx="812800" cy="825112"/>
          </a:xfrm>
        </p:grpSpPr>
        <p:sp>
          <p:nvSpPr>
            <p:cNvPr id="75" name="Freeform 34"/>
            <p:cNvSpPr/>
            <p:nvPr/>
          </p:nvSpPr>
          <p:spPr>
            <a:xfrm>
              <a:off x="-65227" y="3136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76"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77" name="Dikdörtgen 76"/>
          <p:cNvSpPr/>
          <p:nvPr/>
        </p:nvSpPr>
        <p:spPr>
          <a:xfrm>
            <a:off x="936379" y="1814577"/>
            <a:ext cx="601447" cy="830997"/>
          </a:xfrm>
          <a:prstGeom prst="rect">
            <a:avLst/>
          </a:prstGeom>
          <a:ln>
            <a:noFill/>
          </a:ln>
        </p:spPr>
        <p:txBody>
          <a:bodyPr wrap="none">
            <a:spAutoFit/>
          </a:bodyPr>
          <a:lstStyle/>
          <a:p>
            <a:r>
              <a:rPr lang="tr-TR" sz="4800" dirty="0">
                <a:solidFill>
                  <a:schemeClr val="bg1"/>
                </a:solidFill>
                <a:latin typeface="Poppins Bold" panose="00000800000000000000" pitchFamily="2" charset="-94"/>
                <a:cs typeface="Poppins Bold" panose="00000800000000000000" pitchFamily="2" charset="-94"/>
              </a:rPr>
              <a:t>4</a:t>
            </a:r>
            <a:endParaRPr lang="tr-TR" sz="4800" dirty="0">
              <a:solidFill>
                <a:schemeClr val="bg1"/>
              </a:solidFill>
            </a:endParaRPr>
          </a:p>
        </p:txBody>
      </p:sp>
    </p:spTree>
    <p:extLst>
      <p:ext uri="{BB962C8B-B14F-4D97-AF65-F5344CB8AC3E}">
        <p14:creationId xmlns:p14="http://schemas.microsoft.com/office/powerpoint/2010/main" val="1655965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35</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 y="-40205"/>
            <a:ext cx="18257304" cy="10272776"/>
          </a:xfrm>
          <a:prstGeom prst="rect">
            <a:avLst/>
          </a:prstGeom>
        </p:spPr>
      </p:pic>
      <p:sp>
        <p:nvSpPr>
          <p:cNvPr id="22" name="object 19"/>
          <p:cNvSpPr txBox="1"/>
          <p:nvPr/>
        </p:nvSpPr>
        <p:spPr>
          <a:xfrm>
            <a:off x="12525922" y="2946852"/>
            <a:ext cx="2266384"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mj-lt"/>
                <a:cs typeface="Calibri"/>
              </a:rPr>
              <a:t>Hedef</a:t>
            </a:r>
            <a:r>
              <a:rPr sz="2400" b="1" spc="-50" dirty="0">
                <a:solidFill>
                  <a:srgbClr val="FFFFFF"/>
                </a:solidFill>
                <a:latin typeface="+mj-lt"/>
                <a:cs typeface="Calibri"/>
              </a:rPr>
              <a:t> </a:t>
            </a:r>
            <a:r>
              <a:rPr sz="2400" b="1" spc="-10" dirty="0">
                <a:solidFill>
                  <a:srgbClr val="FFFFFF"/>
                </a:solidFill>
                <a:latin typeface="+mj-lt"/>
                <a:cs typeface="Calibri"/>
              </a:rPr>
              <a:t>Pazar</a:t>
            </a:r>
            <a:endParaRPr sz="2400" dirty="0">
              <a:latin typeface="+mj-lt"/>
              <a:cs typeface="Calibri"/>
            </a:endParaRPr>
          </a:p>
        </p:txBody>
      </p:sp>
      <p:sp>
        <p:nvSpPr>
          <p:cNvPr id="27" name="object 40"/>
          <p:cNvSpPr txBox="1"/>
          <p:nvPr/>
        </p:nvSpPr>
        <p:spPr>
          <a:xfrm>
            <a:off x="7467600" y="3314700"/>
            <a:ext cx="4110728" cy="580928"/>
          </a:xfrm>
          <a:prstGeom prst="rect">
            <a:avLst/>
          </a:prstGeom>
        </p:spPr>
        <p:txBody>
          <a:bodyPr vert="horz" wrap="square" lIns="0" tIns="209550" rIns="0" bIns="0" rtlCol="0">
            <a:spAutoFit/>
          </a:bodyPr>
          <a:lstStyle/>
          <a:p>
            <a:pPr marL="1270" algn="ctr"/>
            <a:endParaRPr lang="tr-TR" sz="2400" b="1" spc="-10" dirty="0">
              <a:solidFill>
                <a:srgbClr val="C00000"/>
              </a:solidFill>
              <a:latin typeface="+mj-lt"/>
              <a:cs typeface="Calibri"/>
            </a:endParaRPr>
          </a:p>
        </p:txBody>
      </p:sp>
      <p:grpSp>
        <p:nvGrpSpPr>
          <p:cNvPr id="42" name="Group 33"/>
          <p:cNvGrpSpPr/>
          <p:nvPr/>
        </p:nvGrpSpPr>
        <p:grpSpPr>
          <a:xfrm>
            <a:off x="685800" y="1519050"/>
            <a:ext cx="1005562" cy="1005562"/>
            <a:chOff x="0" y="0"/>
            <a:chExt cx="812800" cy="812800"/>
          </a:xfrm>
        </p:grpSpPr>
        <p:sp>
          <p:nvSpPr>
            <p:cNvPr id="43"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44" name="TextBox 3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45" name="Dikdörtgen 44"/>
          <p:cNvSpPr/>
          <p:nvPr/>
        </p:nvSpPr>
        <p:spPr>
          <a:xfrm>
            <a:off x="1799204" y="1729444"/>
            <a:ext cx="5014514" cy="584775"/>
          </a:xfrm>
          <a:prstGeom prst="rect">
            <a:avLst/>
          </a:prstGeom>
        </p:spPr>
        <p:txBody>
          <a:bodyPr wrap="non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BAŞVURU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YERİ ve SÜRECİ</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pic>
        <p:nvPicPr>
          <p:cNvPr id="46" name="Resim 45"/>
          <p:cNvPicPr>
            <a:picLocks noChangeAspect="1"/>
          </p:cNvPicPr>
          <p:nvPr/>
        </p:nvPicPr>
        <p:blipFill rotWithShape="1">
          <a:blip r:embed="rId3">
            <a:extLst>
              <a:ext uri="{28A0092B-C50C-407E-A947-70E740481C1C}">
                <a14:useLocalDpi xmlns:a14="http://schemas.microsoft.com/office/drawing/2010/main" val="0"/>
              </a:ext>
            </a:extLst>
          </a:blip>
          <a:srcRect l="3104" t="21518" r="3763" b="6070"/>
          <a:stretch/>
        </p:blipFill>
        <p:spPr>
          <a:xfrm>
            <a:off x="12954000" y="1760287"/>
            <a:ext cx="5029199" cy="7686036"/>
          </a:xfrm>
          <a:prstGeom prst="rect">
            <a:avLst/>
          </a:prstGeom>
        </p:spPr>
      </p:pic>
      <p:pic>
        <p:nvPicPr>
          <p:cNvPr id="47" name="Resim 46"/>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96229" y="2766954"/>
            <a:ext cx="12205371" cy="6642159"/>
          </a:xfrm>
          <a:prstGeom prst="rect">
            <a:avLst/>
          </a:prstGeom>
        </p:spPr>
      </p:pic>
      <p:sp>
        <p:nvSpPr>
          <p:cNvPr id="48" name="Dikdörtgen 47"/>
          <p:cNvSpPr/>
          <p:nvPr/>
        </p:nvSpPr>
        <p:spPr>
          <a:xfrm>
            <a:off x="5867400" y="4457700"/>
            <a:ext cx="5428089" cy="369332"/>
          </a:xfrm>
          <a:prstGeom prst="rect">
            <a:avLst/>
          </a:prstGeom>
        </p:spPr>
        <p:txBody>
          <a:bodyPr wrap="none">
            <a:spAutoFit/>
          </a:bodyPr>
          <a:lstStyle/>
          <a:p>
            <a:r>
              <a:rPr lang="tr-TR" dirty="0">
                <a:solidFill>
                  <a:schemeClr val="bg1"/>
                </a:solidFill>
                <a:latin typeface="Poppins Bold" panose="00000800000000000000" pitchFamily="2" charset="-94"/>
                <a:cs typeface="Poppins Bold" panose="00000800000000000000" pitchFamily="2" charset="-94"/>
              </a:rPr>
              <a:t>https://yerelkalkinmahamlesi.sanayi.gov.tr</a:t>
            </a:r>
          </a:p>
        </p:txBody>
      </p:sp>
    </p:spTree>
    <p:extLst>
      <p:ext uri="{BB962C8B-B14F-4D97-AF65-F5344CB8AC3E}">
        <p14:creationId xmlns:p14="http://schemas.microsoft.com/office/powerpoint/2010/main" val="682361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6F15528-21DE-4FAA-801E-634DDDAF4B2B}" type="slidenum">
              <a:rPr lang="en-US" smtClean="0"/>
              <a:pPr/>
              <a:t>36</a:t>
            </a:fld>
            <a:endParaRPr 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0"/>
            <a:ext cx="18282583" cy="10287000"/>
          </a:xfrm>
          <a:prstGeom prst="rect">
            <a:avLst/>
          </a:prstGeom>
        </p:spPr>
      </p:pic>
      <p:sp>
        <p:nvSpPr>
          <p:cNvPr id="6" name="TextBox 16"/>
          <p:cNvSpPr txBox="1"/>
          <p:nvPr/>
        </p:nvSpPr>
        <p:spPr>
          <a:xfrm>
            <a:off x="4389554" y="3918037"/>
            <a:ext cx="9508892" cy="2450927"/>
          </a:xfrm>
          <a:prstGeom prst="rect">
            <a:avLst/>
          </a:prstGeom>
        </p:spPr>
        <p:txBody>
          <a:bodyPr lIns="0" tIns="0" rIns="0" bIns="0" rtlCol="0" anchor="t">
            <a:spAutoFit/>
          </a:bodyPr>
          <a:lstStyle/>
          <a:p>
            <a:pPr algn="l">
              <a:lnSpc>
                <a:spcPts val="20870"/>
              </a:lnSpc>
              <a:spcBef>
                <a:spcPct val="0"/>
              </a:spcBef>
            </a:pPr>
            <a:r>
              <a:rPr lang="tr-TR" sz="12276" b="1" dirty="0">
                <a:solidFill>
                  <a:srgbClr val="FFFFFF"/>
                </a:solidFill>
                <a:latin typeface="Poppins Bold"/>
                <a:ea typeface="Poppins Bold"/>
                <a:cs typeface="Poppins Bold"/>
                <a:sym typeface="Poppins Bold"/>
              </a:rPr>
              <a:t>Teşekkürler</a:t>
            </a:r>
            <a:endParaRPr lang="en-US" sz="12276" b="1" dirty="0">
              <a:solidFill>
                <a:srgbClr val="FFFFFF"/>
              </a:solidFill>
              <a:latin typeface="Poppins Bold"/>
              <a:ea typeface="Poppins Bold"/>
              <a:cs typeface="Poppins Bold"/>
              <a:sym typeface="Poppins Bold"/>
            </a:endParaRPr>
          </a:p>
        </p:txBody>
      </p:sp>
      <p:grpSp>
        <p:nvGrpSpPr>
          <p:cNvPr id="7" name="Group 17"/>
          <p:cNvGrpSpPr/>
          <p:nvPr/>
        </p:nvGrpSpPr>
        <p:grpSpPr>
          <a:xfrm>
            <a:off x="7139203" y="6577169"/>
            <a:ext cx="3600555" cy="781398"/>
            <a:chOff x="0" y="0"/>
            <a:chExt cx="841875" cy="182705"/>
          </a:xfrm>
        </p:grpSpPr>
        <p:sp>
          <p:nvSpPr>
            <p:cNvPr id="8" name="Freeform 18"/>
            <p:cNvSpPr/>
            <p:nvPr/>
          </p:nvSpPr>
          <p:spPr>
            <a:xfrm>
              <a:off x="0" y="0"/>
              <a:ext cx="841875" cy="182705"/>
            </a:xfrm>
            <a:custGeom>
              <a:avLst/>
              <a:gdLst/>
              <a:ahLst/>
              <a:cxnLst/>
              <a:rect l="l" t="t" r="r" b="b"/>
              <a:pathLst>
                <a:path w="841875" h="182705">
                  <a:moveTo>
                    <a:pt x="0" y="0"/>
                  </a:moveTo>
                  <a:lnTo>
                    <a:pt x="841875" y="0"/>
                  </a:lnTo>
                  <a:lnTo>
                    <a:pt x="841875" y="182705"/>
                  </a:lnTo>
                  <a:lnTo>
                    <a:pt x="0" y="182705"/>
                  </a:lnTo>
                  <a:close/>
                </a:path>
              </a:pathLst>
            </a:custGeom>
            <a:solidFill>
              <a:srgbClr val="FFFFFF"/>
            </a:solidFill>
            <a:ln cap="sq">
              <a:noFill/>
              <a:prstDash val="solid"/>
              <a:miter/>
            </a:ln>
          </p:spPr>
        </p:sp>
        <p:sp>
          <p:nvSpPr>
            <p:cNvPr id="9" name="TextBox 19"/>
            <p:cNvSpPr txBox="1"/>
            <p:nvPr/>
          </p:nvSpPr>
          <p:spPr>
            <a:xfrm>
              <a:off x="0" y="-57150"/>
              <a:ext cx="841875" cy="239855"/>
            </a:xfrm>
            <a:prstGeom prst="rect">
              <a:avLst/>
            </a:prstGeom>
          </p:spPr>
          <p:txBody>
            <a:bodyPr lIns="50800" tIns="50800" rIns="50800" bIns="50800" rtlCol="0" anchor="ctr"/>
            <a:lstStyle/>
            <a:p>
              <a:pPr algn="ctr">
                <a:lnSpc>
                  <a:spcPts val="2799"/>
                </a:lnSpc>
              </a:pPr>
              <a:endParaRPr/>
            </a:p>
          </p:txBody>
        </p:sp>
      </p:grpSp>
      <p:sp>
        <p:nvSpPr>
          <p:cNvPr id="10" name="TextBox 25"/>
          <p:cNvSpPr txBox="1"/>
          <p:nvPr/>
        </p:nvSpPr>
        <p:spPr>
          <a:xfrm>
            <a:off x="4389555" y="3718624"/>
            <a:ext cx="9508892" cy="436017"/>
          </a:xfrm>
          <a:prstGeom prst="rect">
            <a:avLst/>
          </a:prstGeom>
        </p:spPr>
        <p:txBody>
          <a:bodyPr wrap="square" lIns="0" tIns="0" rIns="0" bIns="0" rtlCol="0" anchor="t">
            <a:spAutoFit/>
          </a:bodyPr>
          <a:lstStyle/>
          <a:p>
            <a:pPr algn="ctr">
              <a:lnSpc>
                <a:spcPts val="3400"/>
              </a:lnSpc>
            </a:pPr>
            <a:r>
              <a:rPr lang="tr-TR" sz="2000" dirty="0" smtClean="0">
                <a:solidFill>
                  <a:srgbClr val="FFFFFF"/>
                </a:solidFill>
                <a:latin typeface="Poppins"/>
                <a:ea typeface="Poppins"/>
                <a:cs typeface="Poppins"/>
                <a:sym typeface="Poppins"/>
              </a:rPr>
              <a:t>GÜNEY MARMARA </a:t>
            </a:r>
            <a:r>
              <a:rPr lang="tr-TR" sz="2000" dirty="0">
                <a:solidFill>
                  <a:srgbClr val="FFFFFF"/>
                </a:solidFill>
                <a:latin typeface="Poppins"/>
                <a:ea typeface="Poppins"/>
                <a:cs typeface="Poppins"/>
                <a:sym typeface="Poppins"/>
              </a:rPr>
              <a:t>KALKINMA AJANSI</a:t>
            </a:r>
            <a:endParaRPr lang="en-US" sz="2000" dirty="0">
              <a:solidFill>
                <a:srgbClr val="FFFFFF"/>
              </a:solidFill>
              <a:latin typeface="Poppins"/>
              <a:ea typeface="Poppins"/>
              <a:cs typeface="Poppins"/>
              <a:sym typeface="Poppins"/>
            </a:endParaRPr>
          </a:p>
        </p:txBody>
      </p:sp>
      <p:sp>
        <p:nvSpPr>
          <p:cNvPr id="13" name="TextBox 33"/>
          <p:cNvSpPr txBox="1"/>
          <p:nvPr/>
        </p:nvSpPr>
        <p:spPr>
          <a:xfrm>
            <a:off x="7354347" y="6813000"/>
            <a:ext cx="3170265" cy="470642"/>
          </a:xfrm>
          <a:prstGeom prst="rect">
            <a:avLst/>
          </a:prstGeom>
        </p:spPr>
        <p:txBody>
          <a:bodyPr wrap="square" lIns="0" tIns="0" rIns="0" bIns="0" rtlCol="0" anchor="t">
            <a:spAutoFit/>
          </a:bodyPr>
          <a:lstStyle/>
          <a:p>
            <a:pPr algn="ctr">
              <a:lnSpc>
                <a:spcPts val="3400"/>
              </a:lnSpc>
            </a:pPr>
            <a:r>
              <a:rPr lang="tr-TR" sz="4000" b="1" dirty="0" smtClean="0">
                <a:solidFill>
                  <a:srgbClr val="0054C5"/>
                </a:solidFill>
                <a:effectLst>
                  <a:outerShdw blurRad="38100" dist="38100" dir="2700000" algn="tl">
                    <a:srgbClr val="000000">
                      <a:alpha val="43137"/>
                    </a:srgbClr>
                  </a:outerShdw>
                </a:effectLst>
                <a:latin typeface="Poppins"/>
                <a:ea typeface="Poppins"/>
                <a:cs typeface="Poppins"/>
                <a:sym typeface="Poppins"/>
              </a:rPr>
              <a:t>Balıkesir</a:t>
            </a:r>
            <a:endParaRPr lang="en-US" sz="4000" b="1" dirty="0">
              <a:solidFill>
                <a:srgbClr val="0054C5"/>
              </a:solidFill>
              <a:effectLst>
                <a:outerShdw blurRad="38100" dist="38100" dir="2700000" algn="tl">
                  <a:srgbClr val="000000">
                    <a:alpha val="43137"/>
                  </a:srgbClr>
                </a:outerShdw>
              </a:effectLst>
              <a:latin typeface="Poppins"/>
              <a:ea typeface="Poppins"/>
              <a:cs typeface="Poppins"/>
              <a:sym typeface="Poppins"/>
            </a:endParaRPr>
          </a:p>
        </p:txBody>
      </p:sp>
    </p:spTree>
    <p:extLst>
      <p:ext uri="{BB962C8B-B14F-4D97-AF65-F5344CB8AC3E}">
        <p14:creationId xmlns:p14="http://schemas.microsoft.com/office/powerpoint/2010/main" val="2000852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DBB2-BC5F-0934-67DC-2BFCFBCF5EB9}"/>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5135753F-357F-45EB-767C-BBCCB3B44979}"/>
              </a:ext>
            </a:extLst>
          </p:cNvPr>
          <p:cNvSpPr>
            <a:spLocks noGrp="1"/>
          </p:cNvSpPr>
          <p:nvPr>
            <p:ph type="sldNum" sz="quarter" idx="12"/>
          </p:nvPr>
        </p:nvSpPr>
        <p:spPr/>
        <p:txBody>
          <a:bodyPr/>
          <a:lstStyle/>
          <a:p>
            <a:fld id="{B6F15528-21DE-4FAA-801E-634DDDAF4B2B}" type="slidenum">
              <a:rPr lang="en-US" smtClean="0"/>
              <a:pPr/>
              <a:t>4</a:t>
            </a:fld>
            <a:endParaRPr lang="en-US"/>
          </a:p>
        </p:txBody>
      </p:sp>
      <p:sp>
        <p:nvSpPr>
          <p:cNvPr id="129" name="Dikdörtgen 128">
            <a:extLst>
              <a:ext uri="{FF2B5EF4-FFF2-40B4-BE49-F238E27FC236}">
                <a16:creationId xmlns:a16="http://schemas.microsoft.com/office/drawing/2014/main" id="{4FAC0F08-AC52-1381-47C9-E7F13B010882}"/>
              </a:ext>
            </a:extLst>
          </p:cNvPr>
          <p:cNvSpPr/>
          <p:nvPr/>
        </p:nvSpPr>
        <p:spPr>
          <a:xfrm>
            <a:off x="1799204" y="1729444"/>
            <a:ext cx="5543505" cy="584775"/>
          </a:xfrm>
          <a:prstGeom prst="rect">
            <a:avLst/>
          </a:prstGeom>
        </p:spPr>
        <p:txBody>
          <a:bodyPr wrap="non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ESKİ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YATIRIM TEŞVİK SİSTEMİ</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36" name="TextBox 34">
            <a:extLst>
              <a:ext uri="{FF2B5EF4-FFF2-40B4-BE49-F238E27FC236}">
                <a16:creationId xmlns:a16="http://schemas.microsoft.com/office/drawing/2014/main" id="{CF536299-EAB1-19BF-2DCA-E9E48119EBA9}"/>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29AB132E-FEF9-4D43-771F-6EE6D2412A58}"/>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69B70ACB-42C3-C0D9-1BB1-FA74AD8C2256}"/>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D5D26C3E-E8B4-67AA-C496-3A1621705485}"/>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0" name="Group 33">
            <a:extLst>
              <a:ext uri="{FF2B5EF4-FFF2-40B4-BE49-F238E27FC236}">
                <a16:creationId xmlns:a16="http://schemas.microsoft.com/office/drawing/2014/main" id="{D6705824-D07B-8BC5-8223-19E33724F5A4}"/>
              </a:ext>
            </a:extLst>
          </p:cNvPr>
          <p:cNvGrpSpPr/>
          <p:nvPr/>
        </p:nvGrpSpPr>
        <p:grpSpPr>
          <a:xfrm>
            <a:off x="685800" y="1519050"/>
            <a:ext cx="1005562" cy="1005562"/>
            <a:chOff x="0" y="0"/>
            <a:chExt cx="812800" cy="812800"/>
          </a:xfrm>
        </p:grpSpPr>
        <p:sp>
          <p:nvSpPr>
            <p:cNvPr id="131" name="Freeform 34">
              <a:extLst>
                <a:ext uri="{FF2B5EF4-FFF2-40B4-BE49-F238E27FC236}">
                  <a16:creationId xmlns:a16="http://schemas.microsoft.com/office/drawing/2014/main" id="{0C44C626-9F36-AB11-715A-C9618359CF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132" name="TextBox 35">
              <a:extLst>
                <a:ext uri="{FF2B5EF4-FFF2-40B4-BE49-F238E27FC236}">
                  <a16:creationId xmlns:a16="http://schemas.microsoft.com/office/drawing/2014/main" id="{624B271C-F1C2-2053-FC3F-DFCE2B3A5B5F}"/>
                </a:ext>
              </a:extLst>
            </p:cNvPr>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aphicFrame>
        <p:nvGraphicFramePr>
          <p:cNvPr id="5" name="Diyagram 4">
            <a:extLst>
              <a:ext uri="{FF2B5EF4-FFF2-40B4-BE49-F238E27FC236}">
                <a16:creationId xmlns:a16="http://schemas.microsoft.com/office/drawing/2014/main" id="{27E38D2E-AFF2-43B6-62E2-B5CC2462A852}"/>
              </a:ext>
            </a:extLst>
          </p:cNvPr>
          <p:cNvGraphicFramePr/>
          <p:nvPr>
            <p:extLst/>
          </p:nvPr>
        </p:nvGraphicFramePr>
        <p:xfrm>
          <a:off x="3962400" y="2844803"/>
          <a:ext cx="9829800" cy="6004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Resi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spTree>
    <p:extLst>
      <p:ext uri="{BB962C8B-B14F-4D97-AF65-F5344CB8AC3E}">
        <p14:creationId xmlns:p14="http://schemas.microsoft.com/office/powerpoint/2010/main" val="3595590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EE9E2-ED55-7C13-F30B-6B7A0F180AB7}"/>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02791693-1416-075D-7C4C-5F0460C903E8}"/>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29" name="Dikdörtgen 128">
            <a:extLst>
              <a:ext uri="{FF2B5EF4-FFF2-40B4-BE49-F238E27FC236}">
                <a16:creationId xmlns:a16="http://schemas.microsoft.com/office/drawing/2014/main" id="{D4B25DC4-67CD-B40D-02AA-3A3886342AA8}"/>
              </a:ext>
            </a:extLst>
          </p:cNvPr>
          <p:cNvSpPr/>
          <p:nvPr/>
        </p:nvSpPr>
        <p:spPr>
          <a:xfrm>
            <a:off x="1799204" y="1729444"/>
            <a:ext cx="5424883" cy="584775"/>
          </a:xfrm>
          <a:prstGeom prst="rect">
            <a:avLst/>
          </a:prstGeom>
        </p:spPr>
        <p:txBody>
          <a:bodyPr wrap="none">
            <a:spAutoFit/>
          </a:bodyPr>
          <a:lstStyle/>
          <a:p>
            <a:r>
              <a:rPr lang="tr-TR" sz="3200" dirty="0">
                <a:ln>
                  <a:solidFill>
                    <a:srgbClr val="0054C5"/>
                  </a:solidFill>
                </a:ln>
                <a:solidFill>
                  <a:srgbClr val="0054C5"/>
                </a:solidFill>
                <a:latin typeface="Poppins Bold" panose="00000800000000000000" pitchFamily="2" charset="-94"/>
                <a:cs typeface="Poppins Bold" panose="00000800000000000000" pitchFamily="2" charset="-94"/>
              </a:rPr>
              <a:t>YENİ </a:t>
            </a:r>
            <a:r>
              <a:rPr lang="tr-TR" sz="3200" dirty="0">
                <a:ln>
                  <a:solidFill>
                    <a:srgbClr val="0054C5"/>
                  </a:solidFill>
                </a:ln>
                <a:solidFill>
                  <a:srgbClr val="0054C5"/>
                </a:solidFill>
                <a:latin typeface="Poppins ExtraLight" panose="00000300000000000000" pitchFamily="2" charset="-94"/>
                <a:cs typeface="Poppins ExtraLight" panose="00000300000000000000" pitchFamily="2" charset="-94"/>
              </a:rPr>
              <a:t>YATIRIM TEŞVİK SİSTEMİ</a:t>
            </a:r>
            <a:endParaRPr lang="tr-TR" sz="3200" dirty="0">
              <a:ln>
                <a:solidFill>
                  <a:srgbClr val="0054C5"/>
                </a:solidFill>
              </a:ln>
              <a:latin typeface="Poppins ExtraLight" panose="00000300000000000000" pitchFamily="2" charset="-94"/>
              <a:cs typeface="Poppins ExtraLight" panose="00000300000000000000" pitchFamily="2" charset="-94"/>
            </a:endParaRPr>
          </a:p>
        </p:txBody>
      </p:sp>
      <p:sp>
        <p:nvSpPr>
          <p:cNvPr id="36" name="TextBox 34">
            <a:extLst>
              <a:ext uri="{FF2B5EF4-FFF2-40B4-BE49-F238E27FC236}">
                <a16:creationId xmlns:a16="http://schemas.microsoft.com/office/drawing/2014/main" id="{D6B06754-456C-7EF1-703E-503C4B1FA55A}"/>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4267D7D0-DC1C-50DE-36F5-21A6239D53BF}"/>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F56EC375-EA51-9397-FAFB-DA66D2B852C2}"/>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4907A57C-E342-FC17-F5EA-C29CB4C6C551}"/>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0" name="Group 33">
            <a:extLst>
              <a:ext uri="{FF2B5EF4-FFF2-40B4-BE49-F238E27FC236}">
                <a16:creationId xmlns:a16="http://schemas.microsoft.com/office/drawing/2014/main" id="{3D257674-B462-5D52-2124-850033F906DF}"/>
              </a:ext>
            </a:extLst>
          </p:cNvPr>
          <p:cNvGrpSpPr/>
          <p:nvPr/>
        </p:nvGrpSpPr>
        <p:grpSpPr>
          <a:xfrm>
            <a:off x="685800" y="1519050"/>
            <a:ext cx="1005562" cy="1005562"/>
            <a:chOff x="0" y="0"/>
            <a:chExt cx="812800" cy="812800"/>
          </a:xfrm>
        </p:grpSpPr>
        <p:sp>
          <p:nvSpPr>
            <p:cNvPr id="131" name="Freeform 34">
              <a:extLst>
                <a:ext uri="{FF2B5EF4-FFF2-40B4-BE49-F238E27FC236}">
                  <a16:creationId xmlns:a16="http://schemas.microsoft.com/office/drawing/2014/main" id="{AFC000C7-D581-6302-DD97-2AD7FBE51E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E9DD3">
                    <a:alpha val="59000"/>
                  </a:srgbClr>
                </a:gs>
                <a:gs pos="100000">
                  <a:srgbClr val="525EDE">
                    <a:alpha val="59000"/>
                  </a:srgbClr>
                </a:gs>
              </a:gsLst>
              <a:lin ang="0"/>
            </a:gradFill>
            <a:ln cap="sq">
              <a:noFill/>
              <a:prstDash val="solid"/>
              <a:miter/>
            </a:ln>
          </p:spPr>
        </p:sp>
        <p:sp>
          <p:nvSpPr>
            <p:cNvPr id="132" name="TextBox 35">
              <a:extLst>
                <a:ext uri="{FF2B5EF4-FFF2-40B4-BE49-F238E27FC236}">
                  <a16:creationId xmlns:a16="http://schemas.microsoft.com/office/drawing/2014/main" id="{01D5EE26-B72C-8698-DA33-93B9106083E3}"/>
                </a:ext>
              </a:extLst>
            </p:cNvPr>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pic>
        <p:nvPicPr>
          <p:cNvPr id="2" name="Resim 1">
            <a:extLst>
              <a:ext uri="{FF2B5EF4-FFF2-40B4-BE49-F238E27FC236}">
                <a16:creationId xmlns:a16="http://schemas.microsoft.com/office/drawing/2014/main" id="{6C371DA7-C3F1-D402-B331-81CF0BA40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899961"/>
            <a:ext cx="10806621" cy="5766499"/>
          </a:xfrm>
          <a:prstGeom prst="rect">
            <a:avLst/>
          </a:prstGeom>
        </p:spPr>
      </p:pic>
      <p:sp>
        <p:nvSpPr>
          <p:cNvPr id="13" name="Metin kutusu 12"/>
          <p:cNvSpPr txBox="1"/>
          <p:nvPr/>
        </p:nvSpPr>
        <p:spPr>
          <a:xfrm>
            <a:off x="511144" y="2586280"/>
            <a:ext cx="6712943" cy="6908558"/>
          </a:xfrm>
          <a:prstGeom prst="rect">
            <a:avLst/>
          </a:prstGeom>
          <a:noFill/>
        </p:spPr>
        <p:txBody>
          <a:bodyPr wrap="square" rtlCol="0">
            <a:spAutoFit/>
          </a:bodyPr>
          <a:lstStyle/>
          <a:p>
            <a:pPr marL="285750" indent="-285750" algn="just">
              <a:lnSpc>
                <a:spcPct val="120000"/>
              </a:lnSpc>
              <a:spcAft>
                <a:spcPts val="800"/>
              </a:spcAft>
              <a:buFont typeface="Wingdings" panose="05000000000000000000" pitchFamily="2" charset="2"/>
              <a:buChar char="v"/>
            </a:pPr>
            <a:r>
              <a:rPr lang="tr-TR" sz="3000" dirty="0" smtClean="0">
                <a:solidFill>
                  <a:schemeClr val="tx1">
                    <a:lumMod val="75000"/>
                    <a:lumOff val="25000"/>
                  </a:schemeClr>
                </a:solidFill>
              </a:rPr>
              <a:t>9903 Sayılı </a:t>
            </a:r>
            <a:r>
              <a:rPr lang="tr-TR" sz="3000" b="1" dirty="0" smtClean="0">
                <a:solidFill>
                  <a:schemeClr val="tx1">
                    <a:lumMod val="75000"/>
                    <a:lumOff val="25000"/>
                  </a:schemeClr>
                </a:solidFill>
              </a:rPr>
              <a:t>‘Yatırımlarda Devlet Yardımları Hakkında Karar’ 30 Mayıs 2025 tarihinde </a:t>
            </a:r>
            <a:r>
              <a:rPr lang="tr-TR" sz="3000" dirty="0" smtClean="0">
                <a:solidFill>
                  <a:schemeClr val="tx1">
                    <a:lumMod val="75000"/>
                    <a:lumOff val="25000"/>
                  </a:schemeClr>
                </a:solidFill>
              </a:rPr>
              <a:t>Resmi </a:t>
            </a:r>
            <a:r>
              <a:rPr lang="tr-TR" sz="3000" dirty="0" err="1" smtClean="0">
                <a:solidFill>
                  <a:schemeClr val="tx1">
                    <a:lumMod val="75000"/>
                    <a:lumOff val="25000"/>
                  </a:schemeClr>
                </a:solidFill>
              </a:rPr>
              <a:t>Gazete’de</a:t>
            </a:r>
            <a:r>
              <a:rPr lang="tr-TR" sz="3000" dirty="0" smtClean="0">
                <a:solidFill>
                  <a:schemeClr val="tx1">
                    <a:lumMod val="75000"/>
                    <a:lumOff val="25000"/>
                  </a:schemeClr>
                </a:solidFill>
              </a:rPr>
              <a:t> yayınlanarak </a:t>
            </a:r>
            <a:r>
              <a:rPr lang="tr-TR" sz="3000" b="1" dirty="0" smtClean="0">
                <a:solidFill>
                  <a:schemeClr val="tx1">
                    <a:lumMod val="75000"/>
                    <a:lumOff val="25000"/>
                  </a:schemeClr>
                </a:solidFill>
              </a:rPr>
              <a:t>yürürlüğe girmiş </a:t>
            </a:r>
            <a:r>
              <a:rPr lang="tr-TR" sz="3000" b="1" dirty="0">
                <a:solidFill>
                  <a:schemeClr val="tx1">
                    <a:lumMod val="75000"/>
                    <a:lumOff val="25000"/>
                  </a:schemeClr>
                </a:solidFill>
              </a:rPr>
              <a:t>olup  </a:t>
            </a:r>
            <a:r>
              <a:rPr lang="tr-TR" sz="3000" dirty="0">
                <a:solidFill>
                  <a:schemeClr val="tx1">
                    <a:lumMod val="75000"/>
                    <a:lumOff val="25000"/>
                  </a:schemeClr>
                </a:solidFill>
              </a:rPr>
              <a:t>15/6/2012 tarihli ve 2012/3305 sayılı Yatırımlarda Devlet Yardımları Hakkında </a:t>
            </a:r>
            <a:r>
              <a:rPr lang="tr-TR" sz="3000" dirty="0" smtClean="0">
                <a:solidFill>
                  <a:schemeClr val="tx1">
                    <a:lumMod val="75000"/>
                    <a:lumOff val="25000"/>
                  </a:schemeClr>
                </a:solidFill>
              </a:rPr>
              <a:t>Karar yürürlükten kaldırılmıştır.</a:t>
            </a:r>
          </a:p>
          <a:p>
            <a:pPr marL="285750" indent="-285750" algn="just">
              <a:lnSpc>
                <a:spcPct val="120000"/>
              </a:lnSpc>
              <a:spcAft>
                <a:spcPts val="800"/>
              </a:spcAft>
              <a:buFont typeface="Wingdings" panose="05000000000000000000" pitchFamily="2" charset="2"/>
              <a:buChar char="v"/>
            </a:pPr>
            <a:endParaRPr lang="tr-TR" sz="3000" dirty="0">
              <a:solidFill>
                <a:schemeClr val="tx1">
                  <a:lumMod val="75000"/>
                  <a:lumOff val="25000"/>
                </a:schemeClr>
              </a:solidFill>
            </a:endParaRPr>
          </a:p>
          <a:p>
            <a:pPr marL="285750" indent="-285750" algn="just">
              <a:lnSpc>
                <a:spcPct val="120000"/>
              </a:lnSpc>
              <a:spcAft>
                <a:spcPts val="800"/>
              </a:spcAft>
              <a:buFont typeface="Wingdings" panose="05000000000000000000" pitchFamily="2" charset="2"/>
              <a:buChar char="v"/>
            </a:pPr>
            <a:r>
              <a:rPr lang="tr-TR" sz="3000" dirty="0">
                <a:solidFill>
                  <a:schemeClr val="tx1">
                    <a:lumMod val="75000"/>
                    <a:lumOff val="25000"/>
                  </a:schemeClr>
                </a:solidFill>
              </a:rPr>
              <a:t> </a:t>
            </a:r>
            <a:r>
              <a:rPr lang="tr-TR" sz="3000" b="1" dirty="0">
                <a:solidFill>
                  <a:schemeClr val="tx1">
                    <a:lumMod val="75000"/>
                    <a:lumOff val="25000"/>
                  </a:schemeClr>
                </a:solidFill>
              </a:rPr>
              <a:t>31/12/2030 tarihine kadar </a:t>
            </a:r>
            <a:r>
              <a:rPr lang="tr-TR" sz="3000" dirty="0">
                <a:solidFill>
                  <a:schemeClr val="tx1">
                    <a:lumMod val="75000"/>
                    <a:lumOff val="25000"/>
                  </a:schemeClr>
                </a:solidFill>
              </a:rPr>
              <a:t>yapılacak olan teşvik belgesi müracaatları yeni teşvik sistemi </a:t>
            </a:r>
            <a:r>
              <a:rPr lang="tr-TR" sz="3000" dirty="0" smtClean="0">
                <a:solidFill>
                  <a:schemeClr val="tx1">
                    <a:lumMod val="75000"/>
                    <a:lumOff val="25000"/>
                  </a:schemeClr>
                </a:solidFill>
              </a:rPr>
              <a:t>kapsamında değerlendirilecektir</a:t>
            </a:r>
            <a:r>
              <a:rPr lang="tr-TR" sz="3000" dirty="0">
                <a:solidFill>
                  <a:schemeClr val="tx1">
                    <a:lumMod val="75000"/>
                    <a:lumOff val="25000"/>
                  </a:schemeClr>
                </a:solidFill>
              </a:rPr>
              <a:t>.</a:t>
            </a:r>
          </a:p>
        </p:txBody>
      </p:sp>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spTree>
    <p:extLst>
      <p:ext uri="{BB962C8B-B14F-4D97-AF65-F5344CB8AC3E}">
        <p14:creationId xmlns:p14="http://schemas.microsoft.com/office/powerpoint/2010/main" val="3803455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15" name="Resi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638300"/>
            <a:ext cx="15024248" cy="7770813"/>
          </a:xfrm>
          <a:prstGeom prst="rect">
            <a:avLst/>
          </a:prstGeom>
        </p:spPr>
      </p:pic>
    </p:spTree>
    <p:extLst>
      <p:ext uri="{BB962C8B-B14F-4D97-AF65-F5344CB8AC3E}">
        <p14:creationId xmlns:p14="http://schemas.microsoft.com/office/powerpoint/2010/main" val="1886999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552501"/>
            <a:ext cx="15087600" cy="7823955"/>
          </a:xfrm>
          <a:prstGeom prst="rect">
            <a:avLst/>
          </a:prstGeom>
        </p:spPr>
      </p:pic>
    </p:spTree>
    <p:extLst>
      <p:ext uri="{BB962C8B-B14F-4D97-AF65-F5344CB8AC3E}">
        <p14:creationId xmlns:p14="http://schemas.microsoft.com/office/powerpoint/2010/main" val="2781041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47" y="1485900"/>
            <a:ext cx="16193925" cy="5472052"/>
          </a:xfrm>
          <a:prstGeom prst="rect">
            <a:avLst/>
          </a:prstGeom>
        </p:spPr>
      </p:pic>
      <p:sp>
        <p:nvSpPr>
          <p:cNvPr id="11" name="Metin kutusu 10"/>
          <p:cNvSpPr txBox="1"/>
          <p:nvPr/>
        </p:nvSpPr>
        <p:spPr>
          <a:xfrm>
            <a:off x="1379917" y="6977398"/>
            <a:ext cx="10278683" cy="2718693"/>
          </a:xfrm>
          <a:prstGeom prst="rect">
            <a:avLst/>
          </a:prstGeom>
          <a:noFill/>
        </p:spPr>
        <p:txBody>
          <a:bodyPr wrap="square" rtlCol="0">
            <a:spAutoFit/>
          </a:bodyPr>
          <a:lstStyle/>
          <a:p>
            <a:pPr marL="285750" indent="-285750" algn="l">
              <a:lnSpc>
                <a:spcPct val="120000"/>
              </a:lnSpc>
              <a:spcAft>
                <a:spcPts val="800"/>
              </a:spcAft>
              <a:buFont typeface="Arial" panose="020B0604020202020204" pitchFamily="34" charset="0"/>
              <a:buChar char="•"/>
            </a:pPr>
            <a:r>
              <a:rPr lang="tr-TR" sz="2000" dirty="0" smtClean="0">
                <a:solidFill>
                  <a:schemeClr val="tx1">
                    <a:lumMod val="75000"/>
                    <a:lumOff val="25000"/>
                  </a:schemeClr>
                </a:solidFill>
              </a:rPr>
              <a:t>Stratejik </a:t>
            </a:r>
            <a:r>
              <a:rPr lang="tr-TR" sz="2000" dirty="0">
                <a:solidFill>
                  <a:schemeClr val="tx1">
                    <a:lumMod val="75000"/>
                    <a:lumOff val="25000"/>
                  </a:schemeClr>
                </a:solidFill>
              </a:rPr>
              <a:t>h</a:t>
            </a:r>
            <a:r>
              <a:rPr lang="tr-TR" sz="2000" dirty="0" smtClean="0">
                <a:solidFill>
                  <a:schemeClr val="tx1">
                    <a:lumMod val="75000"/>
                    <a:lumOff val="25000"/>
                  </a:schemeClr>
                </a:solidFill>
              </a:rPr>
              <a:t>amle </a:t>
            </a:r>
            <a:r>
              <a:rPr lang="tr-TR" sz="2000" dirty="0">
                <a:solidFill>
                  <a:schemeClr val="tx1">
                    <a:lumMod val="75000"/>
                    <a:lumOff val="25000"/>
                  </a:schemeClr>
                </a:solidFill>
              </a:rPr>
              <a:t>y</a:t>
            </a:r>
            <a:r>
              <a:rPr lang="tr-TR" sz="2000" dirty="0" smtClean="0">
                <a:solidFill>
                  <a:schemeClr val="tx1">
                    <a:lumMod val="75000"/>
                    <a:lumOff val="25000"/>
                  </a:schemeClr>
                </a:solidFill>
              </a:rPr>
              <a:t>atırım konuları listesinde yer alma</a:t>
            </a:r>
          </a:p>
          <a:p>
            <a:pPr marL="285750" indent="-285750" algn="l">
              <a:lnSpc>
                <a:spcPct val="120000"/>
              </a:lnSpc>
              <a:spcAft>
                <a:spcPts val="800"/>
              </a:spcAft>
              <a:buFont typeface="Arial" panose="020B0604020202020204" pitchFamily="34" charset="0"/>
              <a:buChar char="•"/>
            </a:pPr>
            <a:r>
              <a:rPr lang="tr-TR" sz="2000" dirty="0" smtClean="0">
                <a:solidFill>
                  <a:schemeClr val="tx1">
                    <a:lumMod val="75000"/>
                    <a:lumOff val="25000"/>
                  </a:schemeClr>
                </a:solidFill>
              </a:rPr>
              <a:t>Üretilecek ürüne ilişkin son bir yıl içerisindeki ihracatın ithalatı karşılama oranının azami %70 olması</a:t>
            </a:r>
          </a:p>
          <a:p>
            <a:pPr marL="285750" indent="-285750" algn="l">
              <a:lnSpc>
                <a:spcPct val="120000"/>
              </a:lnSpc>
              <a:spcAft>
                <a:spcPts val="800"/>
              </a:spcAft>
              <a:buFont typeface="Arial" panose="020B0604020202020204" pitchFamily="34" charset="0"/>
              <a:buChar char="•"/>
            </a:pPr>
            <a:r>
              <a:rPr lang="tr-TR" sz="2000" dirty="0" smtClean="0">
                <a:solidFill>
                  <a:schemeClr val="tx1">
                    <a:lumMod val="75000"/>
                    <a:lumOff val="25000"/>
                  </a:schemeClr>
                </a:solidFill>
              </a:rPr>
              <a:t>Katma Değer Oranının asgari %30 olması</a:t>
            </a:r>
          </a:p>
          <a:p>
            <a:pPr marL="285750" indent="-285750" algn="l">
              <a:lnSpc>
                <a:spcPct val="120000"/>
              </a:lnSpc>
              <a:spcAft>
                <a:spcPts val="800"/>
              </a:spcAft>
              <a:buFont typeface="Arial" panose="020B0604020202020204" pitchFamily="34" charset="0"/>
              <a:buChar char="•"/>
            </a:pPr>
            <a:r>
              <a:rPr lang="tr-TR" sz="2000" dirty="0" smtClean="0">
                <a:solidFill>
                  <a:schemeClr val="tx1">
                    <a:lumMod val="75000"/>
                    <a:lumOff val="25000"/>
                  </a:schemeClr>
                </a:solidFill>
              </a:rPr>
              <a:t>Yatırım tutarının %20’si kadar öz kaynağın bulunması</a:t>
            </a:r>
          </a:p>
          <a:p>
            <a:pPr marL="285750" indent="-285750" algn="l">
              <a:lnSpc>
                <a:spcPct val="120000"/>
              </a:lnSpc>
              <a:spcAft>
                <a:spcPts val="800"/>
              </a:spcAft>
              <a:buFont typeface="Arial" panose="020B0604020202020204" pitchFamily="34" charset="0"/>
              <a:buChar char="•"/>
            </a:pPr>
            <a:r>
              <a:rPr lang="tr-TR" sz="2000" dirty="0" smtClean="0">
                <a:solidFill>
                  <a:schemeClr val="tx1">
                    <a:lumMod val="75000"/>
                    <a:lumOff val="25000"/>
                  </a:schemeClr>
                </a:solidFill>
              </a:rPr>
              <a:t>Son bir yıl içerisinde ürünle ilgili gerçekleşen toplam ithalat tutarının 50 M $’dan fazla olması</a:t>
            </a:r>
          </a:p>
        </p:txBody>
      </p:sp>
      <p:sp>
        <p:nvSpPr>
          <p:cNvPr id="12" name="Sağ Ayraç 11"/>
          <p:cNvSpPr/>
          <p:nvPr/>
        </p:nvSpPr>
        <p:spPr>
          <a:xfrm>
            <a:off x="12039600" y="7111163"/>
            <a:ext cx="657642" cy="2451161"/>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13" name="Metin kutusu 12"/>
          <p:cNvSpPr txBox="1"/>
          <p:nvPr/>
        </p:nvSpPr>
        <p:spPr>
          <a:xfrm>
            <a:off x="12818548" y="7748890"/>
            <a:ext cx="2404503" cy="1175706"/>
          </a:xfrm>
          <a:prstGeom prst="rect">
            <a:avLst/>
          </a:prstGeom>
          <a:noFill/>
        </p:spPr>
        <p:txBody>
          <a:bodyPr wrap="square" rtlCol="0">
            <a:spAutoFit/>
          </a:bodyPr>
          <a:lstStyle/>
          <a:p>
            <a:pPr algn="l">
              <a:lnSpc>
                <a:spcPct val="120000"/>
              </a:lnSpc>
              <a:spcAft>
                <a:spcPts val="800"/>
              </a:spcAft>
            </a:pPr>
            <a:r>
              <a:rPr lang="tr-TR" sz="2000" dirty="0" smtClean="0">
                <a:solidFill>
                  <a:schemeClr val="tx1">
                    <a:lumMod val="75000"/>
                    <a:lumOff val="25000"/>
                  </a:schemeClr>
                </a:solidFill>
              </a:rPr>
              <a:t>5 kriterden en az 3’ünü sağlaması gerekmektedir</a:t>
            </a:r>
            <a:endParaRPr lang="tr-TR" sz="2000" dirty="0">
              <a:solidFill>
                <a:schemeClr val="tx1">
                  <a:lumMod val="75000"/>
                  <a:lumOff val="25000"/>
                </a:schemeClr>
              </a:solidFill>
            </a:endParaRPr>
          </a:p>
        </p:txBody>
      </p:sp>
    </p:spTree>
    <p:extLst>
      <p:ext uri="{BB962C8B-B14F-4D97-AF65-F5344CB8AC3E}">
        <p14:creationId xmlns:p14="http://schemas.microsoft.com/office/powerpoint/2010/main" val="3295205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F33E-8358-F5CA-A5D2-7CA358ED896C}"/>
            </a:ext>
          </a:extLst>
        </p:cNvPr>
        <p:cNvGrpSpPr/>
        <p:nvPr/>
      </p:nvGrpSpPr>
      <p:grpSpPr>
        <a:xfrm>
          <a:off x="0" y="0"/>
          <a:ext cx="0" cy="0"/>
          <a:chOff x="0" y="0"/>
          <a:chExt cx="0" cy="0"/>
        </a:xfrm>
      </p:grpSpPr>
      <p:sp>
        <p:nvSpPr>
          <p:cNvPr id="46" name="Slayt Numarası Yer Tutucusu 45">
            <a:extLst>
              <a:ext uri="{FF2B5EF4-FFF2-40B4-BE49-F238E27FC236}">
                <a16:creationId xmlns:a16="http://schemas.microsoft.com/office/drawing/2014/main" id="{9A44B397-D231-26F6-0BF3-0190E12D48E7}"/>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6" name="TextBox 34">
            <a:extLst>
              <a:ext uri="{FF2B5EF4-FFF2-40B4-BE49-F238E27FC236}">
                <a16:creationId xmlns:a16="http://schemas.microsoft.com/office/drawing/2014/main" id="{DB53EF1F-20F8-7F6E-A05A-D6741D210C16}"/>
              </a:ext>
            </a:extLst>
          </p:cNvPr>
          <p:cNvSpPr txBox="1"/>
          <p:nvPr/>
        </p:nvSpPr>
        <p:spPr>
          <a:xfrm>
            <a:off x="8382000" y="499431"/>
            <a:ext cx="3657600"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rgbClr val="0054C5"/>
                </a:solidFill>
                <a:latin typeface="Poppins"/>
                <a:ea typeface="Poppins"/>
                <a:cs typeface="Poppins"/>
              </a:defRPr>
            </a:lvl1pPr>
          </a:lstStyle>
          <a:p>
            <a:r>
              <a:rPr lang="tr-TR" dirty="0">
                <a:solidFill>
                  <a:schemeClr val="bg1">
                    <a:lumMod val="65000"/>
                  </a:schemeClr>
                </a:solidFill>
                <a:sym typeface="Poppins"/>
              </a:rPr>
              <a:t>Yerel Kalkınma Hamlesi</a:t>
            </a:r>
            <a:endParaRPr lang="en-US" dirty="0">
              <a:sym typeface="Poppins"/>
            </a:endParaRPr>
          </a:p>
        </p:txBody>
      </p:sp>
      <p:sp>
        <p:nvSpPr>
          <p:cNvPr id="39" name="TextBox 35">
            <a:extLst>
              <a:ext uri="{FF2B5EF4-FFF2-40B4-BE49-F238E27FC236}">
                <a16:creationId xmlns:a16="http://schemas.microsoft.com/office/drawing/2014/main" id="{6A45DDBB-B75C-3546-8ECA-11086BFB5DC4}"/>
              </a:ext>
            </a:extLst>
          </p:cNvPr>
          <p:cNvSpPr txBox="1"/>
          <p:nvPr/>
        </p:nvSpPr>
        <p:spPr>
          <a:xfrm>
            <a:off x="12192000" y="500789"/>
            <a:ext cx="3657600" cy="341055"/>
          </a:xfrm>
          <a:prstGeom prst="rect">
            <a:avLst/>
          </a:prstGeom>
        </p:spPr>
        <p:txBody>
          <a:bodyPr wrap="square" lIns="0" tIns="0" rIns="0" bIns="0" rtlCol="0" anchor="t">
            <a:spAutoFit/>
          </a:bodyPr>
          <a:lstStyle/>
          <a:p>
            <a:pPr algn="ctr">
              <a:lnSpc>
                <a:spcPts val="2799"/>
              </a:lnSpc>
              <a:spcBef>
                <a:spcPct val="0"/>
              </a:spcBef>
            </a:pPr>
            <a:r>
              <a:rPr lang="tr-TR" sz="1999" b="1" dirty="0">
                <a:solidFill>
                  <a:schemeClr val="bg1">
                    <a:lumMod val="65000"/>
                  </a:schemeClr>
                </a:solidFill>
                <a:latin typeface="Poppins"/>
                <a:ea typeface="Poppins"/>
                <a:cs typeface="Poppins"/>
                <a:sym typeface="Poppins"/>
              </a:rPr>
              <a:t>Yatırım Konuları</a:t>
            </a:r>
            <a:endParaRPr lang="en-US" sz="1999" b="1" dirty="0">
              <a:solidFill>
                <a:schemeClr val="bg1">
                  <a:lumMod val="65000"/>
                </a:schemeClr>
              </a:solidFill>
              <a:latin typeface="Poppins"/>
              <a:ea typeface="Poppins"/>
              <a:cs typeface="Poppins"/>
              <a:sym typeface="Poppins"/>
            </a:endParaRPr>
          </a:p>
        </p:txBody>
      </p:sp>
      <p:sp>
        <p:nvSpPr>
          <p:cNvPr id="41" name="TextBox 36">
            <a:extLst>
              <a:ext uri="{FF2B5EF4-FFF2-40B4-BE49-F238E27FC236}">
                <a16:creationId xmlns:a16="http://schemas.microsoft.com/office/drawing/2014/main" id="{47D6609C-DD84-7555-BF08-3B4612D05F28}"/>
              </a:ext>
            </a:extLst>
          </p:cNvPr>
          <p:cNvSpPr txBox="1"/>
          <p:nvPr/>
        </p:nvSpPr>
        <p:spPr>
          <a:xfrm>
            <a:off x="4572000" y="499431"/>
            <a:ext cx="3657599" cy="341055"/>
          </a:xfrm>
          <a:prstGeom prst="rect">
            <a:avLst/>
          </a:prstGeom>
        </p:spPr>
        <p:txBody>
          <a:bodyPr wrap="square" lIns="0" tIns="0" rIns="0" bIns="0" rtlCol="0" anchor="t">
            <a:spAutoFit/>
          </a:bodyPr>
          <a:lstStyle>
            <a:defPPr>
              <a:defRPr lang="en-US"/>
            </a:defPPr>
            <a:lvl1pPr algn="ctr">
              <a:lnSpc>
                <a:spcPts val="2799"/>
              </a:lnSpc>
              <a:spcBef>
                <a:spcPct val="0"/>
              </a:spcBef>
              <a:defRPr sz="1999" b="1">
                <a:solidFill>
                  <a:schemeClr val="bg1"/>
                </a:solidFill>
                <a:latin typeface="Poppins"/>
                <a:ea typeface="Poppins"/>
                <a:cs typeface="Poppins"/>
              </a:defRPr>
            </a:lvl1pPr>
          </a:lstStyle>
          <a:p>
            <a:r>
              <a:rPr lang="tr-TR" dirty="0">
                <a:solidFill>
                  <a:srgbClr val="0054C5"/>
                </a:solidFill>
                <a:sym typeface="Poppins"/>
              </a:rPr>
              <a:t>Yeni Teşvik Sistemi</a:t>
            </a:r>
            <a:endParaRPr lang="en-US" dirty="0">
              <a:solidFill>
                <a:srgbClr val="0054C5"/>
              </a:solidFill>
              <a:sym typeface="Poppins"/>
            </a:endParaRPr>
          </a:p>
        </p:txBody>
      </p:sp>
      <p:sp>
        <p:nvSpPr>
          <p:cNvPr id="42" name="Dikdörtgen 41">
            <a:extLst>
              <a:ext uri="{FF2B5EF4-FFF2-40B4-BE49-F238E27FC236}">
                <a16:creationId xmlns:a16="http://schemas.microsoft.com/office/drawing/2014/main" id="{2B39C37F-143A-55CD-D0A4-F95FDABBE5C7}"/>
              </a:ext>
            </a:extLst>
          </p:cNvPr>
          <p:cNvSpPr/>
          <p:nvPr/>
        </p:nvSpPr>
        <p:spPr>
          <a:xfrm>
            <a:off x="16230600" y="190500"/>
            <a:ext cx="1800108" cy="914400"/>
          </a:xfrm>
          <a:prstGeom prst="rect">
            <a:avLst/>
          </a:prstGeom>
          <a:solidFill>
            <a:srgbClr val="005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254" y="247789"/>
            <a:ext cx="784800" cy="844337"/>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28" y="1485900"/>
            <a:ext cx="8938572" cy="7929142"/>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1737540"/>
            <a:ext cx="9495430" cy="5257800"/>
          </a:xfrm>
          <a:prstGeom prst="rect">
            <a:avLst/>
          </a:prstGeom>
        </p:spPr>
      </p:pic>
    </p:spTree>
    <p:extLst>
      <p:ext uri="{BB962C8B-B14F-4D97-AF65-F5344CB8AC3E}">
        <p14:creationId xmlns:p14="http://schemas.microsoft.com/office/powerpoint/2010/main" val="26040883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Özel 1">
      <a:majorFont>
        <a:latin typeface="Poppi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17336</TotalTime>
  <Words>2800</Words>
  <Application>Microsoft Office PowerPoint</Application>
  <PresentationFormat>Özel</PresentationFormat>
  <Paragraphs>723</Paragraphs>
  <Slides>36</Slides>
  <Notes>20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36</vt:i4>
      </vt:variant>
    </vt:vector>
  </HeadingPairs>
  <TitlesOfParts>
    <vt:vector size="46" baseType="lpstr">
      <vt:lpstr>Poppins ExtraLight</vt:lpstr>
      <vt:lpstr>Gotham Narrow Bold</vt:lpstr>
      <vt:lpstr>Calibri</vt:lpstr>
      <vt:lpstr>Arial</vt:lpstr>
      <vt:lpstr>Wingdings</vt:lpstr>
      <vt:lpstr>Poppins</vt:lpstr>
      <vt:lpstr>Poppins Bold</vt:lpstr>
      <vt:lpstr>Times New Roman</vt:lpstr>
      <vt:lpstr>Segoe UI Symbol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Lenovo</dc:creator>
  <cp:lastModifiedBy>Ali KOÇ</cp:lastModifiedBy>
  <cp:revision>364</cp:revision>
  <dcterms:created xsi:type="dcterms:W3CDTF">2006-08-16T00:00:00Z</dcterms:created>
  <dcterms:modified xsi:type="dcterms:W3CDTF">2025-08-22T13:43:04Z</dcterms:modified>
  <dc:identifier>DAGrz9MBSBw</dc:identifier>
</cp:coreProperties>
</file>