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notesMasterIdLst>
    <p:notesMasterId r:id="rId77"/>
  </p:notesMasterIdLst>
  <p:sldIdLst>
    <p:sldId id="287" r:id="rId2"/>
    <p:sldId id="311" r:id="rId3"/>
    <p:sldId id="329" r:id="rId4"/>
    <p:sldId id="288" r:id="rId5"/>
    <p:sldId id="257" r:id="rId6"/>
    <p:sldId id="262" r:id="rId7"/>
    <p:sldId id="265" r:id="rId8"/>
    <p:sldId id="313" r:id="rId9"/>
    <p:sldId id="314" r:id="rId10"/>
    <p:sldId id="500" r:id="rId11"/>
    <p:sldId id="502" r:id="rId12"/>
    <p:sldId id="514" r:id="rId13"/>
    <p:sldId id="259" r:id="rId14"/>
    <p:sldId id="260" r:id="rId15"/>
    <p:sldId id="515" r:id="rId16"/>
    <p:sldId id="261" r:id="rId17"/>
    <p:sldId id="271" r:id="rId18"/>
    <p:sldId id="316" r:id="rId19"/>
    <p:sldId id="315" r:id="rId20"/>
    <p:sldId id="493" r:id="rId21"/>
    <p:sldId id="330" r:id="rId22"/>
    <p:sldId id="331" r:id="rId23"/>
    <p:sldId id="495" r:id="rId24"/>
    <p:sldId id="279" r:id="rId25"/>
    <p:sldId id="317" r:id="rId26"/>
    <p:sldId id="520" r:id="rId27"/>
    <p:sldId id="474" r:id="rId28"/>
    <p:sldId id="528" r:id="rId29"/>
    <p:sldId id="517" r:id="rId30"/>
    <p:sldId id="305" r:id="rId31"/>
    <p:sldId id="521" r:id="rId32"/>
    <p:sldId id="306" r:id="rId33"/>
    <p:sldId id="522" r:id="rId34"/>
    <p:sldId id="529" r:id="rId35"/>
    <p:sldId id="482" r:id="rId36"/>
    <p:sldId id="479" r:id="rId37"/>
    <p:sldId id="480" r:id="rId38"/>
    <p:sldId id="481" r:id="rId39"/>
    <p:sldId id="273" r:id="rId40"/>
    <p:sldId id="490" r:id="rId41"/>
    <p:sldId id="516" r:id="rId42"/>
    <p:sldId id="491" r:id="rId43"/>
    <p:sldId id="280" r:id="rId44"/>
    <p:sldId id="281" r:id="rId45"/>
    <p:sldId id="501" r:id="rId46"/>
    <p:sldId id="550" r:id="rId47"/>
    <p:sldId id="513" r:id="rId48"/>
    <p:sldId id="519" r:id="rId49"/>
    <p:sldId id="290" r:id="rId50"/>
    <p:sldId id="323" r:id="rId51"/>
    <p:sldId id="319" r:id="rId52"/>
    <p:sldId id="530" r:id="rId53"/>
    <p:sldId id="321" r:id="rId54"/>
    <p:sldId id="326" r:id="rId55"/>
    <p:sldId id="531" r:id="rId56"/>
    <p:sldId id="296" r:id="rId57"/>
    <p:sldId id="523" r:id="rId58"/>
    <p:sldId id="535" r:id="rId59"/>
    <p:sldId id="532" r:id="rId60"/>
    <p:sldId id="534" r:id="rId61"/>
    <p:sldId id="536" r:id="rId62"/>
    <p:sldId id="538" r:id="rId63"/>
    <p:sldId id="539" r:id="rId64"/>
    <p:sldId id="540" r:id="rId65"/>
    <p:sldId id="543" r:id="rId66"/>
    <p:sldId id="541" r:id="rId67"/>
    <p:sldId id="542" r:id="rId68"/>
    <p:sldId id="545" r:id="rId69"/>
    <p:sldId id="546" r:id="rId70"/>
    <p:sldId id="551" r:id="rId71"/>
    <p:sldId id="524" r:id="rId72"/>
    <p:sldId id="548" r:id="rId73"/>
    <p:sldId id="549" r:id="rId74"/>
    <p:sldId id="552" r:id="rId75"/>
    <p:sldId id="284"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3554" autoAdjust="0"/>
  </p:normalViewPr>
  <p:slideViewPr>
    <p:cSldViewPr>
      <p:cViewPr varScale="1">
        <p:scale>
          <a:sx n="64" d="100"/>
          <a:sy n="64" d="100"/>
        </p:scale>
        <p:origin x="14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55B8F-B28B-4F04-BFE3-4A77B5895669}" type="doc">
      <dgm:prSet loTypeId="urn:microsoft.com/office/officeart/2005/8/layout/cycle4" loCatId="matrix" qsTypeId="urn:microsoft.com/office/officeart/2005/8/quickstyle/3d1" qsCatId="3D" csTypeId="urn:microsoft.com/office/officeart/2005/8/colors/colorful2" csCatId="colorful" phldr="1"/>
      <dgm:spPr/>
      <dgm:t>
        <a:bodyPr/>
        <a:lstStyle/>
        <a:p>
          <a:endParaRPr lang="tr-TR"/>
        </a:p>
      </dgm:t>
    </dgm:pt>
    <dgm:pt modelId="{96D1475D-FD80-4EFC-976E-AE95CFDE5661}">
      <dgm:prSet phldrT="[Metin]" custT="1"/>
      <dgm:spPr/>
      <dgm:t>
        <a:bodyPr/>
        <a:lstStyle/>
        <a:p>
          <a:pPr algn="ctr"/>
          <a:r>
            <a:rPr lang="tr-TR" sz="1400" b="1" dirty="0">
              <a:latin typeface="Bookman Old Style" panose="02050604050505020204" pitchFamily="18" charset="0"/>
            </a:rPr>
            <a:t>UYUM</a:t>
          </a:r>
        </a:p>
      </dgm:t>
    </dgm:pt>
    <dgm:pt modelId="{B21CD978-DC69-44F9-AD03-D035818A4C39}" type="parTrans" cxnId="{D0E9387A-18C1-4F4A-9CD8-9CB05E0AF9BE}">
      <dgm:prSet/>
      <dgm:spPr/>
      <dgm:t>
        <a:bodyPr/>
        <a:lstStyle/>
        <a:p>
          <a:endParaRPr lang="tr-TR"/>
        </a:p>
      </dgm:t>
    </dgm:pt>
    <dgm:pt modelId="{D903B359-5380-4792-AC9F-3E3C7C56AD3C}" type="sibTrans" cxnId="{D0E9387A-18C1-4F4A-9CD8-9CB05E0AF9BE}">
      <dgm:prSet/>
      <dgm:spPr/>
      <dgm:t>
        <a:bodyPr/>
        <a:lstStyle/>
        <a:p>
          <a:endParaRPr lang="tr-TR"/>
        </a:p>
      </dgm:t>
    </dgm:pt>
    <dgm:pt modelId="{F15AE664-F917-4CD7-80EF-CFB35988BC88}">
      <dgm:prSet phldrT="[Metin]" custT="1"/>
      <dgm:spPr/>
      <dgm:t>
        <a:bodyPr/>
        <a:lstStyle/>
        <a:p>
          <a:r>
            <a:rPr lang="tr-TR" sz="1200" b="1" dirty="0">
              <a:latin typeface="Bookman Old Style" panose="02050604050505020204" pitchFamily="18" charset="0"/>
            </a:rPr>
            <a:t>YÜKÜMLÜLÜKLER</a:t>
          </a:r>
        </a:p>
      </dgm:t>
    </dgm:pt>
    <dgm:pt modelId="{3A3FE7F0-D880-4A54-8896-FC96C5E555E4}" type="parTrans" cxnId="{CB27046B-9CA2-4A5A-86B6-A8F18BC33584}">
      <dgm:prSet/>
      <dgm:spPr/>
      <dgm:t>
        <a:bodyPr/>
        <a:lstStyle/>
        <a:p>
          <a:endParaRPr lang="tr-TR"/>
        </a:p>
      </dgm:t>
    </dgm:pt>
    <dgm:pt modelId="{49D74F6F-D574-4326-8ACF-8F02039AF835}" type="sibTrans" cxnId="{CB27046B-9CA2-4A5A-86B6-A8F18BC33584}">
      <dgm:prSet/>
      <dgm:spPr/>
      <dgm:t>
        <a:bodyPr/>
        <a:lstStyle/>
        <a:p>
          <a:endParaRPr lang="tr-TR"/>
        </a:p>
      </dgm:t>
    </dgm:pt>
    <dgm:pt modelId="{C20D25AB-397E-41E5-890C-3945D4D4C64F}">
      <dgm:prSet phldrT="[Metin]" custT="1"/>
      <dgm:spPr/>
      <dgm:t>
        <a:bodyPr/>
        <a:lstStyle/>
        <a:p>
          <a:pPr algn="ctr"/>
          <a:endParaRPr lang="tr-TR" sz="1800" b="1" dirty="0"/>
        </a:p>
        <a:p>
          <a:pPr algn="ctr"/>
          <a:r>
            <a:rPr lang="tr-TR" sz="1400" b="1" dirty="0">
              <a:latin typeface="Bookman Old Style" panose="02050604050505020204" pitchFamily="18" charset="0"/>
            </a:rPr>
            <a:t>MÜŞTERİ</a:t>
          </a:r>
        </a:p>
        <a:p>
          <a:pPr algn="ctr"/>
          <a:r>
            <a:rPr lang="tr-TR" sz="1400" b="1" dirty="0">
              <a:latin typeface="Bookman Old Style" panose="02050604050505020204" pitchFamily="18" charset="0"/>
            </a:rPr>
            <a:t>MEMNUNİYETİ</a:t>
          </a:r>
        </a:p>
      </dgm:t>
    </dgm:pt>
    <dgm:pt modelId="{F6F5EDE8-A375-49EA-8AEB-CD47B73328D7}" type="parTrans" cxnId="{1F837164-23CA-4A2F-8E8E-2A98284F11DF}">
      <dgm:prSet/>
      <dgm:spPr/>
      <dgm:t>
        <a:bodyPr/>
        <a:lstStyle/>
        <a:p>
          <a:endParaRPr lang="tr-TR"/>
        </a:p>
      </dgm:t>
    </dgm:pt>
    <dgm:pt modelId="{9C0FB9E6-301E-40C9-BB95-592F3BC5F3F7}" type="sibTrans" cxnId="{1F837164-23CA-4A2F-8E8E-2A98284F11DF}">
      <dgm:prSet/>
      <dgm:spPr/>
      <dgm:t>
        <a:bodyPr/>
        <a:lstStyle/>
        <a:p>
          <a:endParaRPr lang="tr-TR"/>
        </a:p>
      </dgm:t>
    </dgm:pt>
    <dgm:pt modelId="{6BE3936D-6F6B-42C8-9F94-4EAEE661607C}">
      <dgm:prSet phldrT="[Metin]" custT="1"/>
      <dgm:spPr/>
      <dgm:t>
        <a:bodyPr/>
        <a:lstStyle/>
        <a:p>
          <a:r>
            <a:rPr lang="tr-TR" sz="1400" b="1" dirty="0">
              <a:latin typeface="Bookman Old Style" panose="02050604050505020204" pitchFamily="18" charset="0"/>
            </a:rPr>
            <a:t>REKABET GÜCÜ</a:t>
          </a:r>
        </a:p>
      </dgm:t>
    </dgm:pt>
    <dgm:pt modelId="{1EC4AC72-4C90-4827-BD75-5E9ACDC392EF}" type="parTrans" cxnId="{E209BB83-6166-445A-A9C9-F6F95F948B90}">
      <dgm:prSet/>
      <dgm:spPr/>
      <dgm:t>
        <a:bodyPr/>
        <a:lstStyle/>
        <a:p>
          <a:endParaRPr lang="tr-TR"/>
        </a:p>
      </dgm:t>
    </dgm:pt>
    <dgm:pt modelId="{1476AF56-BACA-4FF0-B1BA-1836ADA534C2}" type="sibTrans" cxnId="{E209BB83-6166-445A-A9C9-F6F95F948B90}">
      <dgm:prSet/>
      <dgm:spPr/>
      <dgm:t>
        <a:bodyPr/>
        <a:lstStyle/>
        <a:p>
          <a:endParaRPr lang="tr-TR"/>
        </a:p>
      </dgm:t>
    </dgm:pt>
    <dgm:pt modelId="{9133CDFB-E2C7-4720-86B1-4A982DF86E62}" type="pres">
      <dgm:prSet presAssocID="{6B955B8F-B28B-4F04-BFE3-4A77B5895669}" presName="cycleMatrixDiagram" presStyleCnt="0">
        <dgm:presLayoutVars>
          <dgm:chMax val="1"/>
          <dgm:dir/>
          <dgm:animLvl val="lvl"/>
          <dgm:resizeHandles val="exact"/>
        </dgm:presLayoutVars>
      </dgm:prSet>
      <dgm:spPr/>
    </dgm:pt>
    <dgm:pt modelId="{6C2A19E8-01E1-4B13-95E3-6D22849911EA}" type="pres">
      <dgm:prSet presAssocID="{6B955B8F-B28B-4F04-BFE3-4A77B5895669}" presName="children" presStyleCnt="0"/>
      <dgm:spPr/>
    </dgm:pt>
    <dgm:pt modelId="{FEB2686A-955D-4198-BF9C-8413C266D1E9}" type="pres">
      <dgm:prSet presAssocID="{6B955B8F-B28B-4F04-BFE3-4A77B5895669}" presName="childPlaceholder" presStyleCnt="0"/>
      <dgm:spPr/>
    </dgm:pt>
    <dgm:pt modelId="{E0DF7542-F811-44DC-86A4-4F28FEE57FF8}" type="pres">
      <dgm:prSet presAssocID="{6B955B8F-B28B-4F04-BFE3-4A77B5895669}" presName="circle" presStyleCnt="0"/>
      <dgm:spPr/>
    </dgm:pt>
    <dgm:pt modelId="{7B22BE80-6996-4F14-BE80-D869D9468299}" type="pres">
      <dgm:prSet presAssocID="{6B955B8F-B28B-4F04-BFE3-4A77B5895669}" presName="quadrant1" presStyleLbl="node1" presStyleIdx="0" presStyleCnt="4">
        <dgm:presLayoutVars>
          <dgm:chMax val="1"/>
          <dgm:bulletEnabled val="1"/>
        </dgm:presLayoutVars>
      </dgm:prSet>
      <dgm:spPr/>
    </dgm:pt>
    <dgm:pt modelId="{990FD72E-76DE-4CE0-8D3D-475916811BB9}" type="pres">
      <dgm:prSet presAssocID="{6B955B8F-B28B-4F04-BFE3-4A77B5895669}" presName="quadrant2" presStyleLbl="node1" presStyleIdx="1" presStyleCnt="4">
        <dgm:presLayoutVars>
          <dgm:chMax val="1"/>
          <dgm:bulletEnabled val="1"/>
        </dgm:presLayoutVars>
      </dgm:prSet>
      <dgm:spPr/>
    </dgm:pt>
    <dgm:pt modelId="{B249D422-A51A-4915-B88F-863D1C823C23}" type="pres">
      <dgm:prSet presAssocID="{6B955B8F-B28B-4F04-BFE3-4A77B5895669}" presName="quadrant3" presStyleLbl="node1" presStyleIdx="2" presStyleCnt="4" custScaleX="98614" custScaleY="101617">
        <dgm:presLayoutVars>
          <dgm:chMax val="1"/>
          <dgm:bulletEnabled val="1"/>
        </dgm:presLayoutVars>
      </dgm:prSet>
      <dgm:spPr/>
    </dgm:pt>
    <dgm:pt modelId="{35FCFC95-E138-4B36-ADF0-A4C59802ACB4}" type="pres">
      <dgm:prSet presAssocID="{6B955B8F-B28B-4F04-BFE3-4A77B5895669}" presName="quadrant4" presStyleLbl="node1" presStyleIdx="3" presStyleCnt="4">
        <dgm:presLayoutVars>
          <dgm:chMax val="1"/>
          <dgm:bulletEnabled val="1"/>
        </dgm:presLayoutVars>
      </dgm:prSet>
      <dgm:spPr/>
    </dgm:pt>
    <dgm:pt modelId="{37D9B13E-2A28-4515-B003-B24E9329D207}" type="pres">
      <dgm:prSet presAssocID="{6B955B8F-B28B-4F04-BFE3-4A77B5895669}" presName="quadrantPlaceholder" presStyleCnt="0"/>
      <dgm:spPr/>
    </dgm:pt>
    <dgm:pt modelId="{4BD8C50E-09D9-4444-A5AE-60B4CB3165F7}" type="pres">
      <dgm:prSet presAssocID="{6B955B8F-B28B-4F04-BFE3-4A77B5895669}" presName="center1" presStyleLbl="fgShp" presStyleIdx="0" presStyleCnt="2"/>
      <dgm:spPr/>
    </dgm:pt>
    <dgm:pt modelId="{4BAC446D-EF77-47A8-93A2-67D8259266FD}" type="pres">
      <dgm:prSet presAssocID="{6B955B8F-B28B-4F04-BFE3-4A77B5895669}" presName="center2" presStyleLbl="fgShp" presStyleIdx="1" presStyleCnt="2"/>
      <dgm:spPr/>
    </dgm:pt>
  </dgm:ptLst>
  <dgm:cxnLst>
    <dgm:cxn modelId="{CE5C272B-4B9F-4C99-AE79-29F4B186F605}" type="presOf" srcId="{F15AE664-F917-4CD7-80EF-CFB35988BC88}" destId="{990FD72E-76DE-4CE0-8D3D-475916811BB9}" srcOrd="0" destOrd="0" presId="urn:microsoft.com/office/officeart/2005/8/layout/cycle4"/>
    <dgm:cxn modelId="{1F837164-23CA-4A2F-8E8E-2A98284F11DF}" srcId="{6B955B8F-B28B-4F04-BFE3-4A77B5895669}" destId="{C20D25AB-397E-41E5-890C-3945D4D4C64F}" srcOrd="2" destOrd="0" parTransId="{F6F5EDE8-A375-49EA-8AEB-CD47B73328D7}" sibTransId="{9C0FB9E6-301E-40C9-BB95-592F3BC5F3F7}"/>
    <dgm:cxn modelId="{CB27046B-9CA2-4A5A-86B6-A8F18BC33584}" srcId="{6B955B8F-B28B-4F04-BFE3-4A77B5895669}" destId="{F15AE664-F917-4CD7-80EF-CFB35988BC88}" srcOrd="1" destOrd="0" parTransId="{3A3FE7F0-D880-4A54-8896-FC96C5E555E4}" sibTransId="{49D74F6F-D574-4326-8ACF-8F02039AF835}"/>
    <dgm:cxn modelId="{D0E9387A-18C1-4F4A-9CD8-9CB05E0AF9BE}" srcId="{6B955B8F-B28B-4F04-BFE3-4A77B5895669}" destId="{96D1475D-FD80-4EFC-976E-AE95CFDE5661}" srcOrd="0" destOrd="0" parTransId="{B21CD978-DC69-44F9-AD03-D035818A4C39}" sibTransId="{D903B359-5380-4792-AC9F-3E3C7C56AD3C}"/>
    <dgm:cxn modelId="{E209BB83-6166-445A-A9C9-F6F95F948B90}" srcId="{6B955B8F-B28B-4F04-BFE3-4A77B5895669}" destId="{6BE3936D-6F6B-42C8-9F94-4EAEE661607C}" srcOrd="3" destOrd="0" parTransId="{1EC4AC72-4C90-4827-BD75-5E9ACDC392EF}" sibTransId="{1476AF56-BACA-4FF0-B1BA-1836ADA534C2}"/>
    <dgm:cxn modelId="{EE31A78A-B933-4CCA-BC67-2A72EE143213}" type="presOf" srcId="{C20D25AB-397E-41E5-890C-3945D4D4C64F}" destId="{B249D422-A51A-4915-B88F-863D1C823C23}" srcOrd="0" destOrd="0" presId="urn:microsoft.com/office/officeart/2005/8/layout/cycle4"/>
    <dgm:cxn modelId="{164FC2C0-FB75-475D-90AD-44DC8458BDC8}" type="presOf" srcId="{6B955B8F-B28B-4F04-BFE3-4A77B5895669}" destId="{9133CDFB-E2C7-4720-86B1-4A982DF86E62}" srcOrd="0" destOrd="0" presId="urn:microsoft.com/office/officeart/2005/8/layout/cycle4"/>
    <dgm:cxn modelId="{672499D9-05BF-4333-A4A0-8D5120884010}" type="presOf" srcId="{6BE3936D-6F6B-42C8-9F94-4EAEE661607C}" destId="{35FCFC95-E138-4B36-ADF0-A4C59802ACB4}" srcOrd="0" destOrd="0" presId="urn:microsoft.com/office/officeart/2005/8/layout/cycle4"/>
    <dgm:cxn modelId="{CA3436E0-1BEB-4FF1-8E08-3374B79C9629}" type="presOf" srcId="{96D1475D-FD80-4EFC-976E-AE95CFDE5661}" destId="{7B22BE80-6996-4F14-BE80-D869D9468299}" srcOrd="0" destOrd="0" presId="urn:microsoft.com/office/officeart/2005/8/layout/cycle4"/>
    <dgm:cxn modelId="{CDAE704C-6DF0-4369-9A93-6CD622CCE846}" type="presParOf" srcId="{9133CDFB-E2C7-4720-86B1-4A982DF86E62}" destId="{6C2A19E8-01E1-4B13-95E3-6D22849911EA}" srcOrd="0" destOrd="0" presId="urn:microsoft.com/office/officeart/2005/8/layout/cycle4"/>
    <dgm:cxn modelId="{B7EA90B0-832E-460B-BF1A-CDE2C34452A9}" type="presParOf" srcId="{6C2A19E8-01E1-4B13-95E3-6D22849911EA}" destId="{FEB2686A-955D-4198-BF9C-8413C266D1E9}" srcOrd="0" destOrd="0" presId="urn:microsoft.com/office/officeart/2005/8/layout/cycle4"/>
    <dgm:cxn modelId="{002FC7F3-9960-4BC3-9EA7-6453B8E0F26E}" type="presParOf" srcId="{9133CDFB-E2C7-4720-86B1-4A982DF86E62}" destId="{E0DF7542-F811-44DC-86A4-4F28FEE57FF8}" srcOrd="1" destOrd="0" presId="urn:microsoft.com/office/officeart/2005/8/layout/cycle4"/>
    <dgm:cxn modelId="{6E83387D-C6B5-432A-8032-9D1AD2EBD259}" type="presParOf" srcId="{E0DF7542-F811-44DC-86A4-4F28FEE57FF8}" destId="{7B22BE80-6996-4F14-BE80-D869D9468299}" srcOrd="0" destOrd="0" presId="urn:microsoft.com/office/officeart/2005/8/layout/cycle4"/>
    <dgm:cxn modelId="{47D3DE4C-9BE4-4541-8987-30EFBEB9BC4A}" type="presParOf" srcId="{E0DF7542-F811-44DC-86A4-4F28FEE57FF8}" destId="{990FD72E-76DE-4CE0-8D3D-475916811BB9}" srcOrd="1" destOrd="0" presId="urn:microsoft.com/office/officeart/2005/8/layout/cycle4"/>
    <dgm:cxn modelId="{C697654B-478F-42D9-A498-2D2F051250C6}" type="presParOf" srcId="{E0DF7542-F811-44DC-86A4-4F28FEE57FF8}" destId="{B249D422-A51A-4915-B88F-863D1C823C23}" srcOrd="2" destOrd="0" presId="urn:microsoft.com/office/officeart/2005/8/layout/cycle4"/>
    <dgm:cxn modelId="{6A374DDC-D619-4E7A-B84A-525E4C270396}" type="presParOf" srcId="{E0DF7542-F811-44DC-86A4-4F28FEE57FF8}" destId="{35FCFC95-E138-4B36-ADF0-A4C59802ACB4}" srcOrd="3" destOrd="0" presId="urn:microsoft.com/office/officeart/2005/8/layout/cycle4"/>
    <dgm:cxn modelId="{EF78F6BE-9470-40F0-BD7B-7CEED221904E}" type="presParOf" srcId="{E0DF7542-F811-44DC-86A4-4F28FEE57FF8}" destId="{37D9B13E-2A28-4515-B003-B24E9329D207}" srcOrd="4" destOrd="0" presId="urn:microsoft.com/office/officeart/2005/8/layout/cycle4"/>
    <dgm:cxn modelId="{34041F52-2C85-46A6-9CE9-AC7C3EF1EA0A}" type="presParOf" srcId="{9133CDFB-E2C7-4720-86B1-4A982DF86E62}" destId="{4BD8C50E-09D9-4444-A5AE-60B4CB3165F7}" srcOrd="2" destOrd="0" presId="urn:microsoft.com/office/officeart/2005/8/layout/cycle4"/>
    <dgm:cxn modelId="{A44C1979-92A9-46B4-BED4-D8D67450C684}" type="presParOf" srcId="{9133CDFB-E2C7-4720-86B1-4A982DF86E62}" destId="{4BAC446D-EF77-47A8-93A2-67D8259266F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BA4BEF-953A-4DE1-9C3C-5B6A4FB746C1}"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tr-TR"/>
        </a:p>
      </dgm:t>
    </dgm:pt>
    <dgm:pt modelId="{15B74538-C646-475B-BB72-E2B24E544649}">
      <dgm:prSet phldrT="[Metin]" custT="1"/>
      <dgm:spPr/>
      <dgm:t>
        <a:bodyPr/>
        <a:lstStyle/>
        <a:p>
          <a:r>
            <a:rPr lang="tr-TR" sz="1600" b="1" dirty="0"/>
            <a:t>İlgili Kişi</a:t>
          </a:r>
        </a:p>
      </dgm:t>
    </dgm:pt>
    <dgm:pt modelId="{AC309E2E-428D-453A-A79A-B52646636387}" type="parTrans" cxnId="{75ED31EC-277F-47A3-8E1D-3D41FA220283}">
      <dgm:prSet/>
      <dgm:spPr/>
      <dgm:t>
        <a:bodyPr/>
        <a:lstStyle/>
        <a:p>
          <a:endParaRPr lang="tr-TR"/>
        </a:p>
      </dgm:t>
    </dgm:pt>
    <dgm:pt modelId="{A5E666C7-D077-4455-BE0E-D96999289F93}" type="sibTrans" cxnId="{75ED31EC-277F-47A3-8E1D-3D41FA220283}">
      <dgm:prSet/>
      <dgm:spPr/>
      <dgm:t>
        <a:bodyPr/>
        <a:lstStyle/>
        <a:p>
          <a:endParaRPr lang="tr-TR"/>
        </a:p>
      </dgm:t>
    </dgm:pt>
    <dgm:pt modelId="{DD1483ED-0D28-4A46-AFC1-4690ADC80799}">
      <dgm:prSet phldrT="[Metin]" custT="1"/>
      <dgm:spPr/>
      <dgm:t>
        <a:bodyPr/>
        <a:lstStyle/>
        <a:p>
          <a:r>
            <a:rPr lang="tr-TR" sz="1600" b="1" dirty="0"/>
            <a:t>Veri Sorumlusuna Başvuru</a:t>
          </a:r>
        </a:p>
      </dgm:t>
    </dgm:pt>
    <dgm:pt modelId="{2AC1024B-A139-4257-B318-4A0D00C08065}" type="parTrans" cxnId="{008EF753-E836-4053-95E7-7D7BFD1EB758}">
      <dgm:prSet/>
      <dgm:spPr/>
      <dgm:t>
        <a:bodyPr/>
        <a:lstStyle/>
        <a:p>
          <a:endParaRPr lang="tr-TR"/>
        </a:p>
      </dgm:t>
    </dgm:pt>
    <dgm:pt modelId="{7836F8E2-DA52-4FFD-BEF3-B00AFA6DF88D}" type="sibTrans" cxnId="{008EF753-E836-4053-95E7-7D7BFD1EB758}">
      <dgm:prSet/>
      <dgm:spPr/>
      <dgm:t>
        <a:bodyPr/>
        <a:lstStyle/>
        <a:p>
          <a:endParaRPr lang="tr-TR"/>
        </a:p>
      </dgm:t>
    </dgm:pt>
    <dgm:pt modelId="{DE96524B-4419-457F-8D7F-943385CC4976}">
      <dgm:prSet phldrT="[Metin]" custT="1"/>
      <dgm:spPr/>
      <dgm:t>
        <a:bodyPr/>
        <a:lstStyle/>
        <a:p>
          <a:r>
            <a:rPr lang="tr-TR" sz="1600" b="1" dirty="0"/>
            <a:t>Veri Sorumlusunun Cevabı (30 gün içinde)</a:t>
          </a:r>
        </a:p>
      </dgm:t>
    </dgm:pt>
    <dgm:pt modelId="{56853C07-E7E7-409B-ADE1-0373C6C47D88}" type="parTrans" cxnId="{4B0B311E-FA73-4F07-8CFD-652BF806FC38}">
      <dgm:prSet/>
      <dgm:spPr/>
      <dgm:t>
        <a:bodyPr/>
        <a:lstStyle/>
        <a:p>
          <a:endParaRPr lang="tr-TR"/>
        </a:p>
      </dgm:t>
    </dgm:pt>
    <dgm:pt modelId="{DFB90787-DF20-43B3-A4E6-1F3BC56A803C}" type="sibTrans" cxnId="{4B0B311E-FA73-4F07-8CFD-652BF806FC38}">
      <dgm:prSet/>
      <dgm:spPr/>
      <dgm:t>
        <a:bodyPr/>
        <a:lstStyle/>
        <a:p>
          <a:endParaRPr lang="tr-TR"/>
        </a:p>
      </dgm:t>
    </dgm:pt>
    <dgm:pt modelId="{9ED01BBE-ABF7-4AF0-9A69-F768BF9BF85E}">
      <dgm:prSet phldrT="[Metin]" custT="1"/>
      <dgm:spPr/>
      <dgm:t>
        <a:bodyPr/>
        <a:lstStyle/>
        <a:p>
          <a:r>
            <a:rPr lang="tr-TR" sz="1600" b="1" dirty="0"/>
            <a:t>Kurula Şikayet(Veri Sorumlusunun cevap vermemesi ya da ilgili kişinin cevaptan tatmin olmaması.</a:t>
          </a:r>
        </a:p>
      </dgm:t>
    </dgm:pt>
    <dgm:pt modelId="{44CCB493-658B-45E6-8078-DCDDB1A59F3F}" type="parTrans" cxnId="{66022C7C-F455-4E03-8BFC-EADD06EA53FF}">
      <dgm:prSet/>
      <dgm:spPr/>
      <dgm:t>
        <a:bodyPr/>
        <a:lstStyle/>
        <a:p>
          <a:endParaRPr lang="tr-TR"/>
        </a:p>
      </dgm:t>
    </dgm:pt>
    <dgm:pt modelId="{82509017-4FE2-4722-80B7-C3898121F012}" type="sibTrans" cxnId="{66022C7C-F455-4E03-8BFC-EADD06EA53FF}">
      <dgm:prSet/>
      <dgm:spPr/>
      <dgm:t>
        <a:bodyPr/>
        <a:lstStyle/>
        <a:p>
          <a:endParaRPr lang="tr-TR"/>
        </a:p>
      </dgm:t>
    </dgm:pt>
    <dgm:pt modelId="{36CDE151-CFB5-45AA-8101-AE4099F6E465}">
      <dgm:prSet phldrT="[Metin]" custT="1"/>
      <dgm:spPr/>
      <dgm:t>
        <a:bodyPr/>
        <a:lstStyle/>
        <a:p>
          <a:r>
            <a:rPr lang="tr-TR" sz="1600" b="1" dirty="0"/>
            <a:t>Kurul incelemesi (60 gün içinde cevap verir, vermemesi </a:t>
          </a:r>
          <a:r>
            <a:rPr lang="tr-TR" sz="1600" b="1" dirty="0" err="1"/>
            <a:t>red</a:t>
          </a:r>
          <a:r>
            <a:rPr lang="tr-TR" sz="1600" b="1" dirty="0"/>
            <a:t> anlamına gelir.)</a:t>
          </a:r>
        </a:p>
      </dgm:t>
    </dgm:pt>
    <dgm:pt modelId="{B1BC774F-150A-4F86-A335-74EFBD4AA8FD}" type="parTrans" cxnId="{6A0E38BA-0DD4-4267-ADCE-8D50FC89BC8D}">
      <dgm:prSet/>
      <dgm:spPr/>
      <dgm:t>
        <a:bodyPr/>
        <a:lstStyle/>
        <a:p>
          <a:endParaRPr lang="tr-TR"/>
        </a:p>
      </dgm:t>
    </dgm:pt>
    <dgm:pt modelId="{694FCF43-E6DC-4C99-BB0A-8A4653E38353}" type="sibTrans" cxnId="{6A0E38BA-0DD4-4267-ADCE-8D50FC89BC8D}">
      <dgm:prSet/>
      <dgm:spPr/>
      <dgm:t>
        <a:bodyPr/>
        <a:lstStyle/>
        <a:p>
          <a:endParaRPr lang="tr-TR"/>
        </a:p>
      </dgm:t>
    </dgm:pt>
    <dgm:pt modelId="{6AC5D4C1-E65E-43DE-BD12-20DF6F35E0AA}">
      <dgm:prSet custT="1"/>
      <dgm:spPr/>
      <dgm:t>
        <a:bodyPr/>
        <a:lstStyle/>
        <a:p>
          <a:r>
            <a:rPr lang="tr-TR" sz="1600" b="1" dirty="0"/>
            <a:t>Veri Sorumlusuna Sonucun Tebliği</a:t>
          </a:r>
        </a:p>
      </dgm:t>
    </dgm:pt>
    <dgm:pt modelId="{47274DC7-28B8-4074-9612-D9A928A99C4C}" type="parTrans" cxnId="{8DB2FB3E-6979-47CA-B492-DC9A5564A622}">
      <dgm:prSet/>
      <dgm:spPr/>
      <dgm:t>
        <a:bodyPr/>
        <a:lstStyle/>
        <a:p>
          <a:endParaRPr lang="tr-TR"/>
        </a:p>
      </dgm:t>
    </dgm:pt>
    <dgm:pt modelId="{D8E699D4-D46C-4E5B-9D6A-2C0ECD04E329}" type="sibTrans" cxnId="{8DB2FB3E-6979-47CA-B492-DC9A5564A622}">
      <dgm:prSet/>
      <dgm:spPr/>
      <dgm:t>
        <a:bodyPr/>
        <a:lstStyle/>
        <a:p>
          <a:endParaRPr lang="tr-TR"/>
        </a:p>
      </dgm:t>
    </dgm:pt>
    <dgm:pt modelId="{1A029199-C5E2-4E18-A7DB-CF7509409BC4}" type="pres">
      <dgm:prSet presAssocID="{F1BA4BEF-953A-4DE1-9C3C-5B6A4FB746C1}" presName="Name0" presStyleCnt="0">
        <dgm:presLayoutVars>
          <dgm:dir/>
          <dgm:resizeHandles val="exact"/>
        </dgm:presLayoutVars>
      </dgm:prSet>
      <dgm:spPr/>
    </dgm:pt>
    <dgm:pt modelId="{345B81FB-C964-4FF6-96D2-C75D6DBD0847}" type="pres">
      <dgm:prSet presAssocID="{F1BA4BEF-953A-4DE1-9C3C-5B6A4FB746C1}" presName="cycle" presStyleCnt="0"/>
      <dgm:spPr/>
    </dgm:pt>
    <dgm:pt modelId="{647A785A-5545-4505-BB49-EAA53AA880F0}" type="pres">
      <dgm:prSet presAssocID="{15B74538-C646-475B-BB72-E2B24E544649}" presName="nodeFirstNode" presStyleLbl="node1" presStyleIdx="0" presStyleCnt="6">
        <dgm:presLayoutVars>
          <dgm:bulletEnabled val="1"/>
        </dgm:presLayoutVars>
      </dgm:prSet>
      <dgm:spPr/>
    </dgm:pt>
    <dgm:pt modelId="{F1A38D62-F4D7-4E31-B1F1-C5811CB53B2F}" type="pres">
      <dgm:prSet presAssocID="{A5E666C7-D077-4455-BE0E-D96999289F93}" presName="sibTransFirstNode" presStyleLbl="bgShp" presStyleIdx="0" presStyleCnt="1"/>
      <dgm:spPr/>
    </dgm:pt>
    <dgm:pt modelId="{60C2F1C6-9B98-4B93-A1E1-27EA7B233224}" type="pres">
      <dgm:prSet presAssocID="{DD1483ED-0D28-4A46-AFC1-4690ADC80799}" presName="nodeFollowingNodes" presStyleLbl="node1" presStyleIdx="1" presStyleCnt="6">
        <dgm:presLayoutVars>
          <dgm:bulletEnabled val="1"/>
        </dgm:presLayoutVars>
      </dgm:prSet>
      <dgm:spPr/>
    </dgm:pt>
    <dgm:pt modelId="{BCC39522-C225-4496-BB3E-B042EE0CD4C2}" type="pres">
      <dgm:prSet presAssocID="{DE96524B-4419-457F-8D7F-943385CC4976}" presName="nodeFollowingNodes" presStyleLbl="node1" presStyleIdx="2" presStyleCnt="6">
        <dgm:presLayoutVars>
          <dgm:bulletEnabled val="1"/>
        </dgm:presLayoutVars>
      </dgm:prSet>
      <dgm:spPr/>
    </dgm:pt>
    <dgm:pt modelId="{BDD8E4BB-2BB0-4817-B197-7084DD736BAC}" type="pres">
      <dgm:prSet presAssocID="{9ED01BBE-ABF7-4AF0-9A69-F768BF9BF85E}" presName="nodeFollowingNodes" presStyleLbl="node1" presStyleIdx="3" presStyleCnt="6" custScaleY="119512">
        <dgm:presLayoutVars>
          <dgm:bulletEnabled val="1"/>
        </dgm:presLayoutVars>
      </dgm:prSet>
      <dgm:spPr/>
    </dgm:pt>
    <dgm:pt modelId="{8A5B960F-232D-4B04-A26A-13D3703383C3}" type="pres">
      <dgm:prSet presAssocID="{36CDE151-CFB5-45AA-8101-AE4099F6E465}" presName="nodeFollowingNodes" presStyleLbl="node1" presStyleIdx="4" presStyleCnt="6">
        <dgm:presLayoutVars>
          <dgm:bulletEnabled val="1"/>
        </dgm:presLayoutVars>
      </dgm:prSet>
      <dgm:spPr/>
    </dgm:pt>
    <dgm:pt modelId="{36A35DB9-CABC-4923-80F3-66B9D2E438C1}" type="pres">
      <dgm:prSet presAssocID="{6AC5D4C1-E65E-43DE-BD12-20DF6F35E0AA}" presName="nodeFollowingNodes" presStyleLbl="node1" presStyleIdx="5" presStyleCnt="6">
        <dgm:presLayoutVars>
          <dgm:bulletEnabled val="1"/>
        </dgm:presLayoutVars>
      </dgm:prSet>
      <dgm:spPr/>
    </dgm:pt>
  </dgm:ptLst>
  <dgm:cxnLst>
    <dgm:cxn modelId="{A04CBB01-E552-40F4-A5F6-CDBF6C17C3CD}" type="presOf" srcId="{9ED01BBE-ABF7-4AF0-9A69-F768BF9BF85E}" destId="{BDD8E4BB-2BB0-4817-B197-7084DD736BAC}" srcOrd="0" destOrd="0" presId="urn:microsoft.com/office/officeart/2005/8/layout/cycle3"/>
    <dgm:cxn modelId="{4B0B311E-FA73-4F07-8CFD-652BF806FC38}" srcId="{F1BA4BEF-953A-4DE1-9C3C-5B6A4FB746C1}" destId="{DE96524B-4419-457F-8D7F-943385CC4976}" srcOrd="2" destOrd="0" parTransId="{56853C07-E7E7-409B-ADE1-0373C6C47D88}" sibTransId="{DFB90787-DF20-43B3-A4E6-1F3BC56A803C}"/>
    <dgm:cxn modelId="{0DB97030-9934-47AF-98A3-965B1D0F5423}" type="presOf" srcId="{A5E666C7-D077-4455-BE0E-D96999289F93}" destId="{F1A38D62-F4D7-4E31-B1F1-C5811CB53B2F}" srcOrd="0" destOrd="0" presId="urn:microsoft.com/office/officeart/2005/8/layout/cycle3"/>
    <dgm:cxn modelId="{8DB2FB3E-6979-47CA-B492-DC9A5564A622}" srcId="{F1BA4BEF-953A-4DE1-9C3C-5B6A4FB746C1}" destId="{6AC5D4C1-E65E-43DE-BD12-20DF6F35E0AA}" srcOrd="5" destOrd="0" parTransId="{47274DC7-28B8-4074-9612-D9A928A99C4C}" sibTransId="{D8E699D4-D46C-4E5B-9D6A-2C0ECD04E329}"/>
    <dgm:cxn modelId="{59DB406D-DE9A-483D-ADD0-36380A42900E}" type="presOf" srcId="{F1BA4BEF-953A-4DE1-9C3C-5B6A4FB746C1}" destId="{1A029199-C5E2-4E18-A7DB-CF7509409BC4}" srcOrd="0" destOrd="0" presId="urn:microsoft.com/office/officeart/2005/8/layout/cycle3"/>
    <dgm:cxn modelId="{008EF753-E836-4053-95E7-7D7BFD1EB758}" srcId="{F1BA4BEF-953A-4DE1-9C3C-5B6A4FB746C1}" destId="{DD1483ED-0D28-4A46-AFC1-4690ADC80799}" srcOrd="1" destOrd="0" parTransId="{2AC1024B-A139-4257-B318-4A0D00C08065}" sibTransId="{7836F8E2-DA52-4FFD-BEF3-B00AFA6DF88D}"/>
    <dgm:cxn modelId="{0FC9CD54-2197-445F-B7A2-FEBC443C6E3C}" type="presOf" srcId="{6AC5D4C1-E65E-43DE-BD12-20DF6F35E0AA}" destId="{36A35DB9-CABC-4923-80F3-66B9D2E438C1}" srcOrd="0" destOrd="0" presId="urn:microsoft.com/office/officeart/2005/8/layout/cycle3"/>
    <dgm:cxn modelId="{66022C7C-F455-4E03-8BFC-EADD06EA53FF}" srcId="{F1BA4BEF-953A-4DE1-9C3C-5B6A4FB746C1}" destId="{9ED01BBE-ABF7-4AF0-9A69-F768BF9BF85E}" srcOrd="3" destOrd="0" parTransId="{44CCB493-658B-45E6-8078-DCDDB1A59F3F}" sibTransId="{82509017-4FE2-4722-80B7-C3898121F012}"/>
    <dgm:cxn modelId="{6A0E38BA-0DD4-4267-ADCE-8D50FC89BC8D}" srcId="{F1BA4BEF-953A-4DE1-9C3C-5B6A4FB746C1}" destId="{36CDE151-CFB5-45AA-8101-AE4099F6E465}" srcOrd="4" destOrd="0" parTransId="{B1BC774F-150A-4F86-A335-74EFBD4AA8FD}" sibTransId="{694FCF43-E6DC-4C99-BB0A-8A4653E38353}"/>
    <dgm:cxn modelId="{E98A04DF-E496-4276-ADCB-CBA094630CC1}" type="presOf" srcId="{DD1483ED-0D28-4A46-AFC1-4690ADC80799}" destId="{60C2F1C6-9B98-4B93-A1E1-27EA7B233224}" srcOrd="0" destOrd="0" presId="urn:microsoft.com/office/officeart/2005/8/layout/cycle3"/>
    <dgm:cxn modelId="{BF3102E5-E9DC-4101-8C4F-02AC8B3A1A86}" type="presOf" srcId="{36CDE151-CFB5-45AA-8101-AE4099F6E465}" destId="{8A5B960F-232D-4B04-A26A-13D3703383C3}" srcOrd="0" destOrd="0" presId="urn:microsoft.com/office/officeart/2005/8/layout/cycle3"/>
    <dgm:cxn modelId="{23936EE8-7921-43FC-A84A-7561E17BA0CF}" type="presOf" srcId="{DE96524B-4419-457F-8D7F-943385CC4976}" destId="{BCC39522-C225-4496-BB3E-B042EE0CD4C2}" srcOrd="0" destOrd="0" presId="urn:microsoft.com/office/officeart/2005/8/layout/cycle3"/>
    <dgm:cxn modelId="{75ED31EC-277F-47A3-8E1D-3D41FA220283}" srcId="{F1BA4BEF-953A-4DE1-9C3C-5B6A4FB746C1}" destId="{15B74538-C646-475B-BB72-E2B24E544649}" srcOrd="0" destOrd="0" parTransId="{AC309E2E-428D-453A-A79A-B52646636387}" sibTransId="{A5E666C7-D077-4455-BE0E-D96999289F93}"/>
    <dgm:cxn modelId="{82B875F0-F4B4-4ADE-A964-174768B903FC}" type="presOf" srcId="{15B74538-C646-475B-BB72-E2B24E544649}" destId="{647A785A-5545-4505-BB49-EAA53AA880F0}" srcOrd="0" destOrd="0" presId="urn:microsoft.com/office/officeart/2005/8/layout/cycle3"/>
    <dgm:cxn modelId="{8E565415-A567-4BE3-853C-CE4214D72839}" type="presParOf" srcId="{1A029199-C5E2-4E18-A7DB-CF7509409BC4}" destId="{345B81FB-C964-4FF6-96D2-C75D6DBD0847}" srcOrd="0" destOrd="0" presId="urn:microsoft.com/office/officeart/2005/8/layout/cycle3"/>
    <dgm:cxn modelId="{47285923-CBEA-41F5-B305-1B0599B27E39}" type="presParOf" srcId="{345B81FB-C964-4FF6-96D2-C75D6DBD0847}" destId="{647A785A-5545-4505-BB49-EAA53AA880F0}" srcOrd="0" destOrd="0" presId="urn:microsoft.com/office/officeart/2005/8/layout/cycle3"/>
    <dgm:cxn modelId="{96B4CAC3-7E2D-41C9-898F-FAA8E1952D98}" type="presParOf" srcId="{345B81FB-C964-4FF6-96D2-C75D6DBD0847}" destId="{F1A38D62-F4D7-4E31-B1F1-C5811CB53B2F}" srcOrd="1" destOrd="0" presId="urn:microsoft.com/office/officeart/2005/8/layout/cycle3"/>
    <dgm:cxn modelId="{B607E3FC-8E06-4856-B97C-C2278DDC2A6C}" type="presParOf" srcId="{345B81FB-C964-4FF6-96D2-C75D6DBD0847}" destId="{60C2F1C6-9B98-4B93-A1E1-27EA7B233224}" srcOrd="2" destOrd="0" presId="urn:microsoft.com/office/officeart/2005/8/layout/cycle3"/>
    <dgm:cxn modelId="{81F58C9B-0C83-487D-A8CF-71FB179D2836}" type="presParOf" srcId="{345B81FB-C964-4FF6-96D2-C75D6DBD0847}" destId="{BCC39522-C225-4496-BB3E-B042EE0CD4C2}" srcOrd="3" destOrd="0" presId="urn:microsoft.com/office/officeart/2005/8/layout/cycle3"/>
    <dgm:cxn modelId="{01E6BD8A-2C8D-41CA-9F62-7F5BD62B4673}" type="presParOf" srcId="{345B81FB-C964-4FF6-96D2-C75D6DBD0847}" destId="{BDD8E4BB-2BB0-4817-B197-7084DD736BAC}" srcOrd="4" destOrd="0" presId="urn:microsoft.com/office/officeart/2005/8/layout/cycle3"/>
    <dgm:cxn modelId="{6EB45926-6F38-4DFC-A941-2B901D93268E}" type="presParOf" srcId="{345B81FB-C964-4FF6-96D2-C75D6DBD0847}" destId="{8A5B960F-232D-4B04-A26A-13D3703383C3}" srcOrd="5" destOrd="0" presId="urn:microsoft.com/office/officeart/2005/8/layout/cycle3"/>
    <dgm:cxn modelId="{66E216F3-202A-4FEE-B276-0AD8FBECE752}" type="presParOf" srcId="{345B81FB-C964-4FF6-96D2-C75D6DBD0847}" destId="{36A35DB9-CABC-4923-80F3-66B9D2E438C1}"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2BE80-6996-4F14-BE80-D869D9468299}">
      <dsp:nvSpPr>
        <dsp:cNvPr id="0" name=""/>
        <dsp:cNvSpPr/>
      </dsp:nvSpPr>
      <dsp:spPr>
        <a:xfrm>
          <a:off x="1146588" y="390505"/>
          <a:ext cx="2398420" cy="2398420"/>
        </a:xfrm>
        <a:prstGeom prst="pieWedg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Bookman Old Style" panose="02050604050505020204" pitchFamily="18" charset="0"/>
            </a:rPr>
            <a:t>UYUM</a:t>
          </a:r>
        </a:p>
      </dsp:txBody>
      <dsp:txXfrm>
        <a:off x="1849069" y="1092986"/>
        <a:ext cx="1695939" cy="1695939"/>
      </dsp:txXfrm>
    </dsp:sp>
    <dsp:sp modelId="{990FD72E-76DE-4CE0-8D3D-475916811BB9}">
      <dsp:nvSpPr>
        <dsp:cNvPr id="0" name=""/>
        <dsp:cNvSpPr/>
      </dsp:nvSpPr>
      <dsp:spPr>
        <a:xfrm rot="5400000">
          <a:off x="3655790" y="390505"/>
          <a:ext cx="2398420" cy="2398420"/>
        </a:xfrm>
        <a:prstGeom prst="pieWedge">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Bookman Old Style" panose="02050604050505020204" pitchFamily="18" charset="0"/>
            </a:rPr>
            <a:t>YÜKÜMLÜLÜKLER</a:t>
          </a:r>
        </a:p>
      </dsp:txBody>
      <dsp:txXfrm rot="-5400000">
        <a:off x="3655790" y="1092986"/>
        <a:ext cx="1695939" cy="1695939"/>
      </dsp:txXfrm>
    </dsp:sp>
    <dsp:sp modelId="{B249D422-A51A-4915-B88F-863D1C823C23}">
      <dsp:nvSpPr>
        <dsp:cNvPr id="0" name=""/>
        <dsp:cNvSpPr/>
      </dsp:nvSpPr>
      <dsp:spPr>
        <a:xfrm rot="10800000">
          <a:off x="3672411" y="2880316"/>
          <a:ext cx="2365178" cy="2437202"/>
        </a:xfrm>
        <a:prstGeom prst="pieWedge">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tr-TR" sz="1800" b="1" kern="1200" dirty="0"/>
        </a:p>
        <a:p>
          <a:pPr marL="0" lvl="0" indent="0" algn="ctr" defTabSz="800100">
            <a:lnSpc>
              <a:spcPct val="90000"/>
            </a:lnSpc>
            <a:spcBef>
              <a:spcPct val="0"/>
            </a:spcBef>
            <a:spcAft>
              <a:spcPct val="35000"/>
            </a:spcAft>
            <a:buNone/>
          </a:pPr>
          <a:r>
            <a:rPr lang="tr-TR" sz="1400" b="1" kern="1200" dirty="0">
              <a:latin typeface="Bookman Old Style" panose="02050604050505020204" pitchFamily="18" charset="0"/>
            </a:rPr>
            <a:t>MÜŞTERİ</a:t>
          </a:r>
        </a:p>
        <a:p>
          <a:pPr marL="0" lvl="0" indent="0" algn="ctr" defTabSz="800100">
            <a:lnSpc>
              <a:spcPct val="90000"/>
            </a:lnSpc>
            <a:spcBef>
              <a:spcPct val="0"/>
            </a:spcBef>
            <a:spcAft>
              <a:spcPct val="35000"/>
            </a:spcAft>
            <a:buNone/>
          </a:pPr>
          <a:r>
            <a:rPr lang="tr-TR" sz="1400" b="1" kern="1200" dirty="0">
              <a:latin typeface="Bookman Old Style" panose="02050604050505020204" pitchFamily="18" charset="0"/>
            </a:rPr>
            <a:t>MEMNUNİYETİ</a:t>
          </a:r>
        </a:p>
      </dsp:txBody>
      <dsp:txXfrm rot="10800000">
        <a:off x="3672411" y="2880316"/>
        <a:ext cx="1672433" cy="1723362"/>
      </dsp:txXfrm>
    </dsp:sp>
    <dsp:sp modelId="{35FCFC95-E138-4B36-ADF0-A4C59802ACB4}">
      <dsp:nvSpPr>
        <dsp:cNvPr id="0" name=""/>
        <dsp:cNvSpPr/>
      </dsp:nvSpPr>
      <dsp:spPr>
        <a:xfrm rot="16200000">
          <a:off x="1146588" y="2899707"/>
          <a:ext cx="2398420" cy="2398420"/>
        </a:xfrm>
        <a:prstGeom prst="pieWedge">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Bookman Old Style" panose="02050604050505020204" pitchFamily="18" charset="0"/>
            </a:rPr>
            <a:t>REKABET GÜCÜ</a:t>
          </a:r>
        </a:p>
      </dsp:txBody>
      <dsp:txXfrm rot="5400000">
        <a:off x="1849069" y="2899707"/>
        <a:ext cx="1695939" cy="1695939"/>
      </dsp:txXfrm>
    </dsp:sp>
    <dsp:sp modelId="{4BD8C50E-09D9-4444-A5AE-60B4CB3165F7}">
      <dsp:nvSpPr>
        <dsp:cNvPr id="0" name=""/>
        <dsp:cNvSpPr/>
      </dsp:nvSpPr>
      <dsp:spPr>
        <a:xfrm>
          <a:off x="3186353" y="2345799"/>
          <a:ext cx="828092" cy="720080"/>
        </a:xfrm>
        <a:prstGeom prst="circularArrow">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4BAC446D-EF77-47A8-93A2-67D8259266FD}">
      <dsp:nvSpPr>
        <dsp:cNvPr id="0" name=""/>
        <dsp:cNvSpPr/>
      </dsp:nvSpPr>
      <dsp:spPr>
        <a:xfrm rot="10800000">
          <a:off x="3186353" y="2622753"/>
          <a:ext cx="828092" cy="720080"/>
        </a:xfrm>
        <a:prstGeom prst="circularArrow">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38D62-F4D7-4E31-B1F1-C5811CB53B2F}">
      <dsp:nvSpPr>
        <dsp:cNvPr id="0" name=""/>
        <dsp:cNvSpPr/>
      </dsp:nvSpPr>
      <dsp:spPr>
        <a:xfrm>
          <a:off x="1269809" y="-62161"/>
          <a:ext cx="6173349" cy="6173349"/>
        </a:xfrm>
        <a:prstGeom prst="circularArrow">
          <a:avLst>
            <a:gd name="adj1" fmla="val 5274"/>
            <a:gd name="adj2" fmla="val 312630"/>
            <a:gd name="adj3" fmla="val 14220709"/>
            <a:gd name="adj4" fmla="val 17131363"/>
            <a:gd name="adj5" fmla="val 547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A785A-5545-4505-BB49-EAA53AA880F0}">
      <dsp:nvSpPr>
        <dsp:cNvPr id="0" name=""/>
        <dsp:cNvSpPr/>
      </dsp:nvSpPr>
      <dsp:spPr>
        <a:xfrm>
          <a:off x="3178021" y="-54774"/>
          <a:ext cx="2356925" cy="1178462"/>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t>İlgili Kişi</a:t>
          </a:r>
        </a:p>
      </dsp:txBody>
      <dsp:txXfrm>
        <a:off x="3235549" y="2754"/>
        <a:ext cx="2241869" cy="1063406"/>
      </dsp:txXfrm>
    </dsp:sp>
    <dsp:sp modelId="{60C2F1C6-9B98-4B93-A1E1-27EA7B233224}">
      <dsp:nvSpPr>
        <dsp:cNvPr id="0" name=""/>
        <dsp:cNvSpPr/>
      </dsp:nvSpPr>
      <dsp:spPr>
        <a:xfrm>
          <a:off x="5346896" y="1197426"/>
          <a:ext cx="2356925" cy="1178462"/>
        </a:xfrm>
        <a:prstGeom prst="roundRect">
          <a:avLst/>
        </a:prstGeom>
        <a:solidFill>
          <a:schemeClr val="accent4">
            <a:hueOff val="-182367"/>
            <a:satOff val="-921"/>
            <a:lumOff val="-1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t>Veri Sorumlusuna Başvuru</a:t>
          </a:r>
        </a:p>
      </dsp:txBody>
      <dsp:txXfrm>
        <a:off x="5404424" y="1254954"/>
        <a:ext cx="2241869" cy="1063406"/>
      </dsp:txXfrm>
    </dsp:sp>
    <dsp:sp modelId="{BCC39522-C225-4496-BB3E-B042EE0CD4C2}">
      <dsp:nvSpPr>
        <dsp:cNvPr id="0" name=""/>
        <dsp:cNvSpPr/>
      </dsp:nvSpPr>
      <dsp:spPr>
        <a:xfrm>
          <a:off x="5346896" y="3701827"/>
          <a:ext cx="2356925" cy="1178462"/>
        </a:xfrm>
        <a:prstGeom prst="roundRect">
          <a:avLst/>
        </a:prstGeom>
        <a:solidFill>
          <a:schemeClr val="accent4">
            <a:hueOff val="-364734"/>
            <a:satOff val="-1842"/>
            <a:lumOff val="-2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t>Veri Sorumlusunun Cevabı (30 gün içinde)</a:t>
          </a:r>
        </a:p>
      </dsp:txBody>
      <dsp:txXfrm>
        <a:off x="5404424" y="3759355"/>
        <a:ext cx="2241869" cy="1063406"/>
      </dsp:txXfrm>
    </dsp:sp>
    <dsp:sp modelId="{BDD8E4BB-2BB0-4817-B197-7084DD736BAC}">
      <dsp:nvSpPr>
        <dsp:cNvPr id="0" name=""/>
        <dsp:cNvSpPr/>
      </dsp:nvSpPr>
      <dsp:spPr>
        <a:xfrm>
          <a:off x="3178021" y="4839057"/>
          <a:ext cx="2356925" cy="1408404"/>
        </a:xfrm>
        <a:prstGeom prst="roundRect">
          <a:avLst/>
        </a:prstGeom>
        <a:solidFill>
          <a:schemeClr val="accent4">
            <a:hueOff val="-547100"/>
            <a:satOff val="-2763"/>
            <a:lumOff val="-3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t>Kurula Şikayet(Veri Sorumlusunun cevap vermemesi ya da ilgili kişinin cevaptan tatmin olmaması.</a:t>
          </a:r>
        </a:p>
      </dsp:txBody>
      <dsp:txXfrm>
        <a:off x="3246774" y="4907810"/>
        <a:ext cx="2219419" cy="1270898"/>
      </dsp:txXfrm>
    </dsp:sp>
    <dsp:sp modelId="{8A5B960F-232D-4B04-A26A-13D3703383C3}">
      <dsp:nvSpPr>
        <dsp:cNvPr id="0" name=""/>
        <dsp:cNvSpPr/>
      </dsp:nvSpPr>
      <dsp:spPr>
        <a:xfrm>
          <a:off x="1009145" y="3701827"/>
          <a:ext cx="2356925" cy="1178462"/>
        </a:xfrm>
        <a:prstGeom prst="roundRect">
          <a:avLst/>
        </a:prstGeom>
        <a:solidFill>
          <a:schemeClr val="accent4">
            <a:hueOff val="-729467"/>
            <a:satOff val="-3684"/>
            <a:lumOff val="-5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t>Kurul incelemesi (60 gün içinde cevap verir, vermemesi </a:t>
          </a:r>
          <a:r>
            <a:rPr lang="tr-TR" sz="1600" b="1" kern="1200" dirty="0" err="1"/>
            <a:t>red</a:t>
          </a:r>
          <a:r>
            <a:rPr lang="tr-TR" sz="1600" b="1" kern="1200" dirty="0"/>
            <a:t> anlamına gelir.)</a:t>
          </a:r>
        </a:p>
      </dsp:txBody>
      <dsp:txXfrm>
        <a:off x="1066673" y="3759355"/>
        <a:ext cx="2241869" cy="1063406"/>
      </dsp:txXfrm>
    </dsp:sp>
    <dsp:sp modelId="{36A35DB9-CABC-4923-80F3-66B9D2E438C1}">
      <dsp:nvSpPr>
        <dsp:cNvPr id="0" name=""/>
        <dsp:cNvSpPr/>
      </dsp:nvSpPr>
      <dsp:spPr>
        <a:xfrm>
          <a:off x="1009145" y="1197426"/>
          <a:ext cx="2356925" cy="1178462"/>
        </a:xfrm>
        <a:prstGeom prst="roundRect">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t>Veri Sorumlusuna Sonucun Tebliği</a:t>
          </a:r>
        </a:p>
      </dsp:txBody>
      <dsp:txXfrm>
        <a:off x="1066673" y="1254954"/>
        <a:ext cx="2241869" cy="106340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1E759-C63B-4E2D-8F27-9500F02482C5}" type="datetimeFigureOut">
              <a:rPr lang="tr-TR" smtClean="0"/>
              <a:t>4.11.2019</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873C0-0206-4D1A-B8CB-5DD141C02650}" type="slidenum">
              <a:rPr lang="tr-TR" smtClean="0"/>
              <a:t>‹#›</a:t>
            </a:fld>
            <a:endParaRPr lang="tr-TR"/>
          </a:p>
        </p:txBody>
      </p:sp>
    </p:spTree>
    <p:extLst>
      <p:ext uri="{BB962C8B-B14F-4D97-AF65-F5344CB8AC3E}">
        <p14:creationId xmlns:p14="http://schemas.microsoft.com/office/powerpoint/2010/main" val="264706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4A873C0-0206-4D1A-B8CB-5DD141C02650}" type="slidenum">
              <a:rPr lang="tr-TR" smtClean="0"/>
              <a:t>8</a:t>
            </a:fld>
            <a:endParaRPr lang="tr-TR"/>
          </a:p>
        </p:txBody>
      </p:sp>
    </p:spTree>
    <p:extLst>
      <p:ext uri="{BB962C8B-B14F-4D97-AF65-F5344CB8AC3E}">
        <p14:creationId xmlns:p14="http://schemas.microsoft.com/office/powerpoint/2010/main" val="237039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13E228E-1642-40B2-BF87-ADBB08900835}" type="datetime1">
              <a:rPr lang="tr-TR" smtClean="0"/>
              <a:t>4.11.2019</a:t>
            </a:fld>
            <a:endParaRPr lang="tr-TR"/>
          </a:p>
        </p:txBody>
      </p:sp>
      <p:sp>
        <p:nvSpPr>
          <p:cNvPr id="5" name="Footer Placeholder 4"/>
          <p:cNvSpPr>
            <a:spLocks noGrp="1"/>
          </p:cNvSpPr>
          <p:nvPr>
            <p:ph type="ftr" sz="quarter" idx="11"/>
          </p:nvPr>
        </p:nvSpPr>
        <p:spPr/>
        <p:txBody>
          <a:bodyPr/>
          <a:lstStyle/>
          <a:p>
            <a:r>
              <a:rPr lang="tr-TR"/>
              <a:t>İtimat Global</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8984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799B1D9-1548-4FC4-8E94-FA73319F31DD}" type="datetime1">
              <a:rPr lang="tr-TR" smtClean="0"/>
              <a:t>4.11.2019</a:t>
            </a:fld>
            <a:endParaRPr lang="tr-TR"/>
          </a:p>
        </p:txBody>
      </p:sp>
      <p:sp>
        <p:nvSpPr>
          <p:cNvPr id="5" name="Footer Placeholder 4"/>
          <p:cNvSpPr>
            <a:spLocks noGrp="1"/>
          </p:cNvSpPr>
          <p:nvPr>
            <p:ph type="ftr" sz="quarter" idx="11"/>
          </p:nvPr>
        </p:nvSpPr>
        <p:spPr/>
        <p:txBody>
          <a:bodyPr/>
          <a:lstStyle/>
          <a:p>
            <a:r>
              <a:rPr lang="tr-TR"/>
              <a:t>İtimat Global</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3137678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799B1D9-1548-4FC4-8E94-FA73319F31DD}" type="datetime1">
              <a:rPr lang="tr-TR" smtClean="0"/>
              <a:t>4.11.2019</a:t>
            </a:fld>
            <a:endParaRPr lang="tr-TR"/>
          </a:p>
        </p:txBody>
      </p:sp>
      <p:sp>
        <p:nvSpPr>
          <p:cNvPr id="5" name="Footer Placeholder 4"/>
          <p:cNvSpPr>
            <a:spLocks noGrp="1"/>
          </p:cNvSpPr>
          <p:nvPr>
            <p:ph type="ftr" sz="quarter" idx="11"/>
          </p:nvPr>
        </p:nvSpPr>
        <p:spPr/>
        <p:txBody>
          <a:bodyPr/>
          <a:lstStyle/>
          <a:p>
            <a:r>
              <a:rPr lang="tr-TR"/>
              <a:t>İtimat Global</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570815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799B1D9-1548-4FC4-8E94-FA73319F31DD}" type="datetime1">
              <a:rPr lang="tr-TR" smtClean="0"/>
              <a:t>4.11.2019</a:t>
            </a:fld>
            <a:endParaRPr lang="tr-TR"/>
          </a:p>
        </p:txBody>
      </p:sp>
      <p:sp>
        <p:nvSpPr>
          <p:cNvPr id="5" name="Footer Placeholder 4"/>
          <p:cNvSpPr>
            <a:spLocks noGrp="1"/>
          </p:cNvSpPr>
          <p:nvPr>
            <p:ph type="ftr" sz="quarter" idx="11"/>
          </p:nvPr>
        </p:nvSpPr>
        <p:spPr/>
        <p:txBody>
          <a:bodyPr/>
          <a:lstStyle/>
          <a:p>
            <a:r>
              <a:rPr lang="tr-TR"/>
              <a:t>İtimat Global</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1663356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799B1D9-1548-4FC4-8E94-FA73319F31DD}" type="datetime1">
              <a:rPr lang="tr-TR" smtClean="0"/>
              <a:t>4.11.2019</a:t>
            </a:fld>
            <a:endParaRPr lang="tr-TR"/>
          </a:p>
        </p:txBody>
      </p:sp>
      <p:sp>
        <p:nvSpPr>
          <p:cNvPr id="5" name="Footer Placeholder 4"/>
          <p:cNvSpPr>
            <a:spLocks noGrp="1"/>
          </p:cNvSpPr>
          <p:nvPr>
            <p:ph type="ftr" sz="quarter" idx="11"/>
          </p:nvPr>
        </p:nvSpPr>
        <p:spPr/>
        <p:txBody>
          <a:bodyPr/>
          <a:lstStyle/>
          <a:p>
            <a:r>
              <a:rPr lang="tr-TR"/>
              <a:t>İtimat Global</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843889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799B1D9-1548-4FC4-8E94-FA73319F31DD}" type="datetime1">
              <a:rPr lang="tr-TR" smtClean="0"/>
              <a:t>4.11.2019</a:t>
            </a:fld>
            <a:endParaRPr lang="tr-TR"/>
          </a:p>
        </p:txBody>
      </p:sp>
      <p:sp>
        <p:nvSpPr>
          <p:cNvPr id="5" name="Footer Placeholder 4"/>
          <p:cNvSpPr>
            <a:spLocks noGrp="1"/>
          </p:cNvSpPr>
          <p:nvPr>
            <p:ph type="ftr" sz="quarter" idx="11"/>
          </p:nvPr>
        </p:nvSpPr>
        <p:spPr/>
        <p:txBody>
          <a:bodyPr/>
          <a:lstStyle/>
          <a:p>
            <a:r>
              <a:rPr lang="tr-TR"/>
              <a:t>İtimat Global</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5479321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78C59B5-E0A4-4CAE-9064-331EDDDB2F4E}" type="datetime1">
              <a:rPr lang="tr-TR" smtClean="0"/>
              <a:t>4.11.2019</a:t>
            </a:fld>
            <a:endParaRPr lang="tr-TR"/>
          </a:p>
        </p:txBody>
      </p:sp>
      <p:sp>
        <p:nvSpPr>
          <p:cNvPr id="5" name="Footer Placeholder 4"/>
          <p:cNvSpPr>
            <a:spLocks noGrp="1"/>
          </p:cNvSpPr>
          <p:nvPr>
            <p:ph type="ftr" sz="quarter" idx="11"/>
          </p:nvPr>
        </p:nvSpPr>
        <p:spPr/>
        <p:txBody>
          <a:bodyPr/>
          <a:lstStyle/>
          <a:p>
            <a:r>
              <a:rPr lang="tr-TR"/>
              <a:t>İtimat Global</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41307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DB42A2B-8150-46E6-B2A4-E97FBCAC417D}" type="datetime1">
              <a:rPr lang="tr-TR" smtClean="0"/>
              <a:t>4.11.2019</a:t>
            </a:fld>
            <a:endParaRPr lang="tr-TR"/>
          </a:p>
        </p:txBody>
      </p:sp>
      <p:sp>
        <p:nvSpPr>
          <p:cNvPr id="5" name="Footer Placeholder 4"/>
          <p:cNvSpPr>
            <a:spLocks noGrp="1"/>
          </p:cNvSpPr>
          <p:nvPr>
            <p:ph type="ftr" sz="quarter" idx="11"/>
          </p:nvPr>
        </p:nvSpPr>
        <p:spPr/>
        <p:txBody>
          <a:bodyPr/>
          <a:lstStyle/>
          <a:p>
            <a:r>
              <a:rPr lang="tr-TR"/>
              <a:t>İtimat Global</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1677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BEA0BF2-3823-438C-9291-3EF5A60292E8}" type="datetime1">
              <a:rPr lang="tr-TR" smtClean="0"/>
              <a:t>4.11.2019</a:t>
            </a:fld>
            <a:endParaRPr lang="tr-TR"/>
          </a:p>
        </p:txBody>
      </p:sp>
      <p:sp>
        <p:nvSpPr>
          <p:cNvPr id="5" name="Footer Placeholder 4"/>
          <p:cNvSpPr>
            <a:spLocks noGrp="1"/>
          </p:cNvSpPr>
          <p:nvPr>
            <p:ph type="ftr" sz="quarter" idx="11"/>
          </p:nvPr>
        </p:nvSpPr>
        <p:spPr/>
        <p:txBody>
          <a:bodyPr/>
          <a:lstStyle/>
          <a:p>
            <a:r>
              <a:rPr lang="tr-TR"/>
              <a:t>İtimat Global</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1727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7487F5A-AA56-4872-9F6B-8BFD613E4B3E}" type="datetime1">
              <a:rPr lang="tr-TR" smtClean="0"/>
              <a:t>4.11.2019</a:t>
            </a:fld>
            <a:endParaRPr lang="tr-TR"/>
          </a:p>
        </p:txBody>
      </p:sp>
      <p:sp>
        <p:nvSpPr>
          <p:cNvPr id="5" name="Footer Placeholder 4"/>
          <p:cNvSpPr>
            <a:spLocks noGrp="1"/>
          </p:cNvSpPr>
          <p:nvPr>
            <p:ph type="ftr" sz="quarter" idx="11"/>
          </p:nvPr>
        </p:nvSpPr>
        <p:spPr/>
        <p:txBody>
          <a:bodyPr/>
          <a:lstStyle/>
          <a:p>
            <a:r>
              <a:rPr lang="tr-TR"/>
              <a:t>İtimat Global</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3059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799B1D9-1548-4FC4-8E94-FA73319F31DD}" type="datetime1">
              <a:rPr lang="tr-TR" smtClean="0"/>
              <a:t>4.11.2019</a:t>
            </a:fld>
            <a:endParaRPr lang="tr-TR"/>
          </a:p>
        </p:txBody>
      </p:sp>
      <p:sp>
        <p:nvSpPr>
          <p:cNvPr id="6" name="Footer Placeholder 5"/>
          <p:cNvSpPr>
            <a:spLocks noGrp="1"/>
          </p:cNvSpPr>
          <p:nvPr>
            <p:ph type="ftr" sz="quarter" idx="11"/>
          </p:nvPr>
        </p:nvSpPr>
        <p:spPr/>
        <p:txBody>
          <a:bodyPr/>
          <a:lstStyle/>
          <a:p>
            <a:r>
              <a:rPr lang="tr-TR"/>
              <a:t>İtimat Global</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1983452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60D55AB-D93A-4E39-A431-1874275CC666}" type="datetime1">
              <a:rPr lang="tr-TR" smtClean="0"/>
              <a:t>4.11.2019</a:t>
            </a:fld>
            <a:endParaRPr lang="tr-TR"/>
          </a:p>
        </p:txBody>
      </p:sp>
      <p:sp>
        <p:nvSpPr>
          <p:cNvPr id="8" name="Footer Placeholder 7"/>
          <p:cNvSpPr>
            <a:spLocks noGrp="1"/>
          </p:cNvSpPr>
          <p:nvPr>
            <p:ph type="ftr" sz="quarter" idx="11"/>
          </p:nvPr>
        </p:nvSpPr>
        <p:spPr/>
        <p:txBody>
          <a:bodyPr/>
          <a:lstStyle/>
          <a:p>
            <a:r>
              <a:rPr lang="tr-TR"/>
              <a:t>İtimat Global</a:t>
            </a: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8634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4E26467-F75F-40F4-B4E6-1CB0CC7CADB5}" type="datetime1">
              <a:rPr lang="tr-TR" smtClean="0"/>
              <a:t>4.11.2019</a:t>
            </a:fld>
            <a:endParaRPr lang="tr-TR"/>
          </a:p>
        </p:txBody>
      </p:sp>
      <p:sp>
        <p:nvSpPr>
          <p:cNvPr id="4" name="Footer Placeholder 3"/>
          <p:cNvSpPr>
            <a:spLocks noGrp="1"/>
          </p:cNvSpPr>
          <p:nvPr>
            <p:ph type="ftr" sz="quarter" idx="11"/>
          </p:nvPr>
        </p:nvSpPr>
        <p:spPr/>
        <p:txBody>
          <a:bodyPr/>
          <a:lstStyle/>
          <a:p>
            <a:r>
              <a:rPr lang="tr-TR"/>
              <a:t>İtimat Global</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9980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BF956-DD0B-495C-A5F9-FEF1836A4006}" type="datetime1">
              <a:rPr lang="tr-TR" smtClean="0"/>
              <a:t>4.11.2019</a:t>
            </a:fld>
            <a:endParaRPr lang="tr-TR"/>
          </a:p>
        </p:txBody>
      </p:sp>
      <p:sp>
        <p:nvSpPr>
          <p:cNvPr id="3" name="Footer Placeholder 2"/>
          <p:cNvSpPr>
            <a:spLocks noGrp="1"/>
          </p:cNvSpPr>
          <p:nvPr>
            <p:ph type="ftr" sz="quarter" idx="11"/>
          </p:nvPr>
        </p:nvSpPr>
        <p:spPr/>
        <p:txBody>
          <a:bodyPr/>
          <a:lstStyle/>
          <a:p>
            <a:r>
              <a:rPr lang="tr-TR"/>
              <a:t>İtimat Global</a:t>
            </a: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6202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3AD13F8-086C-48F0-A9B1-9E936210A4CB}" type="datetime1">
              <a:rPr lang="tr-TR" smtClean="0"/>
              <a:t>4.11.2019</a:t>
            </a:fld>
            <a:endParaRPr lang="tr-TR"/>
          </a:p>
        </p:txBody>
      </p:sp>
      <p:sp>
        <p:nvSpPr>
          <p:cNvPr id="6" name="Footer Placeholder 5"/>
          <p:cNvSpPr>
            <a:spLocks noGrp="1"/>
          </p:cNvSpPr>
          <p:nvPr>
            <p:ph type="ftr" sz="quarter" idx="11"/>
          </p:nvPr>
        </p:nvSpPr>
        <p:spPr/>
        <p:txBody>
          <a:bodyPr/>
          <a:lstStyle/>
          <a:p>
            <a:r>
              <a:rPr lang="tr-TR"/>
              <a:t>İtimat Global</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5797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799B1D9-1548-4FC4-8E94-FA73319F31DD}" type="datetime1">
              <a:rPr lang="tr-TR" smtClean="0"/>
              <a:t>4.11.2019</a:t>
            </a:fld>
            <a:endParaRPr lang="tr-TR"/>
          </a:p>
        </p:txBody>
      </p:sp>
      <p:sp>
        <p:nvSpPr>
          <p:cNvPr id="6" name="Footer Placeholder 5"/>
          <p:cNvSpPr>
            <a:spLocks noGrp="1"/>
          </p:cNvSpPr>
          <p:nvPr>
            <p:ph type="ftr" sz="quarter" idx="11"/>
          </p:nvPr>
        </p:nvSpPr>
        <p:spPr/>
        <p:txBody>
          <a:bodyPr/>
          <a:lstStyle/>
          <a:p>
            <a:r>
              <a:rPr lang="tr-TR"/>
              <a:t>İtimat Global</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25568071"/>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99B1D9-1548-4FC4-8E94-FA73319F31DD}" type="datetime1">
              <a:rPr lang="tr-TR" smtClean="0"/>
              <a:t>4.11.2019</a:t>
            </a:fld>
            <a:endParaRPr lang="tr-T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a:t>İtimat Global</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619549348"/>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kvkk.gov.t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3999" cy="6741368"/>
          </a:xfrm>
        </p:spPr>
        <p:txBody>
          <a:bodyPr>
            <a:normAutofit/>
          </a:bodyPr>
          <a:lstStyle/>
          <a:p>
            <a:pPr marL="0" indent="0">
              <a:buNone/>
            </a:pPr>
            <a:endParaRPr lang="tr-TR" dirty="0"/>
          </a:p>
          <a:p>
            <a:pPr marL="0" indent="0" algn="ctr">
              <a:buNone/>
            </a:pPr>
            <a:endParaRPr lang="tr-TR" sz="4000" dirty="0">
              <a:latin typeface="Arial Black" panose="020B0A04020102020204" pitchFamily="34" charset="0"/>
            </a:endParaRPr>
          </a:p>
          <a:p>
            <a:pPr marL="0" indent="0" algn="ctr">
              <a:buNone/>
            </a:pPr>
            <a:endParaRPr lang="tr-TR" sz="4000" dirty="0">
              <a:solidFill>
                <a:srgbClr val="0070C0"/>
              </a:solidFill>
              <a:latin typeface="Arial Black" panose="020B0A04020102020204" pitchFamily="34" charset="0"/>
            </a:endParaRPr>
          </a:p>
          <a:p>
            <a:pPr marL="0" indent="0">
              <a:buNone/>
            </a:pPr>
            <a:r>
              <a:rPr lang="tr-TR" sz="2400" dirty="0">
                <a:solidFill>
                  <a:srgbClr val="0070C0"/>
                </a:solidFill>
              </a:rPr>
              <a:t>  </a:t>
            </a:r>
            <a:r>
              <a:rPr lang="tr-TR" sz="2400" u="sng" dirty="0">
                <a:solidFill>
                  <a:srgbClr val="0070C0"/>
                </a:solidFill>
              </a:rPr>
              <a:t>www.itimatglobal.com   </a:t>
            </a:r>
            <a:r>
              <a:rPr lang="tr-TR" sz="2400" dirty="0">
                <a:solidFill>
                  <a:srgbClr val="0070C0"/>
                </a:solidFill>
              </a:rPr>
              <a:t>		</a:t>
            </a:r>
            <a:r>
              <a:rPr lang="tr-TR" sz="2400" dirty="0">
                <a:solidFill>
                  <a:srgbClr val="0070C0"/>
                </a:solidFill>
                <a:hlinkClick r:id="rId2">
                  <a:extLst>
                    <a:ext uri="{A12FA001-AC4F-418D-AE19-62706E023703}">
                      <ahyp:hlinkClr xmlns:ahyp="http://schemas.microsoft.com/office/drawing/2018/hyperlinkcolor" val="tx"/>
                    </a:ext>
                  </a:extLst>
                </a:hlinkClick>
              </a:rPr>
              <a:t>https://www.kvkk.gov.tr/</a:t>
            </a:r>
          </a:p>
          <a:p>
            <a:pPr marL="0" indent="0">
              <a:buNone/>
            </a:pPr>
            <a:r>
              <a:rPr lang="tr-TR" sz="2400" dirty="0">
                <a:solidFill>
                  <a:srgbClr val="0070C0"/>
                </a:solidFill>
              </a:rPr>
              <a:t>					</a:t>
            </a:r>
            <a:r>
              <a:rPr lang="tr-TR" sz="4000" b="1" dirty="0">
                <a:solidFill>
                  <a:schemeClr val="tx1"/>
                </a:solidFill>
                <a:latin typeface="Bookman Old Style" panose="02050604050505020204" pitchFamily="18" charset="0"/>
              </a:rPr>
              <a:t>6698 SAYILI </a:t>
            </a:r>
          </a:p>
          <a:p>
            <a:pPr marL="0" indent="0" algn="ctr">
              <a:lnSpc>
                <a:spcPct val="100000"/>
              </a:lnSpc>
              <a:buNone/>
            </a:pPr>
            <a:r>
              <a:rPr lang="tr-TR" sz="4000" b="1" dirty="0">
                <a:solidFill>
                  <a:schemeClr val="tx1"/>
                </a:solidFill>
                <a:latin typeface="Bookman Old Style" panose="02050604050505020204" pitchFamily="18" charset="0"/>
              </a:rPr>
              <a:t>KİŞİSEL VERİLERİN KORUNMASI KANUNU VE UYGULAMA YÖNTEMLERİ</a:t>
            </a:r>
          </a:p>
        </p:txBody>
      </p:sp>
      <p:sp>
        <p:nvSpPr>
          <p:cNvPr id="3" name="Alt Bilgi Yer Tutucusu 2">
            <a:extLst>
              <a:ext uri="{FF2B5EF4-FFF2-40B4-BE49-F238E27FC236}">
                <a16:creationId xmlns:a16="http://schemas.microsoft.com/office/drawing/2014/main" id="{9B66AF7E-6C1D-49CE-A1AC-C4DF0285185F}"/>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pic>
        <p:nvPicPr>
          <p:cNvPr id="4" name="Resim 3">
            <a:extLst>
              <a:ext uri="{FF2B5EF4-FFF2-40B4-BE49-F238E27FC236}">
                <a16:creationId xmlns:a16="http://schemas.microsoft.com/office/drawing/2014/main" id="{527A6F4C-223F-4BDB-9A51-9CE6DFD03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296" y="-498856"/>
            <a:ext cx="2880320" cy="2883704"/>
          </a:xfrm>
          <a:prstGeom prst="rect">
            <a:avLst/>
          </a:prstGeom>
        </p:spPr>
      </p:pic>
      <p:pic>
        <p:nvPicPr>
          <p:cNvPr id="5" name="Resim 4">
            <a:extLst>
              <a:ext uri="{FF2B5EF4-FFF2-40B4-BE49-F238E27FC236}">
                <a16:creationId xmlns:a16="http://schemas.microsoft.com/office/drawing/2014/main" id="{7967D475-4876-4FFC-8AC1-1DE4FAE4B2F2}"/>
              </a:ext>
            </a:extLst>
          </p:cNvPr>
          <p:cNvPicPr>
            <a:picLocks noChangeAspect="1"/>
          </p:cNvPicPr>
          <p:nvPr/>
        </p:nvPicPr>
        <p:blipFill>
          <a:blip r:embed="rId4"/>
          <a:stretch>
            <a:fillRect/>
          </a:stretch>
        </p:blipFill>
        <p:spPr>
          <a:xfrm>
            <a:off x="5004048" y="116632"/>
            <a:ext cx="3433103" cy="1652728"/>
          </a:xfrm>
          <a:prstGeom prst="rect">
            <a:avLst/>
          </a:prstGeom>
        </p:spPr>
      </p:pic>
    </p:spTree>
    <p:extLst>
      <p:ext uri="{BB962C8B-B14F-4D97-AF65-F5344CB8AC3E}">
        <p14:creationId xmlns:p14="http://schemas.microsoft.com/office/powerpoint/2010/main" val="456739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16D9AA-64E1-4D30-B5BA-F91730CF6694}"/>
              </a:ext>
            </a:extLst>
          </p:cNvPr>
          <p:cNvSpPr>
            <a:spLocks noGrp="1"/>
          </p:cNvSpPr>
          <p:nvPr>
            <p:ph idx="1"/>
          </p:nvPr>
        </p:nvSpPr>
        <p:spPr>
          <a:xfrm>
            <a:off x="395536" y="2492896"/>
            <a:ext cx="8424935" cy="3548467"/>
          </a:xfrm>
        </p:spPr>
        <p:txBody>
          <a:bodyPr/>
          <a:lstStyle/>
          <a:p>
            <a:pPr marL="0" indent="0">
              <a:buNone/>
            </a:pPr>
            <a:endParaRPr lang="tr-TR" b="1" dirty="0"/>
          </a:p>
          <a:p>
            <a:endParaRPr lang="tr-TR" dirty="0"/>
          </a:p>
        </p:txBody>
      </p:sp>
      <p:sp>
        <p:nvSpPr>
          <p:cNvPr id="4" name="Alt Bilgi Yer Tutucusu 3">
            <a:extLst>
              <a:ext uri="{FF2B5EF4-FFF2-40B4-BE49-F238E27FC236}">
                <a16:creationId xmlns:a16="http://schemas.microsoft.com/office/drawing/2014/main" id="{0EF1C829-CC91-4F61-8AFE-D7C6C79143BB}"/>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graphicFrame>
        <p:nvGraphicFramePr>
          <p:cNvPr id="2" name="Diyagram 1">
            <a:extLst>
              <a:ext uri="{FF2B5EF4-FFF2-40B4-BE49-F238E27FC236}">
                <a16:creationId xmlns:a16="http://schemas.microsoft.com/office/drawing/2014/main" id="{75E6AF15-B211-46AE-9E02-A4B82FC4898F}"/>
              </a:ext>
            </a:extLst>
          </p:cNvPr>
          <p:cNvGraphicFramePr/>
          <p:nvPr>
            <p:extLst>
              <p:ext uri="{D42A27DB-BD31-4B8C-83A1-F6EECF244321}">
                <p14:modId xmlns:p14="http://schemas.microsoft.com/office/powerpoint/2010/main" val="633204847"/>
              </p:ext>
            </p:extLst>
          </p:nvPr>
        </p:nvGraphicFramePr>
        <p:xfrm>
          <a:off x="1043608" y="908719"/>
          <a:ext cx="7200800" cy="5688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a:extLst>
              <a:ext uri="{FF2B5EF4-FFF2-40B4-BE49-F238E27FC236}">
                <a16:creationId xmlns:a16="http://schemas.microsoft.com/office/drawing/2014/main" id="{DDFD1F1C-5A75-4124-BC18-9D4DF0A0D928}"/>
              </a:ext>
            </a:extLst>
          </p:cNvPr>
          <p:cNvSpPr txBox="1"/>
          <p:nvPr/>
        </p:nvSpPr>
        <p:spPr>
          <a:xfrm>
            <a:off x="1763688" y="348523"/>
            <a:ext cx="5472608" cy="707886"/>
          </a:xfrm>
          <a:prstGeom prst="rect">
            <a:avLst/>
          </a:prstGeom>
          <a:noFill/>
        </p:spPr>
        <p:txBody>
          <a:bodyPr wrap="square" rtlCol="0">
            <a:spAutoFit/>
          </a:bodyPr>
          <a:lstStyle/>
          <a:p>
            <a:pPr algn="ctr"/>
            <a:r>
              <a:rPr lang="tr-TR" sz="2000" b="1" dirty="0"/>
              <a:t>KVKK UYGULAMALARININ </a:t>
            </a:r>
          </a:p>
          <a:p>
            <a:pPr algn="ctr"/>
            <a:r>
              <a:rPr lang="tr-TR" sz="2000" b="1" dirty="0"/>
              <a:t>ŞİRKETLERE FAYDALARI</a:t>
            </a:r>
          </a:p>
        </p:txBody>
      </p:sp>
    </p:spTree>
    <p:extLst>
      <p:ext uri="{BB962C8B-B14F-4D97-AF65-F5344CB8AC3E}">
        <p14:creationId xmlns:p14="http://schemas.microsoft.com/office/powerpoint/2010/main" val="264390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16D9AA-64E1-4D30-B5BA-F91730CF6694}"/>
              </a:ext>
            </a:extLst>
          </p:cNvPr>
          <p:cNvSpPr>
            <a:spLocks noGrp="1"/>
          </p:cNvSpPr>
          <p:nvPr>
            <p:ph idx="1"/>
          </p:nvPr>
        </p:nvSpPr>
        <p:spPr>
          <a:xfrm>
            <a:off x="251520" y="1196753"/>
            <a:ext cx="8568952" cy="4608512"/>
          </a:xfrm>
        </p:spPr>
        <p:txBody>
          <a:bodyPr>
            <a:normAutofit/>
          </a:bodyPr>
          <a:lstStyle/>
          <a:p>
            <a:pPr marL="0" indent="0" algn="just" fontAlgn="base">
              <a:buNone/>
            </a:pPr>
            <a:r>
              <a:rPr lang="tr-TR" sz="2800" b="1" dirty="0">
                <a:solidFill>
                  <a:schemeClr val="tx1"/>
                </a:solidFill>
                <a:latin typeface="Bookman Old Style" panose="02050604050505020204" pitchFamily="18" charset="0"/>
              </a:rPr>
              <a:t>Kişisel verilerin Korunma  İhtiyacı</a:t>
            </a:r>
          </a:p>
          <a:p>
            <a:pPr marL="0" indent="0" algn="just" fontAlgn="base">
              <a:buNone/>
            </a:pPr>
            <a:endParaRPr lang="tr-TR" sz="2800" dirty="0">
              <a:solidFill>
                <a:schemeClr val="tx1"/>
              </a:solidFill>
              <a:latin typeface="Bookman Old Style" panose="02050604050505020204" pitchFamily="18" charset="0"/>
              <a:cs typeface="Arial" panose="020B0604020202020204" pitchFamily="34" charset="0"/>
            </a:endParaRPr>
          </a:p>
          <a:p>
            <a:pPr marL="0" indent="0" algn="just" fontAlgn="t">
              <a:buNone/>
            </a:pPr>
            <a:r>
              <a:rPr lang="tr-TR" sz="2400" dirty="0">
                <a:solidFill>
                  <a:schemeClr val="tx1"/>
                </a:solidFill>
                <a:latin typeface="Bookman Old Style" panose="02050604050505020204" pitchFamily="18" charset="0"/>
                <a:cs typeface="Arial" panose="020B0604020202020204" pitchFamily="34" charset="0"/>
              </a:rPr>
              <a:t>Günümüzdeki teknolojik gelişmeler kişisel verileri ticari olarak çok değerli hale getirmiştir. Birçok ürünün pazarlaması bu bilgiler kullanılarak yapılmaktadır. </a:t>
            </a:r>
          </a:p>
          <a:p>
            <a:pPr marL="0" indent="0">
              <a:buNone/>
            </a:pPr>
            <a:endParaRPr lang="tr-TR" b="1" dirty="0"/>
          </a:p>
        </p:txBody>
      </p:sp>
      <p:sp>
        <p:nvSpPr>
          <p:cNvPr id="4" name="Alt Bilgi Yer Tutucusu 3">
            <a:extLst>
              <a:ext uri="{FF2B5EF4-FFF2-40B4-BE49-F238E27FC236}">
                <a16:creationId xmlns:a16="http://schemas.microsoft.com/office/drawing/2014/main" id="{0EF1C829-CC91-4F61-8AFE-D7C6C79143BB}"/>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304201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a:extLst>
              <a:ext uri="{FF2B5EF4-FFF2-40B4-BE49-F238E27FC236}">
                <a16:creationId xmlns:a16="http://schemas.microsoft.com/office/drawing/2014/main" id="{E683557E-25EB-41FF-BD21-BA34654EB701}"/>
              </a:ext>
            </a:extLst>
          </p:cNvPr>
          <p:cNvPicPr>
            <a:picLocks noGrp="1" noChangeAspect="1"/>
          </p:cNvPicPr>
          <p:nvPr>
            <p:ph idx="1"/>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88251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0"/>
            <a:ext cx="8219256" cy="6264695"/>
          </a:xfrm>
        </p:spPr>
        <p:txBody>
          <a:bodyPr>
            <a:normAutofit/>
          </a:bodyPr>
          <a:lstStyle/>
          <a:p>
            <a:pPr marL="0" indent="0" algn="just">
              <a:buNone/>
            </a:pPr>
            <a:r>
              <a:rPr lang="tr-TR" sz="2800" b="1" dirty="0">
                <a:solidFill>
                  <a:schemeClr val="tx1"/>
                </a:solidFill>
                <a:latin typeface="Bookman Old Style" panose="02050604050505020204" pitchFamily="18" charset="0"/>
                <a:cs typeface="Arial" panose="020B0604020202020204" pitchFamily="34" charset="0"/>
              </a:rPr>
              <a:t>Kişisel Verilerin İşlenmesi Genel ilkeler</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Kişisel veriler, ancak bu Kanunda ve diğer kanunlarda öngörülen usul ve esaslara uygun olarak işlenebilir.</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Kişisel verilerin işlenmesinde aşağıdaki ilkelere uyulması zorunludur:</a:t>
            </a:r>
          </a:p>
          <a:p>
            <a:pPr algn="just"/>
            <a:r>
              <a:rPr lang="tr-TR" sz="2400" dirty="0">
                <a:solidFill>
                  <a:schemeClr val="tx1"/>
                </a:solidFill>
                <a:latin typeface="Bookman Old Style" panose="02050604050505020204" pitchFamily="18" charset="0"/>
                <a:cs typeface="Arial" panose="020B0604020202020204" pitchFamily="34" charset="0"/>
              </a:rPr>
              <a:t>a) </a:t>
            </a:r>
            <a:r>
              <a:rPr lang="tr-TR" sz="2400" b="1" dirty="0">
                <a:solidFill>
                  <a:schemeClr val="tx1"/>
                </a:solidFill>
                <a:latin typeface="Bookman Old Style" panose="02050604050505020204" pitchFamily="18" charset="0"/>
                <a:cs typeface="Arial" panose="020B0604020202020204" pitchFamily="34" charset="0"/>
              </a:rPr>
              <a:t>Hukuka ve dürüstlük kurallarına uygun olma.</a:t>
            </a:r>
          </a:p>
          <a:p>
            <a:pPr algn="just"/>
            <a:r>
              <a:rPr lang="tr-TR" sz="2400" dirty="0">
                <a:solidFill>
                  <a:schemeClr val="tx1"/>
                </a:solidFill>
                <a:latin typeface="Bookman Old Style" panose="02050604050505020204" pitchFamily="18" charset="0"/>
                <a:cs typeface="Arial" panose="020B0604020202020204" pitchFamily="34" charset="0"/>
              </a:rPr>
              <a:t>b) </a:t>
            </a:r>
            <a:r>
              <a:rPr lang="tr-TR" sz="2400" b="1" dirty="0">
                <a:solidFill>
                  <a:schemeClr val="tx1"/>
                </a:solidFill>
                <a:latin typeface="Bookman Old Style" panose="02050604050505020204" pitchFamily="18" charset="0"/>
                <a:cs typeface="Arial" panose="020B0604020202020204" pitchFamily="34" charset="0"/>
              </a:rPr>
              <a:t>Doğru ve gerektiğinde güncel olma.</a:t>
            </a:r>
          </a:p>
          <a:p>
            <a:pPr algn="just"/>
            <a:r>
              <a:rPr lang="tr-TR" sz="2400" dirty="0">
                <a:solidFill>
                  <a:schemeClr val="tx1"/>
                </a:solidFill>
                <a:latin typeface="Bookman Old Style" panose="02050604050505020204" pitchFamily="18" charset="0"/>
                <a:cs typeface="Arial" panose="020B0604020202020204" pitchFamily="34" charset="0"/>
              </a:rPr>
              <a:t>c) </a:t>
            </a:r>
            <a:r>
              <a:rPr lang="tr-TR" sz="2400" b="1" dirty="0">
                <a:solidFill>
                  <a:schemeClr val="tx1"/>
                </a:solidFill>
                <a:latin typeface="Bookman Old Style" panose="02050604050505020204" pitchFamily="18" charset="0"/>
                <a:cs typeface="Arial" panose="020B0604020202020204" pitchFamily="34" charset="0"/>
              </a:rPr>
              <a:t>Belirli, açık ve meşru amaçlar için işlenme.</a:t>
            </a:r>
          </a:p>
          <a:p>
            <a:pPr algn="just"/>
            <a:r>
              <a:rPr lang="tr-TR" sz="2400" dirty="0">
                <a:solidFill>
                  <a:schemeClr val="tx1"/>
                </a:solidFill>
                <a:latin typeface="Bookman Old Style" panose="02050604050505020204" pitchFamily="18" charset="0"/>
                <a:cs typeface="Arial" panose="020B0604020202020204" pitchFamily="34" charset="0"/>
              </a:rPr>
              <a:t>ç) </a:t>
            </a:r>
            <a:r>
              <a:rPr lang="tr-TR" sz="2400" b="1" dirty="0">
                <a:solidFill>
                  <a:schemeClr val="tx1"/>
                </a:solidFill>
                <a:latin typeface="Bookman Old Style" panose="02050604050505020204" pitchFamily="18" charset="0"/>
                <a:cs typeface="Arial" panose="020B0604020202020204" pitchFamily="34" charset="0"/>
              </a:rPr>
              <a:t>İşlendikleri amaçla bağlantılı, sınırlı ve ölçülü olma.</a:t>
            </a:r>
          </a:p>
          <a:p>
            <a:pPr algn="just"/>
            <a:r>
              <a:rPr lang="tr-TR" sz="2400" dirty="0">
                <a:solidFill>
                  <a:schemeClr val="tx1"/>
                </a:solidFill>
                <a:latin typeface="Bookman Old Style" panose="02050604050505020204" pitchFamily="18" charset="0"/>
                <a:cs typeface="Arial" panose="020B0604020202020204" pitchFamily="34" charset="0"/>
              </a:rPr>
              <a:t>d) </a:t>
            </a:r>
            <a:r>
              <a:rPr lang="tr-TR" sz="2400" b="1" dirty="0">
                <a:solidFill>
                  <a:schemeClr val="tx1"/>
                </a:solidFill>
                <a:latin typeface="Bookman Old Style" panose="02050604050505020204" pitchFamily="18" charset="0"/>
                <a:cs typeface="Arial" panose="020B0604020202020204" pitchFamily="34" charset="0"/>
              </a:rPr>
              <a:t>İlgili mevzuatta öngörülen veya işlendikleri amaç için gerekli olan süre kadar muhafaza edilme.</a:t>
            </a:r>
          </a:p>
          <a:p>
            <a:pPr algn="just"/>
            <a:endParaRPr lang="tr-TR" dirty="0">
              <a:latin typeface="Arial" panose="020B0604020202020204" pitchFamily="34" charset="0"/>
              <a:cs typeface="Arial" panose="020B0604020202020204" pitchFamily="34" charset="0"/>
            </a:endParaRPr>
          </a:p>
        </p:txBody>
      </p:sp>
      <p:sp>
        <p:nvSpPr>
          <p:cNvPr id="2" name="Alt Bilgi Yer Tutucusu 1">
            <a:extLst>
              <a:ext uri="{FF2B5EF4-FFF2-40B4-BE49-F238E27FC236}">
                <a16:creationId xmlns:a16="http://schemas.microsoft.com/office/drawing/2014/main" id="{EDA2CC96-AA8C-4F36-B7EB-DE383967C34F}"/>
              </a:ext>
            </a:extLst>
          </p:cNvPr>
          <p:cNvSpPr>
            <a:spLocks noGrp="1"/>
          </p:cNvSpPr>
          <p:nvPr>
            <p:ph type="ftr" sz="quarter" idx="11"/>
          </p:nvPr>
        </p:nvSpPr>
        <p:spPr>
          <a:xfrm>
            <a:off x="609599" y="6453336"/>
            <a:ext cx="4622973" cy="404664"/>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58547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6048672"/>
          </a:xfrm>
        </p:spPr>
        <p:txBody>
          <a:bodyPr>
            <a:normAutofit/>
          </a:bodyPr>
          <a:lstStyle/>
          <a:p>
            <a:pPr marL="0" indent="0">
              <a:buNone/>
            </a:pPr>
            <a:r>
              <a:rPr lang="tr-TR" sz="2800" b="1" dirty="0">
                <a:solidFill>
                  <a:schemeClr val="tx1"/>
                </a:solidFill>
                <a:latin typeface="Bookman Old Style" panose="02050604050505020204" pitchFamily="18" charset="0"/>
                <a:cs typeface="Arial" panose="020B0604020202020204" pitchFamily="34" charset="0"/>
              </a:rPr>
              <a:t>Kişisel verilerin işlenme şartları</a:t>
            </a:r>
          </a:p>
          <a:p>
            <a:pPr marL="0" indent="0" algn="just">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Kişisel veriler ilgili kişinin açık rızası olmaksızın işlenemez.</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Aşağıdaki şartlardan birinin varlığı hâlinde, ilgili kişinin açık rızası aranmaksızın kişisel verilerinin işlenmesi mümkündür:</a:t>
            </a:r>
          </a:p>
          <a:p>
            <a:endParaRPr lang="tr-TR" dirty="0"/>
          </a:p>
        </p:txBody>
      </p:sp>
      <p:sp>
        <p:nvSpPr>
          <p:cNvPr id="2" name="Alt Bilgi Yer Tutucusu 1">
            <a:extLst>
              <a:ext uri="{FF2B5EF4-FFF2-40B4-BE49-F238E27FC236}">
                <a16:creationId xmlns:a16="http://schemas.microsoft.com/office/drawing/2014/main" id="{F90D9B25-2BC6-4F44-B4DF-A6D51DF6D1BD}"/>
              </a:ext>
            </a:extLst>
          </p:cNvPr>
          <p:cNvSpPr>
            <a:spLocks noGrp="1"/>
          </p:cNvSpPr>
          <p:nvPr>
            <p:ph type="ftr" sz="quarter" idx="11"/>
          </p:nvPr>
        </p:nvSpPr>
        <p:spPr>
          <a:xfrm>
            <a:off x="609599" y="6525344"/>
            <a:ext cx="4622973" cy="332656"/>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93984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6336704"/>
          </a:xfrm>
        </p:spPr>
        <p:txBody>
          <a:bodyPr>
            <a:normAutofit lnSpcReduction="10000"/>
          </a:bodyPr>
          <a:lstStyle/>
          <a:p>
            <a:pPr marL="0" indent="0" algn="just">
              <a:lnSpc>
                <a:spcPct val="110000"/>
              </a:lnSpc>
              <a:spcBef>
                <a:spcPts val="0"/>
              </a:spcBef>
              <a:buNone/>
            </a:pPr>
            <a:r>
              <a:rPr lang="tr-TR" sz="2400" dirty="0">
                <a:solidFill>
                  <a:schemeClr val="tx1"/>
                </a:solidFill>
                <a:latin typeface="Arial" panose="020B0604020202020204" pitchFamily="34" charset="0"/>
                <a:cs typeface="Arial" panose="020B0604020202020204" pitchFamily="34" charset="0"/>
              </a:rPr>
              <a:t>a) </a:t>
            </a:r>
            <a:r>
              <a:rPr lang="tr-TR" sz="2400" b="1" dirty="0">
                <a:solidFill>
                  <a:schemeClr val="tx1"/>
                </a:solidFill>
                <a:latin typeface="Arial" panose="020B0604020202020204" pitchFamily="34" charset="0"/>
                <a:cs typeface="Arial" panose="020B0604020202020204" pitchFamily="34" charset="0"/>
              </a:rPr>
              <a:t>Kanunlarda açıkça öngörülmesi.</a:t>
            </a:r>
          </a:p>
          <a:p>
            <a:pPr marL="0" indent="0" algn="just">
              <a:lnSpc>
                <a:spcPct val="110000"/>
              </a:lnSpc>
              <a:spcBef>
                <a:spcPts val="0"/>
              </a:spcBef>
              <a:buNone/>
            </a:pPr>
            <a:r>
              <a:rPr lang="tr-TR" sz="2400" dirty="0">
                <a:solidFill>
                  <a:schemeClr val="tx1"/>
                </a:solidFill>
                <a:latin typeface="Arial" panose="020B0604020202020204" pitchFamily="34" charset="0"/>
                <a:cs typeface="Arial" panose="020B0604020202020204" pitchFamily="34" charset="0"/>
              </a:rPr>
              <a:t>b) Fiili imkânsızlık nedeniyle </a:t>
            </a:r>
            <a:r>
              <a:rPr lang="tr-TR" sz="2400" b="1" dirty="0">
                <a:solidFill>
                  <a:schemeClr val="tx1"/>
                </a:solidFill>
                <a:latin typeface="Arial" panose="020B0604020202020204" pitchFamily="34" charset="0"/>
                <a:cs typeface="Arial" panose="020B0604020202020204" pitchFamily="34" charset="0"/>
              </a:rPr>
              <a:t>rızasını açıklayamayacak durumda </a:t>
            </a:r>
            <a:r>
              <a:rPr lang="tr-TR" sz="2400" dirty="0">
                <a:solidFill>
                  <a:schemeClr val="tx1"/>
                </a:solidFill>
                <a:latin typeface="Arial" panose="020B0604020202020204" pitchFamily="34" charset="0"/>
                <a:cs typeface="Arial" panose="020B0604020202020204" pitchFamily="34" charset="0"/>
              </a:rPr>
              <a:t>bulunan veya rızasına hukuki geçerlilik tanınmayan </a:t>
            </a:r>
            <a:r>
              <a:rPr lang="tr-TR" sz="2400" b="1" dirty="0">
                <a:solidFill>
                  <a:schemeClr val="tx1"/>
                </a:solidFill>
                <a:latin typeface="Arial" panose="020B0604020202020204" pitchFamily="34" charset="0"/>
                <a:cs typeface="Arial" panose="020B0604020202020204" pitchFamily="34" charset="0"/>
              </a:rPr>
              <a:t>kişinin</a:t>
            </a:r>
            <a:r>
              <a:rPr lang="tr-TR" sz="2400" dirty="0">
                <a:solidFill>
                  <a:schemeClr val="tx1"/>
                </a:solidFill>
                <a:latin typeface="Arial" panose="020B0604020202020204" pitchFamily="34" charset="0"/>
                <a:cs typeface="Arial" panose="020B0604020202020204" pitchFamily="34" charset="0"/>
              </a:rPr>
              <a:t> </a:t>
            </a:r>
            <a:r>
              <a:rPr lang="tr-TR" sz="2400" b="1" dirty="0">
                <a:solidFill>
                  <a:schemeClr val="tx1"/>
                </a:solidFill>
                <a:latin typeface="Arial" panose="020B0604020202020204" pitchFamily="34" charset="0"/>
                <a:cs typeface="Arial" panose="020B0604020202020204" pitchFamily="34" charset="0"/>
              </a:rPr>
              <a:t>kendisinin ya da bir başkasının hayatı veya beden bütünlüğünün korunması için zorunlu olması.</a:t>
            </a:r>
          </a:p>
          <a:p>
            <a:pPr marL="0" indent="0" algn="just">
              <a:lnSpc>
                <a:spcPct val="110000"/>
              </a:lnSpc>
              <a:spcBef>
                <a:spcPts val="0"/>
              </a:spcBef>
              <a:buNone/>
            </a:pPr>
            <a:r>
              <a:rPr lang="tr-TR" sz="2400" dirty="0">
                <a:solidFill>
                  <a:schemeClr val="tx1"/>
                </a:solidFill>
                <a:latin typeface="Arial" panose="020B0604020202020204" pitchFamily="34" charset="0"/>
                <a:cs typeface="Arial" panose="020B0604020202020204" pitchFamily="34" charset="0"/>
              </a:rPr>
              <a:t>c)Bir </a:t>
            </a:r>
            <a:r>
              <a:rPr lang="tr-TR" sz="2400" b="1" dirty="0">
                <a:solidFill>
                  <a:schemeClr val="tx1"/>
                </a:solidFill>
                <a:latin typeface="Arial" panose="020B0604020202020204" pitchFamily="34" charset="0"/>
                <a:cs typeface="Arial" panose="020B0604020202020204" pitchFamily="34" charset="0"/>
              </a:rPr>
              <a:t>sözleşmenin kurulması </a:t>
            </a:r>
            <a:r>
              <a:rPr lang="tr-TR" sz="2400" dirty="0">
                <a:solidFill>
                  <a:schemeClr val="tx1"/>
                </a:solidFill>
                <a:latin typeface="Arial" panose="020B0604020202020204" pitchFamily="34" charset="0"/>
                <a:cs typeface="Arial" panose="020B0604020202020204" pitchFamily="34" charset="0"/>
              </a:rPr>
              <a:t>veya ifasıyla doğrudan doğruya ilgili olması kaydıyla, sözleşmenin taraflarına ait kişisel verilerin işlenmesinin gerekli olması.</a:t>
            </a:r>
          </a:p>
          <a:p>
            <a:pPr marL="0" indent="0" algn="just">
              <a:lnSpc>
                <a:spcPct val="110000"/>
              </a:lnSpc>
              <a:spcBef>
                <a:spcPts val="0"/>
              </a:spcBef>
              <a:buNone/>
            </a:pPr>
            <a:r>
              <a:rPr lang="tr-TR" sz="2400" dirty="0">
                <a:solidFill>
                  <a:schemeClr val="tx1"/>
                </a:solidFill>
                <a:latin typeface="Arial" panose="020B0604020202020204" pitchFamily="34" charset="0"/>
                <a:cs typeface="Arial" panose="020B0604020202020204" pitchFamily="34" charset="0"/>
              </a:rPr>
              <a:t>ç)</a:t>
            </a:r>
            <a:r>
              <a:rPr lang="tr-TR" sz="2400" b="1" dirty="0">
                <a:solidFill>
                  <a:schemeClr val="tx1"/>
                </a:solidFill>
                <a:latin typeface="Arial" panose="020B0604020202020204" pitchFamily="34" charset="0"/>
                <a:cs typeface="Arial" panose="020B0604020202020204" pitchFamily="34" charset="0"/>
              </a:rPr>
              <a:t>Veri sorumlusunun hukuki yükümlülüğünü </a:t>
            </a:r>
            <a:r>
              <a:rPr lang="tr-TR" sz="2400" dirty="0">
                <a:solidFill>
                  <a:schemeClr val="tx1"/>
                </a:solidFill>
                <a:latin typeface="Arial" panose="020B0604020202020204" pitchFamily="34" charset="0"/>
                <a:cs typeface="Arial" panose="020B0604020202020204" pitchFamily="34" charset="0"/>
              </a:rPr>
              <a:t>yerine getirebilmesi için zorunlu olması.</a:t>
            </a:r>
          </a:p>
          <a:p>
            <a:pPr marL="0" indent="0" algn="just">
              <a:lnSpc>
                <a:spcPct val="110000"/>
              </a:lnSpc>
              <a:spcBef>
                <a:spcPts val="0"/>
              </a:spcBef>
              <a:buNone/>
            </a:pPr>
            <a:r>
              <a:rPr lang="tr-TR" sz="2400" dirty="0">
                <a:solidFill>
                  <a:schemeClr val="tx1"/>
                </a:solidFill>
                <a:latin typeface="Arial" panose="020B0604020202020204" pitchFamily="34" charset="0"/>
                <a:cs typeface="Arial" panose="020B0604020202020204" pitchFamily="34" charset="0"/>
              </a:rPr>
              <a:t>d)İlgili kişinin kendisi tarafından </a:t>
            </a:r>
            <a:r>
              <a:rPr lang="tr-TR" sz="2400" b="1" dirty="0">
                <a:solidFill>
                  <a:schemeClr val="tx1"/>
                </a:solidFill>
                <a:latin typeface="Arial" panose="020B0604020202020204" pitchFamily="34" charset="0"/>
                <a:cs typeface="Arial" panose="020B0604020202020204" pitchFamily="34" charset="0"/>
              </a:rPr>
              <a:t>alenileştirilmiş</a:t>
            </a:r>
            <a:r>
              <a:rPr lang="tr-TR" sz="2400" dirty="0">
                <a:solidFill>
                  <a:schemeClr val="tx1"/>
                </a:solidFill>
                <a:latin typeface="Arial" panose="020B0604020202020204" pitchFamily="34" charset="0"/>
                <a:cs typeface="Arial" panose="020B0604020202020204" pitchFamily="34" charset="0"/>
              </a:rPr>
              <a:t> olması.</a:t>
            </a:r>
          </a:p>
          <a:p>
            <a:pPr marL="0" indent="0" algn="just">
              <a:lnSpc>
                <a:spcPct val="110000"/>
              </a:lnSpc>
              <a:spcBef>
                <a:spcPts val="0"/>
              </a:spcBef>
              <a:buNone/>
            </a:pPr>
            <a:r>
              <a:rPr lang="tr-TR" sz="2400" dirty="0">
                <a:solidFill>
                  <a:schemeClr val="tx1"/>
                </a:solidFill>
                <a:latin typeface="Arial" panose="020B0604020202020204" pitchFamily="34" charset="0"/>
                <a:cs typeface="Arial" panose="020B0604020202020204" pitchFamily="34" charset="0"/>
              </a:rPr>
              <a:t>e)Bir </a:t>
            </a:r>
            <a:r>
              <a:rPr lang="tr-TR" sz="2400" b="1" dirty="0">
                <a:solidFill>
                  <a:schemeClr val="tx1"/>
                </a:solidFill>
                <a:latin typeface="Arial" panose="020B0604020202020204" pitchFamily="34" charset="0"/>
                <a:cs typeface="Arial" panose="020B0604020202020204" pitchFamily="34" charset="0"/>
              </a:rPr>
              <a:t>hakkın tesisi</a:t>
            </a:r>
            <a:r>
              <a:rPr lang="tr-TR" sz="2400" dirty="0">
                <a:solidFill>
                  <a:schemeClr val="tx1"/>
                </a:solidFill>
                <a:latin typeface="Arial" panose="020B0604020202020204" pitchFamily="34" charset="0"/>
                <a:cs typeface="Arial" panose="020B0604020202020204" pitchFamily="34" charset="0"/>
              </a:rPr>
              <a:t>, kullanılması veya korunması için veri işlemenin zorunlu olması.</a:t>
            </a:r>
          </a:p>
          <a:p>
            <a:pPr marL="0" indent="0" algn="just">
              <a:lnSpc>
                <a:spcPct val="110000"/>
              </a:lnSpc>
              <a:spcBef>
                <a:spcPts val="0"/>
              </a:spcBef>
              <a:buNone/>
            </a:pPr>
            <a:r>
              <a:rPr lang="tr-TR" sz="2400" dirty="0">
                <a:solidFill>
                  <a:schemeClr val="tx1"/>
                </a:solidFill>
                <a:latin typeface="Arial" panose="020B0604020202020204" pitchFamily="34" charset="0"/>
                <a:cs typeface="Arial" panose="020B0604020202020204" pitchFamily="34" charset="0"/>
              </a:rPr>
              <a:t>f)İlgili kişinin temel hak ve özgürlüklerine zarar vermemek kaydıyla, </a:t>
            </a:r>
            <a:r>
              <a:rPr lang="tr-TR" sz="2400" b="1" dirty="0">
                <a:solidFill>
                  <a:schemeClr val="tx1"/>
                </a:solidFill>
                <a:latin typeface="Arial" panose="020B0604020202020204" pitchFamily="34" charset="0"/>
                <a:cs typeface="Arial" panose="020B0604020202020204" pitchFamily="34" charset="0"/>
              </a:rPr>
              <a:t>veri sorumlusunun meşru menfaatleri </a:t>
            </a:r>
            <a:r>
              <a:rPr lang="tr-TR" sz="2400" dirty="0">
                <a:solidFill>
                  <a:schemeClr val="tx1"/>
                </a:solidFill>
                <a:latin typeface="Arial" panose="020B0604020202020204" pitchFamily="34" charset="0"/>
                <a:cs typeface="Arial" panose="020B0604020202020204" pitchFamily="34" charset="0"/>
              </a:rPr>
              <a:t>için veri işlenmesinin zorunlu olması.</a:t>
            </a:r>
          </a:p>
          <a:p>
            <a:endParaRPr lang="tr-TR" dirty="0"/>
          </a:p>
        </p:txBody>
      </p:sp>
      <p:sp>
        <p:nvSpPr>
          <p:cNvPr id="2" name="Alt Bilgi Yer Tutucusu 1">
            <a:extLst>
              <a:ext uri="{FF2B5EF4-FFF2-40B4-BE49-F238E27FC236}">
                <a16:creationId xmlns:a16="http://schemas.microsoft.com/office/drawing/2014/main" id="{F90D9B25-2BC6-4F44-B4DF-A6D51DF6D1BD}"/>
              </a:ext>
            </a:extLst>
          </p:cNvPr>
          <p:cNvSpPr>
            <a:spLocks noGrp="1"/>
          </p:cNvSpPr>
          <p:nvPr>
            <p:ph type="ftr" sz="quarter" idx="11"/>
          </p:nvPr>
        </p:nvSpPr>
        <p:spPr>
          <a:xfrm>
            <a:off x="609599" y="6525344"/>
            <a:ext cx="4622973" cy="332656"/>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0879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276872"/>
            <a:ext cx="8229600" cy="3888432"/>
          </a:xfrm>
        </p:spPr>
        <p:txBody>
          <a:bodyPr>
            <a:normAutofit/>
          </a:bodyPr>
          <a:lstStyle/>
          <a:p>
            <a:pPr algn="just"/>
            <a:endParaRPr lang="tr-TR" dirty="0">
              <a:latin typeface="Arial" panose="020B0604020202020204" pitchFamily="34" charset="0"/>
              <a:cs typeface="Arial" panose="020B0604020202020204" pitchFamily="34" charset="0"/>
            </a:endParaRPr>
          </a:p>
          <a:p>
            <a:endParaRPr lang="tr-TR" dirty="0"/>
          </a:p>
        </p:txBody>
      </p:sp>
      <p:sp>
        <p:nvSpPr>
          <p:cNvPr id="4" name="Alt Bilgi Yer Tutucusu 3">
            <a:extLst>
              <a:ext uri="{FF2B5EF4-FFF2-40B4-BE49-F238E27FC236}">
                <a16:creationId xmlns:a16="http://schemas.microsoft.com/office/drawing/2014/main" id="{B97133F6-F53E-4452-AD4B-FDA6D5D089F9}"/>
              </a:ext>
            </a:extLst>
          </p:cNvPr>
          <p:cNvSpPr>
            <a:spLocks noGrp="1"/>
          </p:cNvSpPr>
          <p:nvPr>
            <p:ph type="ftr" sz="quarter" idx="11"/>
          </p:nvPr>
        </p:nvSpPr>
        <p:spPr>
          <a:xfrm>
            <a:off x="685800" y="6272785"/>
            <a:ext cx="4745736" cy="585215"/>
          </a:xfrm>
        </p:spPr>
        <p:txBody>
          <a:bodyPr/>
          <a:lstStyle/>
          <a:p>
            <a:pPr lvl="0"/>
            <a:r>
              <a:rPr lang="tr-TR" sz="1600" b="1" dirty="0">
                <a:solidFill>
                  <a:srgbClr val="54A021"/>
                </a:solidFill>
              </a:rPr>
              <a:t>İtimat</a:t>
            </a:r>
            <a:r>
              <a:rPr lang="tr-TR" sz="1600" b="1" dirty="0">
                <a:solidFill>
                  <a:srgbClr val="002060"/>
                </a:solidFill>
              </a:rPr>
              <a:t> Global</a:t>
            </a:r>
          </a:p>
        </p:txBody>
      </p:sp>
      <p:sp>
        <p:nvSpPr>
          <p:cNvPr id="2" name="Kaydırma: Yatay 1">
            <a:extLst>
              <a:ext uri="{FF2B5EF4-FFF2-40B4-BE49-F238E27FC236}">
                <a16:creationId xmlns:a16="http://schemas.microsoft.com/office/drawing/2014/main" id="{959CE8DF-4CCF-467D-9E8E-20902B2B9EE0}"/>
              </a:ext>
            </a:extLst>
          </p:cNvPr>
          <p:cNvSpPr/>
          <p:nvPr/>
        </p:nvSpPr>
        <p:spPr>
          <a:xfrm>
            <a:off x="3058668" y="2420888"/>
            <a:ext cx="3456384" cy="298944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t>Özel nitelikli kişisel verilerin, ilgilinin açık rızası olmaksızın işlenmesi yasaktır.</a:t>
            </a:r>
          </a:p>
        </p:txBody>
      </p:sp>
      <p:sp>
        <p:nvSpPr>
          <p:cNvPr id="5" name="Dikdörtgen 4">
            <a:extLst>
              <a:ext uri="{FF2B5EF4-FFF2-40B4-BE49-F238E27FC236}">
                <a16:creationId xmlns:a16="http://schemas.microsoft.com/office/drawing/2014/main" id="{C08C6812-1B35-4E70-BB67-73BF5C5CD416}"/>
              </a:ext>
            </a:extLst>
          </p:cNvPr>
          <p:cNvSpPr/>
          <p:nvPr/>
        </p:nvSpPr>
        <p:spPr>
          <a:xfrm>
            <a:off x="251520" y="692697"/>
            <a:ext cx="8892480" cy="523220"/>
          </a:xfrm>
          <a:prstGeom prst="rect">
            <a:avLst/>
          </a:prstGeom>
        </p:spPr>
        <p:txBody>
          <a:bodyPr wrap="square">
            <a:spAutoFit/>
          </a:bodyPr>
          <a:lstStyle/>
          <a:p>
            <a:r>
              <a:rPr lang="tr-TR" sz="2800" b="1" dirty="0">
                <a:latin typeface="Bookman Old Style" panose="02050604050505020204" pitchFamily="18" charset="0"/>
                <a:cs typeface="Arial" panose="020B0604020202020204" pitchFamily="34" charset="0"/>
              </a:rPr>
              <a:t>Özel nitelikli kişisel verilerin işlenme şartları</a:t>
            </a:r>
          </a:p>
        </p:txBody>
      </p:sp>
    </p:spTree>
    <p:extLst>
      <p:ext uri="{BB962C8B-B14F-4D97-AF65-F5344CB8AC3E}">
        <p14:creationId xmlns:p14="http://schemas.microsoft.com/office/powerpoint/2010/main" val="354652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92696"/>
            <a:ext cx="8496944" cy="5616624"/>
          </a:xfrm>
        </p:spPr>
        <p:txBody>
          <a:bodyPr>
            <a:normAutofit/>
          </a:bodyPr>
          <a:lstStyle/>
          <a:p>
            <a:pPr marL="0" indent="0" algn="just">
              <a:buNone/>
            </a:pPr>
            <a:r>
              <a:rPr lang="tr-TR" sz="2800" b="1" dirty="0">
                <a:solidFill>
                  <a:schemeClr val="tx1"/>
                </a:solidFill>
                <a:latin typeface="Bookman Old Style" panose="02050604050505020204" pitchFamily="18" charset="0"/>
                <a:cs typeface="Arial" panose="020B0604020202020204" pitchFamily="34" charset="0"/>
              </a:rPr>
              <a:t>Yurtiçine Kişisel Veri Aktarılması</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KVKK 8/1. madde uyarınca kişisel veriler;</a:t>
            </a:r>
          </a:p>
          <a:p>
            <a:pPr marL="0" lvl="0" indent="0" algn="just" fontAlgn="base">
              <a:buNone/>
            </a:pPr>
            <a:r>
              <a:rPr lang="tr-TR" sz="2400" b="1" dirty="0">
                <a:solidFill>
                  <a:schemeClr val="tx1"/>
                </a:solidFill>
                <a:latin typeface="Bookman Old Style" panose="02050604050505020204" pitchFamily="18" charset="0"/>
                <a:cs typeface="Arial" panose="020B0604020202020204" pitchFamily="34" charset="0"/>
              </a:rPr>
              <a:t>Kural	olarak	 ilgilinin	açık	rıza	olmaksızın  yurtiçinde	 3. kişilere aktarılamaz/paylaşılamaz.</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Ancak; KVKK 8/2 uyarınca;</a:t>
            </a:r>
          </a:p>
          <a:p>
            <a:pPr marL="0" lvl="0" indent="0" algn="just" fontAlgn="base">
              <a:buNone/>
            </a:pPr>
            <a:r>
              <a:rPr lang="tr-TR" sz="2400" dirty="0">
                <a:solidFill>
                  <a:schemeClr val="tx1"/>
                </a:solidFill>
                <a:latin typeface="Bookman Old Style" panose="02050604050505020204" pitchFamily="18" charset="0"/>
                <a:cs typeface="Arial" panose="020B0604020202020204" pitchFamily="34" charset="0"/>
              </a:rPr>
              <a:t>5 inci maddenin ikinci fıkrasında,</a:t>
            </a:r>
          </a:p>
          <a:p>
            <a:pPr marL="0" lvl="0" indent="0" algn="just" fontAlgn="base">
              <a:buNone/>
            </a:pPr>
            <a:r>
              <a:rPr lang="tr-TR" sz="2400" b="1" dirty="0">
                <a:solidFill>
                  <a:schemeClr val="tx1"/>
                </a:solidFill>
                <a:latin typeface="Bookman Old Style" panose="02050604050505020204" pitchFamily="18" charset="0"/>
                <a:cs typeface="Arial" panose="020B0604020202020204" pitchFamily="34" charset="0"/>
              </a:rPr>
              <a:t>Yeterli önlemler alınmak kaydıyla, 6’ </a:t>
            </a:r>
            <a:r>
              <a:rPr lang="tr-TR" sz="2400" b="1" dirty="0" err="1">
                <a:solidFill>
                  <a:schemeClr val="tx1"/>
                </a:solidFill>
                <a:latin typeface="Bookman Old Style" panose="02050604050505020204" pitchFamily="18" charset="0"/>
                <a:cs typeface="Arial" panose="020B0604020202020204" pitchFamily="34" charset="0"/>
              </a:rPr>
              <a:t>ncı</a:t>
            </a:r>
            <a:r>
              <a:rPr lang="tr-TR" sz="2400" b="1" dirty="0">
                <a:solidFill>
                  <a:schemeClr val="tx1"/>
                </a:solidFill>
                <a:latin typeface="Bookman Old Style" panose="02050604050505020204" pitchFamily="18" charset="0"/>
                <a:cs typeface="Arial" panose="020B0604020202020204" pitchFamily="34" charset="0"/>
              </a:rPr>
              <a:t> maddenin üçüncü fıkrasında, belirtilen şartlardan birinin bulunması hâlinde, ilgili kişinin açık rızası aranmaksızın aktarılabilir.</a:t>
            </a:r>
          </a:p>
          <a:p>
            <a:endParaRPr lang="tr-TR" dirty="0"/>
          </a:p>
        </p:txBody>
      </p:sp>
      <p:sp>
        <p:nvSpPr>
          <p:cNvPr id="2" name="Alt Bilgi Yer Tutucusu 1">
            <a:extLst>
              <a:ext uri="{FF2B5EF4-FFF2-40B4-BE49-F238E27FC236}">
                <a16:creationId xmlns:a16="http://schemas.microsoft.com/office/drawing/2014/main" id="{B7CFD89B-79DC-42D2-85DC-635E40339993}"/>
              </a:ext>
            </a:extLst>
          </p:cNvPr>
          <p:cNvSpPr>
            <a:spLocks noGrp="1"/>
          </p:cNvSpPr>
          <p:nvPr>
            <p:ph type="ftr" sz="quarter" idx="11"/>
          </p:nvPr>
        </p:nvSpPr>
        <p:spPr>
          <a:xfrm>
            <a:off x="609599" y="6309320"/>
            <a:ext cx="4622973" cy="432048"/>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1018781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45900"/>
            <a:ext cx="8712968" cy="6160588"/>
          </a:xfrm>
        </p:spPr>
        <p:txBody>
          <a:bodyPr>
            <a:normAutofit/>
          </a:bodyPr>
          <a:lstStyle/>
          <a:p>
            <a:pPr marL="0" indent="0">
              <a:buNone/>
            </a:pPr>
            <a:r>
              <a:rPr lang="tr-TR" sz="2800" b="1" dirty="0">
                <a:solidFill>
                  <a:schemeClr val="tx1"/>
                </a:solidFill>
                <a:latin typeface="Bookman Old Style" panose="02050604050505020204" pitchFamily="18" charset="0"/>
                <a:cs typeface="Arial" panose="020B0604020202020204" pitchFamily="34" charset="0"/>
              </a:rPr>
              <a:t>Yurtdışına Kişisel Veri Aktarılması</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KVKK 9/1 uyarıca kişisel veriler,</a:t>
            </a:r>
          </a:p>
          <a:p>
            <a:pPr marL="0" lvl="0" indent="0" algn="just" fontAlgn="base">
              <a:buNone/>
            </a:pPr>
            <a:r>
              <a:rPr lang="tr-TR" sz="2400" dirty="0">
                <a:solidFill>
                  <a:schemeClr val="tx1"/>
                </a:solidFill>
                <a:latin typeface="Bookman Old Style" panose="02050604050505020204" pitchFamily="18" charset="0"/>
                <a:cs typeface="Arial" panose="020B0604020202020204" pitchFamily="34" charset="0"/>
              </a:rPr>
              <a:t>Kural olarak ilgili kişinin açık rızası olmaksızın yurt dışına  aktarılamaz/paylaşılamaz.</a:t>
            </a:r>
          </a:p>
          <a:p>
            <a:pPr marL="0" lvl="0" indent="0" algn="just" fontAlgn="base">
              <a:buNone/>
            </a:pPr>
            <a:r>
              <a:rPr lang="tr-TR" sz="2400" dirty="0">
                <a:solidFill>
                  <a:schemeClr val="tx1"/>
                </a:solidFill>
                <a:latin typeface="Bookman Old Style" panose="02050604050505020204" pitchFamily="18" charset="0"/>
                <a:cs typeface="Arial" panose="020B0604020202020204" pitchFamily="34" charset="0"/>
              </a:rPr>
              <a:t>Açık rıza var ise aktarılabilir.</a:t>
            </a:r>
          </a:p>
          <a:p>
            <a:pPr lvl="1" algn="just" fontAlgn="base"/>
            <a:r>
              <a:rPr lang="tr-TR" sz="2400" dirty="0">
                <a:solidFill>
                  <a:schemeClr val="tx1"/>
                </a:solidFill>
                <a:latin typeface="Bookman Old Style" panose="02050604050505020204" pitchFamily="18" charset="0"/>
                <a:cs typeface="Arial" panose="020B0604020202020204" pitchFamily="34" charset="0"/>
              </a:rPr>
              <a:t>Yeterli korumanın bulunması,</a:t>
            </a:r>
          </a:p>
          <a:p>
            <a:pPr lvl="1" algn="just" fontAlgn="base"/>
            <a:r>
              <a:rPr lang="tr-TR" sz="2400" dirty="0">
                <a:solidFill>
                  <a:schemeClr val="tx1"/>
                </a:solidFill>
                <a:latin typeface="Bookman Old Style" panose="02050604050505020204" pitchFamily="18" charset="0"/>
                <a:cs typeface="Arial" panose="020B0604020202020204" pitchFamily="34" charset="0"/>
              </a:rPr>
              <a:t>Yeterli korumanın bulunmaması durumunda Türkiye’deki ve ilgili  yabancı ülkedeki veri sorumlularının yeterli bir korumayı yazılı  olarak taahhüt etmeleri ve Kurulun izninin bulunması, kaydıyla ilgili kişinin açık rızası aranmaksızın yurt dışına aktarılabilir.</a:t>
            </a:r>
          </a:p>
          <a:p>
            <a:pPr marL="0" indent="0">
              <a:buNone/>
            </a:pPr>
            <a:r>
              <a:rPr lang="tr-TR" sz="2400" dirty="0">
                <a:solidFill>
                  <a:schemeClr val="tx1"/>
                </a:solidFill>
                <a:latin typeface="Bookman Old Style" panose="02050604050505020204" pitchFamily="18" charset="0"/>
                <a:cs typeface="Arial" panose="020B0604020202020204" pitchFamily="34" charset="0"/>
              </a:rPr>
              <a:t>Kurul henüz yeterli korumanın bulunduğu ülke listesini (</a:t>
            </a:r>
            <a:r>
              <a:rPr lang="tr-TR" sz="2400" dirty="0" err="1">
                <a:solidFill>
                  <a:schemeClr val="tx1"/>
                </a:solidFill>
                <a:latin typeface="Bookman Old Style" panose="02050604050505020204" pitchFamily="18" charset="0"/>
                <a:cs typeface="Arial" panose="020B0604020202020204" pitchFamily="34" charset="0"/>
              </a:rPr>
              <a:t>white</a:t>
            </a:r>
            <a:r>
              <a:rPr lang="tr-TR" sz="2400" dirty="0">
                <a:solidFill>
                  <a:schemeClr val="tx1"/>
                </a:solidFill>
                <a:latin typeface="Bookman Old Style" panose="02050604050505020204" pitchFamily="18" charset="0"/>
                <a:cs typeface="Arial" panose="020B0604020202020204" pitchFamily="34" charset="0"/>
              </a:rPr>
              <a:t> </a:t>
            </a:r>
            <a:r>
              <a:rPr lang="tr-TR" sz="2400" dirty="0" err="1">
                <a:solidFill>
                  <a:schemeClr val="tx1"/>
                </a:solidFill>
                <a:latin typeface="Bookman Old Style" panose="02050604050505020204" pitchFamily="18" charset="0"/>
                <a:cs typeface="Arial" panose="020B0604020202020204" pitchFamily="34" charset="0"/>
              </a:rPr>
              <a:t>list</a:t>
            </a:r>
            <a:r>
              <a:rPr lang="tr-TR" sz="2400" dirty="0">
                <a:solidFill>
                  <a:schemeClr val="tx1"/>
                </a:solidFill>
                <a:latin typeface="Bookman Old Style" panose="02050604050505020204" pitchFamily="18" charset="0"/>
                <a:cs typeface="Arial" panose="020B0604020202020204" pitchFamily="34" charset="0"/>
              </a:rPr>
              <a:t>) açıklamamıştır.</a:t>
            </a:r>
          </a:p>
        </p:txBody>
      </p:sp>
      <p:sp>
        <p:nvSpPr>
          <p:cNvPr id="2" name="Alt Bilgi Yer Tutucusu 1">
            <a:extLst>
              <a:ext uri="{FF2B5EF4-FFF2-40B4-BE49-F238E27FC236}">
                <a16:creationId xmlns:a16="http://schemas.microsoft.com/office/drawing/2014/main" id="{BF95F8D9-F6DA-420C-AA42-9C9727F94D6D}"/>
              </a:ext>
            </a:extLst>
          </p:cNvPr>
          <p:cNvSpPr>
            <a:spLocks noGrp="1"/>
          </p:cNvSpPr>
          <p:nvPr>
            <p:ph type="ftr" sz="quarter" idx="11"/>
          </p:nvPr>
        </p:nvSpPr>
        <p:spPr>
          <a:xfrm>
            <a:off x="609599" y="6406488"/>
            <a:ext cx="4622973" cy="451512"/>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155721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FE841B-E077-4E05-8DE1-C0193BBC9DDE}"/>
              </a:ext>
            </a:extLst>
          </p:cNvPr>
          <p:cNvSpPr>
            <a:spLocks noGrp="1"/>
          </p:cNvSpPr>
          <p:nvPr>
            <p:ph type="title"/>
          </p:nvPr>
        </p:nvSpPr>
        <p:spPr>
          <a:xfrm>
            <a:off x="179513" y="332656"/>
            <a:ext cx="8784976" cy="1296144"/>
          </a:xfrm>
        </p:spPr>
        <p:txBody>
          <a:bodyPr>
            <a:normAutofit/>
          </a:bodyPr>
          <a:lstStyle/>
          <a:p>
            <a:pPr algn="ctr"/>
            <a:r>
              <a:rPr lang="tr-TR" sz="2800" b="1" dirty="0">
                <a:solidFill>
                  <a:schemeClr val="tx1"/>
                </a:solidFill>
                <a:latin typeface="Bookman Old Style" panose="02050604050505020204" pitchFamily="18" charset="0"/>
              </a:rPr>
              <a:t>Veri Sorumlusunun Yükümlülükleri</a:t>
            </a:r>
            <a:br>
              <a:rPr lang="tr-TR" sz="2800" b="1" dirty="0">
                <a:latin typeface="Bookman Old Style" panose="02050604050505020204" pitchFamily="18" charset="0"/>
              </a:rPr>
            </a:br>
            <a:endParaRPr lang="tr-TR" sz="2800" dirty="0">
              <a:latin typeface="Bookman Old Style" panose="02050604050505020204" pitchFamily="18" charset="0"/>
            </a:endParaRPr>
          </a:p>
        </p:txBody>
      </p:sp>
      <p:sp>
        <p:nvSpPr>
          <p:cNvPr id="3" name="İçerik Yer Tutucusu 2">
            <a:extLst>
              <a:ext uri="{FF2B5EF4-FFF2-40B4-BE49-F238E27FC236}">
                <a16:creationId xmlns:a16="http://schemas.microsoft.com/office/drawing/2014/main" id="{362A56B5-E628-4998-BDDC-68D1774AB60E}"/>
              </a:ext>
            </a:extLst>
          </p:cNvPr>
          <p:cNvSpPr>
            <a:spLocks noGrp="1"/>
          </p:cNvSpPr>
          <p:nvPr>
            <p:ph idx="1"/>
          </p:nvPr>
        </p:nvSpPr>
        <p:spPr>
          <a:xfrm>
            <a:off x="609599" y="1628800"/>
            <a:ext cx="7922840" cy="4412563"/>
          </a:xfrm>
        </p:spPr>
        <p:txBody>
          <a:bodyPr/>
          <a:lstStyle/>
          <a:p>
            <a:pPr marL="0" lvl="0" indent="0" fontAlgn="base">
              <a:buNone/>
            </a:pPr>
            <a:endParaRPr lang="tr-TR" sz="2400" dirty="0">
              <a:latin typeface="Bookman Old Style" panose="02050604050505020204" pitchFamily="18" charset="0"/>
              <a:cs typeface="Arial" panose="020B0604020202020204" pitchFamily="34" charset="0"/>
            </a:endParaRPr>
          </a:p>
          <a:p>
            <a:pPr lvl="0" fontAlgn="base"/>
            <a:r>
              <a:rPr lang="tr-TR" sz="2400" dirty="0">
                <a:solidFill>
                  <a:schemeClr val="tx1"/>
                </a:solidFill>
                <a:latin typeface="Bookman Old Style" panose="02050604050505020204" pitchFamily="18" charset="0"/>
                <a:cs typeface="Arial" panose="020B0604020202020204" pitchFamily="34" charset="0"/>
              </a:rPr>
              <a:t>İlgili Kişiyi Aydınlatma</a:t>
            </a:r>
          </a:p>
          <a:p>
            <a:pPr lvl="0" fontAlgn="base"/>
            <a:r>
              <a:rPr lang="tr-TR" sz="2400" dirty="0">
                <a:solidFill>
                  <a:schemeClr val="tx1"/>
                </a:solidFill>
                <a:latin typeface="Bookman Old Style" panose="02050604050505020204" pitchFamily="18" charset="0"/>
                <a:cs typeface="Arial" panose="020B0604020202020204" pitchFamily="34" charset="0"/>
              </a:rPr>
              <a:t>İdari ve Teknik Tedbirler Alma</a:t>
            </a:r>
          </a:p>
          <a:p>
            <a:pPr lvl="0" fontAlgn="base"/>
            <a:r>
              <a:rPr lang="tr-TR" sz="2400" dirty="0">
                <a:solidFill>
                  <a:schemeClr val="tx1"/>
                </a:solidFill>
                <a:latin typeface="Bookman Old Style" panose="02050604050505020204" pitchFamily="18" charset="0"/>
                <a:cs typeface="Arial" panose="020B0604020202020204" pitchFamily="34" charset="0"/>
              </a:rPr>
              <a:t>Veri Güvenliğini Sağlama</a:t>
            </a:r>
          </a:p>
          <a:p>
            <a:pPr lvl="0" fontAlgn="base"/>
            <a:r>
              <a:rPr lang="tr-TR" sz="2400" dirty="0">
                <a:solidFill>
                  <a:schemeClr val="tx1"/>
                </a:solidFill>
                <a:latin typeface="Bookman Old Style" panose="02050604050505020204" pitchFamily="18" charset="0"/>
                <a:cs typeface="Arial" panose="020B0604020202020204" pitchFamily="34" charset="0"/>
              </a:rPr>
              <a:t>Başvurulara Cevap Verme</a:t>
            </a:r>
          </a:p>
          <a:p>
            <a:pPr lvl="0" fontAlgn="base"/>
            <a:r>
              <a:rPr lang="tr-TR" sz="2400" dirty="0">
                <a:solidFill>
                  <a:schemeClr val="tx1"/>
                </a:solidFill>
                <a:latin typeface="Bookman Old Style" panose="02050604050505020204" pitchFamily="18" charset="0"/>
                <a:cs typeface="Arial" panose="020B0604020202020204" pitchFamily="34" charset="0"/>
              </a:rPr>
              <a:t>Veri Sorumluları Siciline Kaydolma</a:t>
            </a:r>
          </a:p>
          <a:p>
            <a:pPr lvl="0" fontAlgn="base"/>
            <a:r>
              <a:rPr lang="tr-TR" sz="2400" dirty="0">
                <a:solidFill>
                  <a:schemeClr val="tx1"/>
                </a:solidFill>
                <a:latin typeface="Bookman Old Style" panose="02050604050505020204" pitchFamily="18" charset="0"/>
                <a:cs typeface="Arial" panose="020B0604020202020204" pitchFamily="34" charset="0"/>
              </a:rPr>
              <a:t>Kişisel Veri Saklama ve İmha Politikası Oluşturma</a:t>
            </a:r>
          </a:p>
          <a:p>
            <a:endParaRPr lang="tr-TR" dirty="0"/>
          </a:p>
        </p:txBody>
      </p:sp>
      <p:sp>
        <p:nvSpPr>
          <p:cNvPr id="4" name="Alt Bilgi Yer Tutucusu 3">
            <a:extLst>
              <a:ext uri="{FF2B5EF4-FFF2-40B4-BE49-F238E27FC236}">
                <a16:creationId xmlns:a16="http://schemas.microsoft.com/office/drawing/2014/main" id="{F6733DED-6A23-4DE6-9ABF-61FFF4792511}"/>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358532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260648"/>
            <a:ext cx="8928992" cy="6264696"/>
          </a:xfrm>
        </p:spPr>
        <p:txBody>
          <a:bodyPr>
            <a:normAutofit fontScale="92500" lnSpcReduction="20000"/>
          </a:bodyPr>
          <a:lstStyle/>
          <a:p>
            <a:pPr marL="0" indent="0" algn="just">
              <a:buNone/>
            </a:pPr>
            <a:r>
              <a:rPr lang="tr-TR" sz="3300" b="1" dirty="0">
                <a:solidFill>
                  <a:schemeClr val="tx1"/>
                </a:solidFill>
                <a:latin typeface="Bookman Old Style" panose="02050604050505020204" pitchFamily="18" charset="0"/>
                <a:cs typeface="Arial" panose="020B0604020202020204" pitchFamily="34" charset="0"/>
              </a:rPr>
              <a:t>Kişisel Verilerin Korunması Kanunu </a:t>
            </a:r>
          </a:p>
          <a:p>
            <a:pPr marL="0" indent="0" algn="just">
              <a:buNone/>
            </a:pPr>
            <a:r>
              <a:rPr lang="tr-TR" sz="2400" b="1" dirty="0">
                <a:solidFill>
                  <a:schemeClr val="tx1"/>
                </a:solidFill>
                <a:latin typeface="Bookman Old Style" panose="02050604050505020204" pitchFamily="18" charset="0"/>
                <a:cs typeface="Arial" panose="020B0604020202020204" pitchFamily="34" charset="0"/>
              </a:rPr>
              <a:t>		</a:t>
            </a:r>
            <a:r>
              <a:rPr lang="tr-TR" sz="2400" b="1" dirty="0">
                <a:latin typeface="Bookman Old Style" panose="02050604050505020204" pitchFamily="18" charset="0"/>
                <a:cs typeface="Arial" panose="020B0604020202020204" pitchFamily="34" charset="0"/>
              </a:rPr>
              <a:t>	</a:t>
            </a:r>
          </a:p>
          <a:p>
            <a:pPr marL="0" indent="0" algn="just">
              <a:buNone/>
            </a:pPr>
            <a:r>
              <a:rPr lang="tr-TR" sz="2400" b="1" dirty="0">
                <a:solidFill>
                  <a:schemeClr val="tx1"/>
                </a:solidFill>
                <a:latin typeface="Bookman Old Style" panose="02050604050505020204" pitchFamily="18" charset="0"/>
                <a:cs typeface="Arial" panose="020B0604020202020204" pitchFamily="34" charset="0"/>
              </a:rPr>
              <a:t>							7 Nisan 2016 Tarihli </a:t>
            </a:r>
          </a:p>
          <a:p>
            <a:pPr marL="0" indent="0" algn="just">
              <a:buNone/>
            </a:pPr>
            <a:r>
              <a:rPr lang="tr-TR" sz="2400" b="1" dirty="0">
                <a:solidFill>
                  <a:schemeClr val="tx1"/>
                </a:solidFill>
                <a:latin typeface="Bookman Old Style" panose="02050604050505020204" pitchFamily="18" charset="0"/>
                <a:cs typeface="Arial" panose="020B0604020202020204" pitchFamily="34" charset="0"/>
              </a:rPr>
              <a:t>							Resmi </a:t>
            </a:r>
            <a:r>
              <a:rPr lang="tr-TR" sz="2400" b="1" dirty="0" err="1">
                <a:solidFill>
                  <a:schemeClr val="tx1"/>
                </a:solidFill>
                <a:latin typeface="Bookman Old Style" panose="02050604050505020204" pitchFamily="18" charset="0"/>
                <a:cs typeface="Arial" panose="020B0604020202020204" pitchFamily="34" charset="0"/>
              </a:rPr>
              <a:t>Gazete’de</a:t>
            </a:r>
            <a:r>
              <a:rPr lang="tr-TR" sz="2400" b="1" dirty="0">
                <a:solidFill>
                  <a:schemeClr val="tx1"/>
                </a:solidFill>
                <a:latin typeface="Bookman Old Style" panose="02050604050505020204" pitchFamily="18" charset="0"/>
                <a:cs typeface="Arial" panose="020B0604020202020204" pitchFamily="34" charset="0"/>
              </a:rPr>
              <a:t> </a:t>
            </a:r>
          </a:p>
          <a:p>
            <a:pPr marL="0" indent="0" algn="just">
              <a:buNone/>
            </a:pPr>
            <a:r>
              <a:rPr lang="tr-TR" sz="2400" b="1" dirty="0">
                <a:solidFill>
                  <a:schemeClr val="tx1"/>
                </a:solidFill>
                <a:latin typeface="Bookman Old Style" panose="02050604050505020204" pitchFamily="18" charset="0"/>
                <a:cs typeface="Arial" panose="020B0604020202020204" pitchFamily="34" charset="0"/>
              </a:rPr>
              <a:t>							yayımlanarak</a:t>
            </a:r>
            <a:r>
              <a:rPr lang="tr-TR" sz="2400" dirty="0">
                <a:solidFill>
                  <a:schemeClr val="tx1"/>
                </a:solidFill>
                <a:latin typeface="Bookman Old Style" panose="02050604050505020204" pitchFamily="18" charset="0"/>
                <a:cs typeface="Arial" panose="020B0604020202020204" pitchFamily="34" charset="0"/>
              </a:rPr>
              <a:t> </a:t>
            </a:r>
            <a:r>
              <a:rPr lang="tr-TR" sz="2400" b="1" dirty="0">
                <a:latin typeface="Bookman Old Style" panose="02050604050505020204" pitchFamily="18" charset="0"/>
                <a:cs typeface="Arial" panose="020B0604020202020204" pitchFamily="34" charset="0"/>
              </a:rPr>
              <a:t>yürürlüğe girmiştir.</a:t>
            </a:r>
          </a:p>
          <a:p>
            <a:pPr marL="0" indent="0" algn="just">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a:buNone/>
            </a:pPr>
            <a:r>
              <a:rPr lang="tr-TR" sz="2400" dirty="0">
                <a:latin typeface="Bookman Old Style" panose="02050604050505020204" pitchFamily="18" charset="0"/>
                <a:cs typeface="Arial" panose="020B0604020202020204" pitchFamily="34" charset="0"/>
              </a:rPr>
              <a:t>			</a:t>
            </a:r>
            <a:endParaRPr lang="tr-TR" sz="2400" dirty="0">
              <a:solidFill>
                <a:schemeClr val="tx1"/>
              </a:solidFill>
              <a:latin typeface="Bookman Old Style" panose="02050604050505020204" pitchFamily="18" charset="0"/>
              <a:cs typeface="Arial" panose="020B0604020202020204" pitchFamily="34" charset="0"/>
            </a:endParaRPr>
          </a:p>
          <a:p>
            <a:pPr marL="0" indent="0" algn="just">
              <a:buNone/>
            </a:pPr>
            <a:r>
              <a:rPr lang="tr-TR" sz="2600" dirty="0">
                <a:solidFill>
                  <a:schemeClr val="tx1"/>
                </a:solidFill>
                <a:latin typeface="Bookman Old Style" panose="02050604050505020204" pitchFamily="18" charset="0"/>
                <a:cs typeface="Arial" panose="020B0604020202020204" pitchFamily="34" charset="0"/>
              </a:rPr>
              <a:t>Diğer mevzuatlarda, kişisel verilerin korunmasına ilişkin düzenlemelere yer vermektedir: </a:t>
            </a:r>
          </a:p>
          <a:p>
            <a:pPr marL="0" indent="0" algn="just">
              <a:buNone/>
            </a:pPr>
            <a:r>
              <a:rPr lang="tr-TR" sz="2600" dirty="0">
                <a:solidFill>
                  <a:schemeClr val="tx1"/>
                </a:solidFill>
                <a:latin typeface="Bookman Old Style" panose="02050604050505020204" pitchFamily="18" charset="0"/>
                <a:cs typeface="Arial" panose="020B0604020202020204" pitchFamily="34" charset="0"/>
              </a:rPr>
              <a:t>Anayasa, </a:t>
            </a:r>
          </a:p>
          <a:p>
            <a:pPr algn="just"/>
            <a:r>
              <a:rPr lang="tr-TR" sz="2600" dirty="0">
                <a:solidFill>
                  <a:schemeClr val="tx1"/>
                </a:solidFill>
                <a:latin typeface="Bookman Old Style" panose="02050604050505020204" pitchFamily="18" charset="0"/>
                <a:cs typeface="Arial" panose="020B0604020202020204" pitchFamily="34" charset="0"/>
              </a:rPr>
              <a:t>Türk Medeni Kanunu,</a:t>
            </a:r>
          </a:p>
          <a:p>
            <a:pPr algn="just"/>
            <a:r>
              <a:rPr lang="tr-TR" sz="2600" dirty="0">
                <a:solidFill>
                  <a:schemeClr val="tx1"/>
                </a:solidFill>
                <a:latin typeface="Bookman Old Style" panose="02050604050505020204" pitchFamily="18" charset="0"/>
                <a:cs typeface="Arial" panose="020B0604020202020204" pitchFamily="34" charset="0"/>
              </a:rPr>
              <a:t>Türk Borçlar Kanunu, </a:t>
            </a:r>
          </a:p>
          <a:p>
            <a:pPr algn="just"/>
            <a:r>
              <a:rPr lang="tr-TR" sz="2600" dirty="0">
                <a:solidFill>
                  <a:schemeClr val="tx1"/>
                </a:solidFill>
                <a:latin typeface="Bookman Old Style" panose="02050604050505020204" pitchFamily="18" charset="0"/>
                <a:cs typeface="Arial" panose="020B0604020202020204" pitchFamily="34" charset="0"/>
              </a:rPr>
              <a:t>Türk Ceza Kanunu, </a:t>
            </a:r>
          </a:p>
          <a:p>
            <a:pPr algn="just"/>
            <a:r>
              <a:rPr lang="tr-TR" sz="2600" dirty="0">
                <a:solidFill>
                  <a:schemeClr val="tx1"/>
                </a:solidFill>
                <a:latin typeface="Bookman Old Style" panose="02050604050505020204" pitchFamily="18" charset="0"/>
                <a:cs typeface="Arial" panose="020B0604020202020204" pitchFamily="34" charset="0"/>
              </a:rPr>
              <a:t>Ceza Muhakemesi Kanunu,</a:t>
            </a:r>
          </a:p>
          <a:p>
            <a:pPr algn="just"/>
            <a:r>
              <a:rPr lang="tr-TR" sz="2600" dirty="0">
                <a:solidFill>
                  <a:schemeClr val="tx1"/>
                </a:solidFill>
                <a:latin typeface="Bookman Old Style" panose="02050604050505020204" pitchFamily="18" charset="0"/>
                <a:cs typeface="Arial" panose="020B0604020202020204" pitchFamily="34" charset="0"/>
              </a:rPr>
              <a:t>İş Kanunu vb.</a:t>
            </a:r>
          </a:p>
          <a:p>
            <a:pPr marL="0" indent="0">
              <a:buNone/>
            </a:pPr>
            <a:endParaRPr lang="tr-TR" dirty="0"/>
          </a:p>
        </p:txBody>
      </p:sp>
      <p:sp>
        <p:nvSpPr>
          <p:cNvPr id="3" name="Alt Bilgi Yer Tutucusu 2">
            <a:extLst>
              <a:ext uri="{FF2B5EF4-FFF2-40B4-BE49-F238E27FC236}">
                <a16:creationId xmlns:a16="http://schemas.microsoft.com/office/drawing/2014/main" id="{51523219-05BC-41DB-BA77-7BA62C9BA366}"/>
              </a:ext>
            </a:extLst>
          </p:cNvPr>
          <p:cNvSpPr>
            <a:spLocks noGrp="1"/>
          </p:cNvSpPr>
          <p:nvPr>
            <p:ph type="ftr" sz="quarter" idx="11"/>
          </p:nvPr>
        </p:nvSpPr>
        <p:spPr>
          <a:xfrm>
            <a:off x="685800" y="6525344"/>
            <a:ext cx="4745736" cy="332656"/>
          </a:xfrm>
        </p:spPr>
        <p:txBody>
          <a:bodyPr/>
          <a:lstStyle/>
          <a:p>
            <a:pPr lvl="0"/>
            <a:r>
              <a:rPr lang="tr-TR" sz="1600" b="1" dirty="0">
                <a:solidFill>
                  <a:srgbClr val="54A021"/>
                </a:solidFill>
              </a:rPr>
              <a:t>İtimat</a:t>
            </a:r>
            <a:r>
              <a:rPr lang="tr-TR" sz="1600" b="1" dirty="0">
                <a:solidFill>
                  <a:srgbClr val="002060"/>
                </a:solidFill>
              </a:rPr>
              <a:t> Global</a:t>
            </a:r>
          </a:p>
        </p:txBody>
      </p:sp>
      <p:pic>
        <p:nvPicPr>
          <p:cNvPr id="4" name="Resim 3">
            <a:extLst>
              <a:ext uri="{FF2B5EF4-FFF2-40B4-BE49-F238E27FC236}">
                <a16:creationId xmlns:a16="http://schemas.microsoft.com/office/drawing/2014/main" id="{DDEE2DA8-D8F5-4BE9-B2BF-E50DEADE1877}"/>
              </a:ext>
            </a:extLst>
          </p:cNvPr>
          <p:cNvPicPr>
            <a:picLocks noChangeAspect="1"/>
          </p:cNvPicPr>
          <p:nvPr/>
        </p:nvPicPr>
        <p:blipFill>
          <a:blip r:embed="rId2"/>
          <a:stretch>
            <a:fillRect/>
          </a:stretch>
        </p:blipFill>
        <p:spPr>
          <a:xfrm>
            <a:off x="323528" y="692696"/>
            <a:ext cx="2619366" cy="2232248"/>
          </a:xfrm>
          <a:prstGeom prst="rect">
            <a:avLst/>
          </a:prstGeom>
        </p:spPr>
      </p:pic>
    </p:spTree>
    <p:extLst>
      <p:ext uri="{BB962C8B-B14F-4D97-AF65-F5344CB8AC3E}">
        <p14:creationId xmlns:p14="http://schemas.microsoft.com/office/powerpoint/2010/main" val="2159917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FE841B-E077-4E05-8DE1-C0193BBC9DDE}"/>
              </a:ext>
            </a:extLst>
          </p:cNvPr>
          <p:cNvSpPr>
            <a:spLocks noGrp="1"/>
          </p:cNvSpPr>
          <p:nvPr>
            <p:ph type="title"/>
          </p:nvPr>
        </p:nvSpPr>
        <p:spPr>
          <a:xfrm>
            <a:off x="251521" y="288035"/>
            <a:ext cx="4032448" cy="792088"/>
          </a:xfrm>
        </p:spPr>
        <p:txBody>
          <a:bodyPr>
            <a:normAutofit fontScale="90000"/>
          </a:bodyPr>
          <a:lstStyle/>
          <a:p>
            <a:r>
              <a:rPr lang="tr-TR" sz="3100" b="1" cap="none" dirty="0">
                <a:solidFill>
                  <a:schemeClr val="tx1"/>
                </a:solidFill>
                <a:latin typeface="Arial" panose="020B0604020202020204" pitchFamily="34" charset="0"/>
                <a:cs typeface="Arial" panose="020B0604020202020204" pitchFamily="34" charset="0"/>
              </a:rPr>
              <a:t>İlgili Kişiyi Aydınlatma </a:t>
            </a:r>
            <a:br>
              <a:rPr lang="tr-TR" dirty="0">
                <a:solidFill>
                  <a:schemeClr val="tx1"/>
                </a:solidFill>
                <a:latin typeface="Arial" panose="020B0604020202020204" pitchFamily="34" charset="0"/>
                <a:cs typeface="Arial" panose="020B0604020202020204" pitchFamily="34" charset="0"/>
              </a:rPr>
            </a:br>
            <a:endParaRPr lang="tr-TR" dirty="0"/>
          </a:p>
        </p:txBody>
      </p:sp>
      <p:sp>
        <p:nvSpPr>
          <p:cNvPr id="3" name="İçerik Yer Tutucusu 2">
            <a:extLst>
              <a:ext uri="{FF2B5EF4-FFF2-40B4-BE49-F238E27FC236}">
                <a16:creationId xmlns:a16="http://schemas.microsoft.com/office/drawing/2014/main" id="{362A56B5-E628-4998-BDDC-68D1774AB60E}"/>
              </a:ext>
            </a:extLst>
          </p:cNvPr>
          <p:cNvSpPr>
            <a:spLocks noGrp="1"/>
          </p:cNvSpPr>
          <p:nvPr>
            <p:ph idx="1"/>
          </p:nvPr>
        </p:nvSpPr>
        <p:spPr>
          <a:xfrm>
            <a:off x="107504" y="620690"/>
            <a:ext cx="8856983" cy="5904654"/>
          </a:xfrm>
        </p:spPr>
        <p:txBody>
          <a:bodyPr>
            <a:normAutofit/>
          </a:bodyPr>
          <a:lstStyle/>
          <a:p>
            <a:pPr marL="0" indent="0" algn="just">
              <a:buNone/>
            </a:pPr>
            <a:endParaRPr lang="tr-TR" sz="2400" dirty="0">
              <a:solidFill>
                <a:schemeClr val="tx1"/>
              </a:solidFill>
              <a:latin typeface="Arial" panose="020B0604020202020204" pitchFamily="34" charset="0"/>
              <a:cs typeface="Arial" panose="020B0604020202020204" pitchFamily="34" charset="0"/>
            </a:endParaRPr>
          </a:p>
          <a:p>
            <a:pPr marL="0" indent="0" algn="just">
              <a:buNone/>
            </a:pPr>
            <a:endParaRPr lang="tr-TR" sz="2400" dirty="0">
              <a:solidFill>
                <a:schemeClr val="tx1"/>
              </a:solidFill>
              <a:latin typeface="Arial" panose="020B0604020202020204" pitchFamily="34" charset="0"/>
              <a:cs typeface="Arial" panose="020B0604020202020204" pitchFamily="34" charset="0"/>
            </a:endParaRPr>
          </a:p>
          <a:p>
            <a:pPr marL="0" indent="0" algn="just">
              <a:buNone/>
            </a:pPr>
            <a:endParaRPr lang="tr-TR" sz="2400" dirty="0">
              <a:solidFill>
                <a:schemeClr val="tx1"/>
              </a:solidFill>
              <a:latin typeface="Arial" panose="020B0604020202020204" pitchFamily="34" charset="0"/>
              <a:cs typeface="Arial" panose="020B0604020202020204" pitchFamily="34" charset="0"/>
            </a:endParaRPr>
          </a:p>
          <a:p>
            <a:pPr marL="0" indent="0" algn="just">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Kişisel verilerin elde edilmesi sırasında veri sorumlusu veya yetkilendirdiği kişi, ilgili  kişilere;</a:t>
            </a:r>
          </a:p>
          <a:p>
            <a:pPr lvl="1" fontAlgn="base">
              <a:lnSpc>
                <a:spcPct val="110000"/>
              </a:lnSpc>
              <a:spcBef>
                <a:spcPts val="0"/>
              </a:spcBef>
            </a:pPr>
            <a:r>
              <a:rPr lang="tr-TR" sz="2400" dirty="0">
                <a:solidFill>
                  <a:schemeClr val="tx1"/>
                </a:solidFill>
                <a:latin typeface="Bookman Old Style" panose="02050604050505020204" pitchFamily="18" charset="0"/>
                <a:cs typeface="Arial" panose="020B0604020202020204" pitchFamily="34" charset="0"/>
              </a:rPr>
              <a:t>Veri sorumlusunun ve varsa temsilcisinin kimliği,</a:t>
            </a:r>
          </a:p>
          <a:p>
            <a:pPr lvl="1" fontAlgn="base">
              <a:lnSpc>
                <a:spcPct val="110000"/>
              </a:lnSpc>
              <a:spcBef>
                <a:spcPts val="0"/>
              </a:spcBef>
            </a:pPr>
            <a:r>
              <a:rPr lang="tr-TR" sz="2400" dirty="0">
                <a:solidFill>
                  <a:schemeClr val="tx1"/>
                </a:solidFill>
                <a:latin typeface="Bookman Old Style" panose="02050604050505020204" pitchFamily="18" charset="0"/>
                <a:cs typeface="Arial" panose="020B0604020202020204" pitchFamily="34" charset="0"/>
              </a:rPr>
              <a:t>Kişisel verilerin hangi amaçla işleneceği,</a:t>
            </a:r>
          </a:p>
          <a:p>
            <a:pPr lvl="1" fontAlgn="base">
              <a:lnSpc>
                <a:spcPct val="110000"/>
              </a:lnSpc>
              <a:spcBef>
                <a:spcPts val="0"/>
              </a:spcBef>
            </a:pPr>
            <a:r>
              <a:rPr lang="tr-TR" sz="2400" dirty="0">
                <a:solidFill>
                  <a:schemeClr val="tx1"/>
                </a:solidFill>
                <a:latin typeface="Bookman Old Style" panose="02050604050505020204" pitchFamily="18" charset="0"/>
                <a:cs typeface="Arial" panose="020B0604020202020204" pitchFamily="34" charset="0"/>
              </a:rPr>
              <a:t>İşlenen kişisel verilerin kimlere ve hangi amaçla aktarılabileceği,</a:t>
            </a:r>
          </a:p>
          <a:p>
            <a:pPr lvl="1" fontAlgn="base">
              <a:lnSpc>
                <a:spcPct val="110000"/>
              </a:lnSpc>
              <a:spcBef>
                <a:spcPts val="0"/>
              </a:spcBef>
            </a:pPr>
            <a:r>
              <a:rPr lang="tr-TR" sz="2400" dirty="0">
                <a:solidFill>
                  <a:schemeClr val="tx1"/>
                </a:solidFill>
                <a:latin typeface="Bookman Old Style" panose="02050604050505020204" pitchFamily="18" charset="0"/>
                <a:cs typeface="Arial" panose="020B0604020202020204" pitchFamily="34" charset="0"/>
              </a:rPr>
              <a:t>Kişisel veri toplamanın yöntemi ve hukuki sebebi, </a:t>
            </a:r>
          </a:p>
          <a:p>
            <a:pPr marL="457200" lvl="1" indent="0" fontAlgn="base">
              <a:buNone/>
            </a:pPr>
            <a:r>
              <a:rPr lang="tr-TR" sz="2400" dirty="0">
                <a:solidFill>
                  <a:schemeClr val="tx1"/>
                </a:solidFill>
                <a:latin typeface="Bookman Old Style" panose="02050604050505020204" pitchFamily="18" charset="0"/>
                <a:cs typeface="Arial" panose="020B0604020202020204" pitchFamily="34" charset="0"/>
              </a:rPr>
              <a:t>11 inci maddede sayılan diğer hakları, konusunda bilgi vermekle yükümlüdür.</a:t>
            </a:r>
          </a:p>
          <a:p>
            <a:pPr marL="0" indent="0" algn="just">
              <a:buNone/>
            </a:pPr>
            <a:endParaRPr lang="tr-TR" sz="2400" dirty="0">
              <a:solidFill>
                <a:schemeClr val="tx1"/>
              </a:solidFill>
              <a:latin typeface="Arial" panose="020B0604020202020204" pitchFamily="34" charset="0"/>
              <a:cs typeface="Arial" panose="020B0604020202020204" pitchFamily="34" charset="0"/>
            </a:endParaRPr>
          </a:p>
        </p:txBody>
      </p:sp>
      <p:sp>
        <p:nvSpPr>
          <p:cNvPr id="4" name="Alt Bilgi Yer Tutucusu 3">
            <a:extLst>
              <a:ext uri="{FF2B5EF4-FFF2-40B4-BE49-F238E27FC236}">
                <a16:creationId xmlns:a16="http://schemas.microsoft.com/office/drawing/2014/main" id="{F6733DED-6A23-4DE6-9ABF-61FFF4792511}"/>
              </a:ext>
            </a:extLst>
          </p:cNvPr>
          <p:cNvSpPr>
            <a:spLocks noGrp="1"/>
          </p:cNvSpPr>
          <p:nvPr>
            <p:ph type="ftr" sz="quarter" idx="11"/>
          </p:nvPr>
        </p:nvSpPr>
        <p:spPr>
          <a:xfrm>
            <a:off x="609599" y="6525344"/>
            <a:ext cx="4622973" cy="332654"/>
          </a:xfrm>
        </p:spPr>
        <p:txBody>
          <a:bodyPr/>
          <a:lstStyle/>
          <a:p>
            <a:pPr lvl="0"/>
            <a:r>
              <a:rPr lang="tr-TR" sz="1600" b="1" dirty="0">
                <a:solidFill>
                  <a:srgbClr val="54A021"/>
                </a:solidFill>
              </a:rPr>
              <a:t>İtimat</a:t>
            </a:r>
            <a:r>
              <a:rPr lang="tr-TR" sz="1600" b="1" dirty="0">
                <a:solidFill>
                  <a:srgbClr val="002060"/>
                </a:solidFill>
              </a:rPr>
              <a:t> Global</a:t>
            </a:r>
          </a:p>
        </p:txBody>
      </p:sp>
      <p:sp>
        <p:nvSpPr>
          <p:cNvPr id="7" name="Konuşma Balonu: Dikdörtgen 6">
            <a:extLst>
              <a:ext uri="{FF2B5EF4-FFF2-40B4-BE49-F238E27FC236}">
                <a16:creationId xmlns:a16="http://schemas.microsoft.com/office/drawing/2014/main" id="{3F7CB805-42A6-4F42-8ED0-C71E9B9223AC}"/>
              </a:ext>
            </a:extLst>
          </p:cNvPr>
          <p:cNvSpPr/>
          <p:nvPr/>
        </p:nvSpPr>
        <p:spPr>
          <a:xfrm>
            <a:off x="4716016" y="116632"/>
            <a:ext cx="4032448" cy="187220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latin typeface="Bookman Old Style" panose="02050604050505020204" pitchFamily="18" charset="0"/>
                <a:cs typeface="Arial" panose="020B0604020202020204" pitchFamily="34" charset="0"/>
              </a:rPr>
              <a:t>Aydınlatma yükümlülüğü Kanundaki diğer kişisel veri işleme şartlarından bağımsız olarak yerine getirilmesi gereken bir yükümlülüktür</a:t>
            </a:r>
            <a:r>
              <a:rPr lang="tr-TR" sz="2000" b="1" dirty="0">
                <a:latin typeface="Arial" panose="020B0604020202020204" pitchFamily="34" charset="0"/>
                <a:cs typeface="Arial" panose="020B0604020202020204" pitchFamily="34" charset="0"/>
              </a:rPr>
              <a:t>.</a:t>
            </a:r>
          </a:p>
          <a:p>
            <a:r>
              <a:rPr lang="tr-TR" sz="2000" b="1" dirty="0">
                <a:latin typeface="Arial" panose="020B0604020202020204" pitchFamily="34" charset="0"/>
                <a:cs typeface="Arial" panose="020B0604020202020204" pitchFamily="34" charset="0"/>
              </a:rPr>
              <a:t> </a:t>
            </a:r>
            <a:endParaRPr lang="tr-TR" sz="2000" dirty="0"/>
          </a:p>
        </p:txBody>
      </p:sp>
    </p:spTree>
    <p:extLst>
      <p:ext uri="{BB962C8B-B14F-4D97-AF65-F5344CB8AC3E}">
        <p14:creationId xmlns:p14="http://schemas.microsoft.com/office/powerpoint/2010/main" val="23847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52C6F9B8-6566-4481-BD27-A237E2498FD6}"/>
              </a:ext>
            </a:extLst>
          </p:cNvPr>
          <p:cNvGraphicFramePr>
            <a:graphicFrameLocks noGrp="1"/>
          </p:cNvGraphicFramePr>
          <p:nvPr>
            <p:ph idx="1"/>
            <p:extLst>
              <p:ext uri="{D42A27DB-BD31-4B8C-83A1-F6EECF244321}">
                <p14:modId xmlns:p14="http://schemas.microsoft.com/office/powerpoint/2010/main" val="1249828809"/>
              </p:ext>
            </p:extLst>
          </p:nvPr>
        </p:nvGraphicFramePr>
        <p:xfrm>
          <a:off x="0" y="0"/>
          <a:ext cx="9144001" cy="6946220"/>
        </p:xfrm>
        <a:graphic>
          <a:graphicData uri="http://schemas.openxmlformats.org/drawingml/2006/table">
            <a:tbl>
              <a:tblPr firstRow="1" firstCol="1" bandRow="1">
                <a:tableStyleId>{5C22544A-7EE6-4342-B048-85BDC9FD1C3A}</a:tableStyleId>
              </a:tblPr>
              <a:tblGrid>
                <a:gridCol w="4685356">
                  <a:extLst>
                    <a:ext uri="{9D8B030D-6E8A-4147-A177-3AD203B41FA5}">
                      <a16:colId xmlns:a16="http://schemas.microsoft.com/office/drawing/2014/main" val="4207131049"/>
                    </a:ext>
                  </a:extLst>
                </a:gridCol>
                <a:gridCol w="2040397">
                  <a:extLst>
                    <a:ext uri="{9D8B030D-6E8A-4147-A177-3AD203B41FA5}">
                      <a16:colId xmlns:a16="http://schemas.microsoft.com/office/drawing/2014/main" val="212030575"/>
                    </a:ext>
                  </a:extLst>
                </a:gridCol>
                <a:gridCol w="2418248">
                  <a:extLst>
                    <a:ext uri="{9D8B030D-6E8A-4147-A177-3AD203B41FA5}">
                      <a16:colId xmlns:a16="http://schemas.microsoft.com/office/drawing/2014/main" val="844954229"/>
                    </a:ext>
                  </a:extLst>
                </a:gridCol>
              </a:tblGrid>
              <a:tr h="372265">
                <a:tc>
                  <a:txBody>
                    <a:bodyPr/>
                    <a:lstStyle/>
                    <a:p>
                      <a:pPr algn="ctr">
                        <a:lnSpc>
                          <a:spcPct val="107000"/>
                        </a:lnSpc>
                        <a:spcAft>
                          <a:spcPts val="0"/>
                        </a:spcAft>
                      </a:pPr>
                      <a:r>
                        <a:rPr lang="tr-TR" sz="2400" dirty="0">
                          <a:effectLst/>
                          <a:latin typeface="Bookman Old Style" panose="02050604050505020204" pitchFamily="18" charset="0"/>
                          <a:cs typeface="Arial" panose="020B0604020202020204" pitchFamily="34" charset="0"/>
                        </a:rPr>
                        <a:t>İdari Tedbirler</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gn="ctr">
                        <a:lnSpc>
                          <a:spcPct val="107000"/>
                        </a:lnSpc>
                        <a:spcAft>
                          <a:spcPts val="0"/>
                        </a:spcAft>
                      </a:pPr>
                      <a:r>
                        <a:rPr lang="tr-TR" sz="2400" dirty="0">
                          <a:effectLst/>
                          <a:latin typeface="Bookman Old Style" panose="02050604050505020204" pitchFamily="18" charset="0"/>
                          <a:cs typeface="Arial" panose="020B0604020202020204" pitchFamily="34" charset="0"/>
                        </a:rPr>
                        <a:t>Uygulama</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gn="ctr">
                        <a:lnSpc>
                          <a:spcPct val="107000"/>
                        </a:lnSpc>
                        <a:spcAft>
                          <a:spcPts val="0"/>
                        </a:spcAft>
                      </a:pPr>
                      <a:r>
                        <a:rPr lang="tr-TR" sz="2400" dirty="0">
                          <a:effectLst/>
                          <a:latin typeface="Bookman Old Style" panose="02050604050505020204" pitchFamily="18" charset="0"/>
                          <a:cs typeface="Arial" panose="020B0604020202020204" pitchFamily="34" charset="0"/>
                        </a:rPr>
                        <a:t>Açıklama</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extLst>
                  <a:ext uri="{0D108BD9-81ED-4DB2-BD59-A6C34878D82A}">
                    <a16:rowId xmlns:a16="http://schemas.microsoft.com/office/drawing/2014/main" val="2543117834"/>
                  </a:ext>
                </a:extLst>
              </a:tr>
              <a:tr h="545335">
                <a:tc>
                  <a:txBody>
                    <a:bodyPr/>
                    <a:lstStyle/>
                    <a:p>
                      <a:pPr>
                        <a:lnSpc>
                          <a:spcPct val="107000"/>
                        </a:lnSpc>
                        <a:spcAft>
                          <a:spcPts val="0"/>
                        </a:spcAft>
                      </a:pPr>
                      <a:r>
                        <a:rPr lang="tr-TR" sz="1800" dirty="0">
                          <a:effectLst/>
                          <a:latin typeface="Bookman Old Style" panose="02050604050505020204" pitchFamily="18" charset="0"/>
                          <a:cs typeface="Arial" panose="020B0604020202020204" pitchFamily="34" charset="0"/>
                        </a:rPr>
                        <a:t>Kişisel Veri İşleme Envanteri Hazırlanması</a:t>
                      </a:r>
                      <a:endParaRPr lang="tr-TR" sz="18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nSpc>
                          <a:spcPct val="107000"/>
                        </a:lnSpc>
                        <a:spcAft>
                          <a:spcPts val="0"/>
                        </a:spcAft>
                      </a:pP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tc>
                  <a:txBody>
                    <a:bodyPr/>
                    <a:lstStyle/>
                    <a:p>
                      <a:pPr>
                        <a:lnSpc>
                          <a:spcPct val="107000"/>
                        </a:lnSpc>
                        <a:spcAft>
                          <a:spcPts val="0"/>
                        </a:spcAft>
                      </a:pP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extLst>
                  <a:ext uri="{0D108BD9-81ED-4DB2-BD59-A6C34878D82A}">
                    <a16:rowId xmlns:a16="http://schemas.microsoft.com/office/drawing/2014/main" val="419365763"/>
                  </a:ext>
                </a:extLst>
              </a:tr>
              <a:tr h="828254">
                <a:tc>
                  <a:txBody>
                    <a:bodyPr/>
                    <a:lstStyle/>
                    <a:p>
                      <a:pPr>
                        <a:lnSpc>
                          <a:spcPct val="107000"/>
                        </a:lnSpc>
                        <a:spcAft>
                          <a:spcPts val="0"/>
                        </a:spcAft>
                      </a:pPr>
                      <a:r>
                        <a:rPr lang="tr-TR" sz="1800" dirty="0">
                          <a:effectLst/>
                          <a:latin typeface="Bookman Old Style" panose="02050604050505020204" pitchFamily="18" charset="0"/>
                          <a:cs typeface="Arial" panose="020B0604020202020204" pitchFamily="34" charset="0"/>
                        </a:rPr>
                        <a:t>Kurumsal Politikalar (Erişim, Bilgi Güvenliği, Kullanım, Saklama ve İmha vb.)</a:t>
                      </a:r>
                      <a:endParaRPr lang="tr-TR" sz="18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gn="ctr">
                        <a:lnSpc>
                          <a:spcPct val="107000"/>
                        </a:lnSpc>
                        <a:spcAft>
                          <a:spcPts val="0"/>
                        </a:spcAft>
                      </a:pP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tc>
                  <a:txBody>
                    <a:bodyPr/>
                    <a:lstStyle/>
                    <a:p>
                      <a:pPr>
                        <a:lnSpc>
                          <a:spcPct val="107000"/>
                        </a:lnSpc>
                        <a:spcAft>
                          <a:spcPts val="0"/>
                        </a:spcAft>
                      </a:pPr>
                      <a:r>
                        <a:rPr lang="tr-TR" sz="900" dirty="0">
                          <a:effectLst/>
                          <a:latin typeface="Bookman Old Style" panose="02050604050505020204" pitchFamily="18" charset="0"/>
                        </a:rPr>
                        <a:t> </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extLst>
                  <a:ext uri="{0D108BD9-81ED-4DB2-BD59-A6C34878D82A}">
                    <a16:rowId xmlns:a16="http://schemas.microsoft.com/office/drawing/2014/main" val="419162192"/>
                  </a:ext>
                </a:extLst>
              </a:tr>
              <a:tr h="881386">
                <a:tc>
                  <a:txBody>
                    <a:bodyPr/>
                    <a:lstStyle/>
                    <a:p>
                      <a:pPr>
                        <a:lnSpc>
                          <a:spcPct val="107000"/>
                        </a:lnSpc>
                        <a:spcAft>
                          <a:spcPts val="0"/>
                        </a:spcAft>
                      </a:pPr>
                      <a:r>
                        <a:rPr lang="tr-TR" sz="1800" dirty="0">
                          <a:effectLst/>
                          <a:latin typeface="Bookman Old Style" panose="02050604050505020204" pitchFamily="18" charset="0"/>
                          <a:cs typeface="Arial" panose="020B0604020202020204" pitchFamily="34" charset="0"/>
                        </a:rPr>
                        <a:t>Sözleşmeler (Veri Sorumlusu - Veri Sorumlusu, Veri Sorumlusu - Veri İşleyen Arasında )</a:t>
                      </a:r>
                      <a:endParaRPr lang="tr-TR" sz="18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nSpc>
                          <a:spcPct val="107000"/>
                        </a:lnSpc>
                        <a:spcAft>
                          <a:spcPts val="0"/>
                        </a:spcAft>
                      </a:pP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tc>
                  <a:txBody>
                    <a:bodyPr/>
                    <a:lstStyle/>
                    <a:p>
                      <a:pPr>
                        <a:lnSpc>
                          <a:spcPct val="107000"/>
                        </a:lnSpc>
                        <a:spcAft>
                          <a:spcPts val="0"/>
                        </a:spcAft>
                      </a:pPr>
                      <a:r>
                        <a:rPr lang="tr-TR" sz="900" dirty="0">
                          <a:effectLst/>
                          <a:latin typeface="Bookman Old Style" panose="02050604050505020204" pitchFamily="18" charset="0"/>
                        </a:rPr>
                        <a:t> </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extLst>
                  <a:ext uri="{0D108BD9-81ED-4DB2-BD59-A6C34878D82A}">
                    <a16:rowId xmlns:a16="http://schemas.microsoft.com/office/drawing/2014/main" val="783794693"/>
                  </a:ext>
                </a:extLst>
              </a:tr>
              <a:tr h="500920">
                <a:tc>
                  <a:txBody>
                    <a:bodyPr/>
                    <a:lstStyle/>
                    <a:p>
                      <a:pPr>
                        <a:lnSpc>
                          <a:spcPct val="107000"/>
                        </a:lnSpc>
                        <a:spcAft>
                          <a:spcPts val="0"/>
                        </a:spcAft>
                      </a:pPr>
                      <a:r>
                        <a:rPr lang="tr-TR" sz="1800" dirty="0">
                          <a:effectLst/>
                          <a:latin typeface="Bookman Old Style" panose="02050604050505020204" pitchFamily="18" charset="0"/>
                          <a:cs typeface="Arial" panose="020B0604020202020204" pitchFamily="34" charset="0"/>
                        </a:rPr>
                        <a:t>Gizlilik Taahhütnameleri</a:t>
                      </a:r>
                      <a:endParaRPr lang="tr-TR" sz="18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nSpc>
                          <a:spcPct val="107000"/>
                        </a:lnSpc>
                        <a:spcAft>
                          <a:spcPts val="0"/>
                        </a:spcAft>
                      </a:pP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tc>
                  <a:txBody>
                    <a:bodyPr/>
                    <a:lstStyle/>
                    <a:p>
                      <a:pPr>
                        <a:lnSpc>
                          <a:spcPct val="107000"/>
                        </a:lnSpc>
                        <a:spcAft>
                          <a:spcPts val="0"/>
                        </a:spcAft>
                      </a:pPr>
                      <a:r>
                        <a:rPr lang="tr-TR" sz="900" dirty="0">
                          <a:effectLst/>
                          <a:latin typeface="Bookman Old Style" panose="02050604050505020204" pitchFamily="18" charset="0"/>
                        </a:rPr>
                        <a:t> </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extLst>
                  <a:ext uri="{0D108BD9-81ED-4DB2-BD59-A6C34878D82A}">
                    <a16:rowId xmlns:a16="http://schemas.microsoft.com/office/drawing/2014/main" val="3458493254"/>
                  </a:ext>
                </a:extLst>
              </a:tr>
              <a:tr h="580317">
                <a:tc>
                  <a:txBody>
                    <a:bodyPr/>
                    <a:lstStyle/>
                    <a:p>
                      <a:pPr>
                        <a:lnSpc>
                          <a:spcPct val="107000"/>
                        </a:lnSpc>
                        <a:spcAft>
                          <a:spcPts val="0"/>
                        </a:spcAft>
                      </a:pPr>
                      <a:r>
                        <a:rPr lang="tr-TR" sz="1800" dirty="0">
                          <a:effectLst/>
                          <a:latin typeface="Bookman Old Style" panose="02050604050505020204" pitchFamily="18" charset="0"/>
                          <a:cs typeface="Arial" panose="020B0604020202020204" pitchFamily="34" charset="0"/>
                        </a:rPr>
                        <a:t>Kurum İçi Periyodik ve/veya Rastgele Denetimler</a:t>
                      </a:r>
                      <a:endParaRPr lang="tr-TR" sz="18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nSpc>
                          <a:spcPct val="107000"/>
                        </a:lnSpc>
                        <a:spcAft>
                          <a:spcPts val="0"/>
                        </a:spcAft>
                      </a:pP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tc>
                  <a:txBody>
                    <a:bodyPr/>
                    <a:lstStyle/>
                    <a:p>
                      <a:pPr>
                        <a:lnSpc>
                          <a:spcPct val="107000"/>
                        </a:lnSpc>
                        <a:spcAft>
                          <a:spcPts val="0"/>
                        </a:spcAft>
                      </a:pPr>
                      <a:r>
                        <a:rPr lang="tr-TR" sz="900" dirty="0">
                          <a:effectLst/>
                          <a:latin typeface="Bookman Old Style" panose="02050604050505020204" pitchFamily="18" charset="0"/>
                        </a:rPr>
                        <a:t> </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extLst>
                  <a:ext uri="{0D108BD9-81ED-4DB2-BD59-A6C34878D82A}">
                    <a16:rowId xmlns:a16="http://schemas.microsoft.com/office/drawing/2014/main" val="1657389481"/>
                  </a:ext>
                </a:extLst>
              </a:tr>
              <a:tr h="279248">
                <a:tc>
                  <a:txBody>
                    <a:bodyPr/>
                    <a:lstStyle/>
                    <a:p>
                      <a:pPr>
                        <a:lnSpc>
                          <a:spcPct val="107000"/>
                        </a:lnSpc>
                        <a:spcAft>
                          <a:spcPts val="0"/>
                        </a:spcAft>
                      </a:pPr>
                      <a:r>
                        <a:rPr lang="tr-TR" sz="1800" dirty="0">
                          <a:effectLst/>
                          <a:latin typeface="Bookman Old Style" panose="02050604050505020204" pitchFamily="18" charset="0"/>
                          <a:cs typeface="Arial" panose="020B0604020202020204" pitchFamily="34" charset="0"/>
                        </a:rPr>
                        <a:t>Risk Analizleri</a:t>
                      </a:r>
                      <a:endParaRPr lang="tr-TR" sz="18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nSpc>
                          <a:spcPct val="107000"/>
                        </a:lnSpc>
                        <a:spcAft>
                          <a:spcPts val="0"/>
                        </a:spcAft>
                      </a:pP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tc>
                  <a:txBody>
                    <a:bodyPr/>
                    <a:lstStyle/>
                    <a:p>
                      <a:pPr>
                        <a:lnSpc>
                          <a:spcPct val="107000"/>
                        </a:lnSpc>
                        <a:spcAft>
                          <a:spcPts val="0"/>
                        </a:spcAft>
                      </a:pPr>
                      <a:r>
                        <a:rPr lang="tr-TR" sz="900" dirty="0">
                          <a:effectLst/>
                          <a:latin typeface="Bookman Old Style" panose="02050604050505020204" pitchFamily="18" charset="0"/>
                        </a:rPr>
                        <a:t> </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extLst>
                  <a:ext uri="{0D108BD9-81ED-4DB2-BD59-A6C34878D82A}">
                    <a16:rowId xmlns:a16="http://schemas.microsoft.com/office/drawing/2014/main" val="3888370713"/>
                  </a:ext>
                </a:extLst>
              </a:tr>
              <a:tr h="828254">
                <a:tc>
                  <a:txBody>
                    <a:bodyPr/>
                    <a:lstStyle/>
                    <a:p>
                      <a:pPr>
                        <a:lnSpc>
                          <a:spcPct val="107000"/>
                        </a:lnSpc>
                        <a:spcAft>
                          <a:spcPts val="0"/>
                        </a:spcAft>
                      </a:pPr>
                      <a:r>
                        <a:rPr lang="tr-TR" sz="1800" dirty="0">
                          <a:effectLst/>
                          <a:latin typeface="Bookman Old Style" panose="02050604050505020204" pitchFamily="18" charset="0"/>
                          <a:cs typeface="Arial" panose="020B0604020202020204" pitchFamily="34" charset="0"/>
                        </a:rPr>
                        <a:t>İş Sözleşmesi, Disiplin Yönetmeliği (Kanuna Uygun Hükümler İlave Edilmesi)</a:t>
                      </a:r>
                      <a:endParaRPr lang="tr-TR" sz="18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gn="ctr">
                        <a:lnSpc>
                          <a:spcPct val="107000"/>
                        </a:lnSpc>
                        <a:spcAft>
                          <a:spcPts val="0"/>
                        </a:spcAft>
                      </a:pP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tc>
                  <a:txBody>
                    <a:bodyPr/>
                    <a:lstStyle/>
                    <a:p>
                      <a:pPr>
                        <a:lnSpc>
                          <a:spcPct val="107000"/>
                        </a:lnSpc>
                        <a:spcAft>
                          <a:spcPts val="0"/>
                        </a:spcAft>
                      </a:pPr>
                      <a:r>
                        <a:rPr lang="tr-TR" sz="900" dirty="0">
                          <a:effectLst/>
                          <a:latin typeface="Bookman Old Style" panose="02050604050505020204" pitchFamily="18" charset="0"/>
                        </a:rPr>
                        <a:t> </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extLst>
                  <a:ext uri="{0D108BD9-81ED-4DB2-BD59-A6C34878D82A}">
                    <a16:rowId xmlns:a16="http://schemas.microsoft.com/office/drawing/2014/main" val="330233801"/>
                  </a:ext>
                </a:extLst>
              </a:tr>
              <a:tr h="881386">
                <a:tc>
                  <a:txBody>
                    <a:bodyPr/>
                    <a:lstStyle/>
                    <a:p>
                      <a:pPr>
                        <a:lnSpc>
                          <a:spcPct val="107000"/>
                        </a:lnSpc>
                        <a:spcAft>
                          <a:spcPts val="0"/>
                        </a:spcAft>
                      </a:pPr>
                      <a:r>
                        <a:rPr lang="tr-TR" sz="1800" dirty="0">
                          <a:effectLst/>
                          <a:latin typeface="Bookman Old Style" panose="02050604050505020204" pitchFamily="18" charset="0"/>
                          <a:cs typeface="Arial" panose="020B0604020202020204" pitchFamily="34" charset="0"/>
                        </a:rPr>
                        <a:t>Kurumsal İletişim (Kriz Yönetimi, Kurul ve İlgili Kişiyi Bilgilendirme Süreçleri, İtibar Yönetimi vb.)</a:t>
                      </a:r>
                      <a:endParaRPr lang="tr-TR" sz="18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nSpc>
                          <a:spcPct val="107000"/>
                        </a:lnSpc>
                        <a:spcAft>
                          <a:spcPts val="0"/>
                        </a:spcAft>
                      </a:pP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tc>
                  <a:txBody>
                    <a:bodyPr/>
                    <a:lstStyle/>
                    <a:p>
                      <a:pPr>
                        <a:lnSpc>
                          <a:spcPct val="107000"/>
                        </a:lnSpc>
                        <a:spcAft>
                          <a:spcPts val="0"/>
                        </a:spcAft>
                      </a:pPr>
                      <a:r>
                        <a:rPr lang="tr-TR" sz="900" dirty="0">
                          <a:effectLst/>
                          <a:latin typeface="Bookman Old Style" panose="02050604050505020204" pitchFamily="18" charset="0"/>
                        </a:rPr>
                        <a:t> </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extLst>
                  <a:ext uri="{0D108BD9-81ED-4DB2-BD59-A6C34878D82A}">
                    <a16:rowId xmlns:a16="http://schemas.microsoft.com/office/drawing/2014/main" val="4063483666"/>
                  </a:ext>
                </a:extLst>
              </a:tr>
              <a:tr h="580317">
                <a:tc>
                  <a:txBody>
                    <a:bodyPr/>
                    <a:lstStyle/>
                    <a:p>
                      <a:pPr>
                        <a:lnSpc>
                          <a:spcPct val="107000"/>
                        </a:lnSpc>
                        <a:spcAft>
                          <a:spcPts val="0"/>
                        </a:spcAft>
                      </a:pPr>
                      <a:r>
                        <a:rPr lang="tr-TR" sz="1800" dirty="0">
                          <a:effectLst/>
                          <a:latin typeface="Bookman Old Style" panose="02050604050505020204" pitchFamily="18" charset="0"/>
                          <a:cs typeface="Arial" panose="020B0604020202020204" pitchFamily="34" charset="0"/>
                        </a:rPr>
                        <a:t>Eğitim ve Farkındalık Faaliyetleri (Bilgi Güvenliği ve Kanun)</a:t>
                      </a:r>
                      <a:endParaRPr lang="tr-TR" sz="18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nSpc>
                          <a:spcPct val="107000"/>
                        </a:lnSpc>
                        <a:spcAft>
                          <a:spcPts val="0"/>
                        </a:spcAft>
                      </a:pP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tc>
                  <a:txBody>
                    <a:bodyPr/>
                    <a:lstStyle/>
                    <a:p>
                      <a:pPr>
                        <a:lnSpc>
                          <a:spcPct val="107000"/>
                        </a:lnSpc>
                        <a:spcAft>
                          <a:spcPts val="0"/>
                        </a:spcAft>
                      </a:pPr>
                      <a:r>
                        <a:rPr lang="tr-TR" sz="900" dirty="0">
                          <a:effectLst/>
                          <a:latin typeface="Bookman Old Style" panose="02050604050505020204" pitchFamily="18" charset="0"/>
                        </a:rPr>
                        <a:t> </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extLst>
                  <a:ext uri="{0D108BD9-81ED-4DB2-BD59-A6C34878D82A}">
                    <a16:rowId xmlns:a16="http://schemas.microsoft.com/office/drawing/2014/main" val="3118389494"/>
                  </a:ext>
                </a:extLst>
              </a:tr>
              <a:tr h="580317">
                <a:tc>
                  <a:txBody>
                    <a:bodyPr/>
                    <a:lstStyle/>
                    <a:p>
                      <a:pPr>
                        <a:lnSpc>
                          <a:spcPct val="107000"/>
                        </a:lnSpc>
                        <a:spcAft>
                          <a:spcPts val="0"/>
                        </a:spcAft>
                      </a:pPr>
                      <a:r>
                        <a:rPr lang="tr-TR" sz="1800" dirty="0">
                          <a:effectLst/>
                          <a:latin typeface="Bookman Old Style" panose="02050604050505020204" pitchFamily="18" charset="0"/>
                          <a:cs typeface="Arial" panose="020B0604020202020204" pitchFamily="34" charset="0"/>
                        </a:rPr>
                        <a:t>Veri Sorumluları Sicil Bilgi Sistemine (VERBİS) Bildirim</a:t>
                      </a:r>
                      <a:endParaRPr lang="tr-TR" sz="1800" dirty="0">
                        <a:effectLst/>
                        <a:latin typeface="Bookman Old Style" panose="02050604050505020204" pitchFamily="18" charset="0"/>
                        <a:ea typeface="Calibri" panose="020F0502020204030204" pitchFamily="34" charset="0"/>
                        <a:cs typeface="Arial" panose="020B0604020202020204" pitchFamily="34" charset="0"/>
                      </a:endParaRPr>
                    </a:p>
                  </a:txBody>
                  <a:tcPr marL="49555" marR="49555" marT="0" marB="0"/>
                </a:tc>
                <a:tc>
                  <a:txBody>
                    <a:bodyPr/>
                    <a:lstStyle/>
                    <a:p>
                      <a:pPr>
                        <a:lnSpc>
                          <a:spcPct val="107000"/>
                        </a:lnSpc>
                        <a:spcAft>
                          <a:spcPts val="0"/>
                        </a:spcAft>
                      </a:pP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tc>
                  <a:txBody>
                    <a:bodyPr/>
                    <a:lstStyle/>
                    <a:p>
                      <a:pPr>
                        <a:lnSpc>
                          <a:spcPct val="107000"/>
                        </a:lnSpc>
                        <a:spcAft>
                          <a:spcPts val="0"/>
                        </a:spcAft>
                      </a:pPr>
                      <a:r>
                        <a:rPr lang="tr-TR" sz="900" dirty="0">
                          <a:effectLst/>
                          <a:latin typeface="Bookman Old Style" panose="02050604050505020204" pitchFamily="18" charset="0"/>
                        </a:rPr>
                        <a:t> </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555" marR="49555" marT="0" marB="0"/>
                </a:tc>
                <a:extLst>
                  <a:ext uri="{0D108BD9-81ED-4DB2-BD59-A6C34878D82A}">
                    <a16:rowId xmlns:a16="http://schemas.microsoft.com/office/drawing/2014/main" val="1796745254"/>
                  </a:ext>
                </a:extLst>
              </a:tr>
            </a:tbl>
          </a:graphicData>
        </a:graphic>
      </p:graphicFrame>
    </p:spTree>
    <p:extLst>
      <p:ext uri="{BB962C8B-B14F-4D97-AF65-F5344CB8AC3E}">
        <p14:creationId xmlns:p14="http://schemas.microsoft.com/office/powerpoint/2010/main" val="1985185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BCB582E4-E94A-4EEC-AFB2-20603FDDC18D}"/>
              </a:ext>
            </a:extLst>
          </p:cNvPr>
          <p:cNvGraphicFramePr>
            <a:graphicFrameLocks noGrp="1"/>
          </p:cNvGraphicFramePr>
          <p:nvPr>
            <p:ph idx="1"/>
            <p:extLst>
              <p:ext uri="{D42A27DB-BD31-4B8C-83A1-F6EECF244321}">
                <p14:modId xmlns:p14="http://schemas.microsoft.com/office/powerpoint/2010/main" val="1412174252"/>
              </p:ext>
            </p:extLst>
          </p:nvPr>
        </p:nvGraphicFramePr>
        <p:xfrm>
          <a:off x="0" y="0"/>
          <a:ext cx="9144000" cy="6858001"/>
        </p:xfrm>
        <a:graphic>
          <a:graphicData uri="http://schemas.openxmlformats.org/drawingml/2006/table">
            <a:tbl>
              <a:tblPr firstRow="1" firstCol="1" bandRow="1">
                <a:tableStyleId>{5C22544A-7EE6-4342-B048-85BDC9FD1C3A}</a:tableStyleId>
              </a:tblPr>
              <a:tblGrid>
                <a:gridCol w="3539742">
                  <a:extLst>
                    <a:ext uri="{9D8B030D-6E8A-4147-A177-3AD203B41FA5}">
                      <a16:colId xmlns:a16="http://schemas.microsoft.com/office/drawing/2014/main" val="2904673976"/>
                    </a:ext>
                  </a:extLst>
                </a:gridCol>
                <a:gridCol w="2802129">
                  <a:extLst>
                    <a:ext uri="{9D8B030D-6E8A-4147-A177-3AD203B41FA5}">
                      <a16:colId xmlns:a16="http://schemas.microsoft.com/office/drawing/2014/main" val="3035088841"/>
                    </a:ext>
                  </a:extLst>
                </a:gridCol>
                <a:gridCol w="2802129">
                  <a:extLst>
                    <a:ext uri="{9D8B030D-6E8A-4147-A177-3AD203B41FA5}">
                      <a16:colId xmlns:a16="http://schemas.microsoft.com/office/drawing/2014/main" val="3147819490"/>
                    </a:ext>
                  </a:extLst>
                </a:gridCol>
              </a:tblGrid>
              <a:tr h="589921">
                <a:tc>
                  <a:txBody>
                    <a:bodyPr/>
                    <a:lstStyle/>
                    <a:p>
                      <a:pPr algn="ctr">
                        <a:lnSpc>
                          <a:spcPct val="107000"/>
                        </a:lnSpc>
                        <a:spcAft>
                          <a:spcPts val="0"/>
                        </a:spcAft>
                      </a:pPr>
                      <a:r>
                        <a:rPr lang="tr-TR" sz="2400" dirty="0">
                          <a:effectLst/>
                          <a:latin typeface="Bookman Old Style" panose="02050604050505020204" pitchFamily="18" charset="0"/>
                          <a:cs typeface="Arial" panose="020B0604020202020204" pitchFamily="34" charset="0"/>
                        </a:rPr>
                        <a:t>Teknik Tedbirler</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tr-TR" sz="2400" dirty="0">
                          <a:effectLst/>
                          <a:latin typeface="Bookman Old Style" panose="02050604050505020204" pitchFamily="18" charset="0"/>
                          <a:cs typeface="Arial" panose="020B0604020202020204" pitchFamily="34" charset="0"/>
                        </a:rPr>
                        <a:t>Uygulama</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tr-TR" sz="2400" dirty="0">
                          <a:effectLst/>
                          <a:latin typeface="Bookman Old Style" panose="02050604050505020204" pitchFamily="18" charset="0"/>
                          <a:cs typeface="Arial" panose="020B0604020202020204" pitchFamily="34" charset="0"/>
                        </a:rPr>
                        <a:t>Açıklama</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4152179"/>
                  </a:ext>
                </a:extLst>
              </a:tr>
              <a:tr h="589921">
                <a:tc>
                  <a:txBody>
                    <a:bodyPr/>
                    <a:lstStyle/>
                    <a:p>
                      <a:pPr>
                        <a:lnSpc>
                          <a:spcPct val="107000"/>
                        </a:lnSpc>
                        <a:spcAft>
                          <a:spcPts val="0"/>
                        </a:spcAft>
                      </a:pPr>
                      <a:r>
                        <a:rPr lang="tr-TR" sz="2400" dirty="0">
                          <a:effectLst/>
                          <a:latin typeface="Bookman Old Style" panose="02050604050505020204" pitchFamily="18" charset="0"/>
                          <a:cs typeface="Arial" panose="020B0604020202020204" pitchFamily="34" charset="0"/>
                        </a:rPr>
                        <a:t>Yetki Kontrol</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a:effectLst/>
                          <a:latin typeface="Bookman Old Style" panose="02050604050505020204" pitchFamily="18" charset="0"/>
                        </a:rPr>
                        <a:t> </a:t>
                      </a:r>
                      <a:endParaRPr lang="tr-TR" sz="11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6779884"/>
                  </a:ext>
                </a:extLst>
              </a:tr>
              <a:tr h="589921">
                <a:tc>
                  <a:txBody>
                    <a:bodyPr/>
                    <a:lstStyle/>
                    <a:p>
                      <a:pPr>
                        <a:lnSpc>
                          <a:spcPct val="107000"/>
                        </a:lnSpc>
                        <a:spcAft>
                          <a:spcPts val="0"/>
                        </a:spcAft>
                      </a:pPr>
                      <a:r>
                        <a:rPr lang="tr-TR" sz="2400" dirty="0">
                          <a:effectLst/>
                          <a:latin typeface="Bookman Old Style" panose="02050604050505020204" pitchFamily="18" charset="0"/>
                          <a:cs typeface="Arial" panose="020B0604020202020204" pitchFamily="34" charset="0"/>
                        </a:rPr>
                        <a:t>Erişim </a:t>
                      </a:r>
                      <a:r>
                        <a:rPr lang="tr-TR" sz="2400" dirty="0" err="1">
                          <a:effectLst/>
                          <a:latin typeface="Bookman Old Style" panose="02050604050505020204" pitchFamily="18" charset="0"/>
                          <a:cs typeface="Arial" panose="020B0604020202020204" pitchFamily="34" charset="0"/>
                        </a:rPr>
                        <a:t>Logları</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a:effectLst/>
                          <a:latin typeface="Bookman Old Style" panose="02050604050505020204" pitchFamily="18" charset="0"/>
                        </a:rPr>
                        <a:t> </a:t>
                      </a:r>
                      <a:endParaRPr lang="tr-TR" sz="11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3822579"/>
                  </a:ext>
                </a:extLst>
              </a:tr>
              <a:tr h="758842">
                <a:tc>
                  <a:txBody>
                    <a:bodyPr/>
                    <a:lstStyle/>
                    <a:p>
                      <a:pPr>
                        <a:lnSpc>
                          <a:spcPct val="107000"/>
                        </a:lnSpc>
                        <a:spcAft>
                          <a:spcPts val="0"/>
                        </a:spcAft>
                      </a:pPr>
                      <a:r>
                        <a:rPr lang="tr-TR" sz="2400" dirty="0">
                          <a:effectLst/>
                          <a:latin typeface="Bookman Old Style" panose="02050604050505020204" pitchFamily="18" charset="0"/>
                          <a:cs typeface="Arial" panose="020B0604020202020204" pitchFamily="34" charset="0"/>
                        </a:rPr>
                        <a:t>Kullanıcı Hesap Yönetimi</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a:effectLst/>
                          <a:latin typeface="Bookman Old Style" panose="02050604050505020204" pitchFamily="18" charset="0"/>
                        </a:rPr>
                        <a:t> </a:t>
                      </a:r>
                      <a:endParaRPr lang="tr-TR" sz="11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842754"/>
                  </a:ext>
                </a:extLst>
              </a:tr>
              <a:tr h="589921">
                <a:tc>
                  <a:txBody>
                    <a:bodyPr/>
                    <a:lstStyle/>
                    <a:p>
                      <a:pPr>
                        <a:lnSpc>
                          <a:spcPct val="107000"/>
                        </a:lnSpc>
                        <a:spcAft>
                          <a:spcPts val="0"/>
                        </a:spcAft>
                      </a:pPr>
                      <a:r>
                        <a:rPr lang="tr-TR" sz="2400" dirty="0">
                          <a:effectLst/>
                          <a:latin typeface="Bookman Old Style" panose="02050604050505020204" pitchFamily="18" charset="0"/>
                          <a:cs typeface="Arial" panose="020B0604020202020204" pitchFamily="34" charset="0"/>
                        </a:rPr>
                        <a:t>Ağ Güvenliği</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a:effectLst/>
                          <a:latin typeface="Bookman Old Style" panose="02050604050505020204" pitchFamily="18" charset="0"/>
                        </a:rPr>
                        <a:t> </a:t>
                      </a:r>
                      <a:endParaRPr lang="tr-TR" sz="11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8192553"/>
                  </a:ext>
                </a:extLst>
              </a:tr>
              <a:tr h="589921">
                <a:tc>
                  <a:txBody>
                    <a:bodyPr/>
                    <a:lstStyle/>
                    <a:p>
                      <a:pPr>
                        <a:lnSpc>
                          <a:spcPct val="107000"/>
                        </a:lnSpc>
                        <a:spcAft>
                          <a:spcPts val="0"/>
                        </a:spcAft>
                      </a:pPr>
                      <a:r>
                        <a:rPr lang="tr-TR" sz="2400" dirty="0">
                          <a:effectLst/>
                          <a:latin typeface="Bookman Old Style" panose="02050604050505020204" pitchFamily="18" charset="0"/>
                          <a:cs typeface="Arial" panose="020B0604020202020204" pitchFamily="34" charset="0"/>
                        </a:rPr>
                        <a:t>Şifreleme</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a:effectLst/>
                          <a:latin typeface="Bookman Old Style" panose="02050604050505020204" pitchFamily="18" charset="0"/>
                        </a:rPr>
                        <a:t> </a:t>
                      </a:r>
                      <a:endParaRPr lang="tr-TR" sz="11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8459560"/>
                  </a:ext>
                </a:extLst>
              </a:tr>
              <a:tr h="589921">
                <a:tc>
                  <a:txBody>
                    <a:bodyPr/>
                    <a:lstStyle/>
                    <a:p>
                      <a:pPr>
                        <a:lnSpc>
                          <a:spcPct val="107000"/>
                        </a:lnSpc>
                        <a:spcAft>
                          <a:spcPts val="0"/>
                        </a:spcAft>
                      </a:pPr>
                      <a:r>
                        <a:rPr lang="tr-TR" sz="2400" dirty="0">
                          <a:effectLst/>
                          <a:latin typeface="Bookman Old Style" panose="02050604050505020204" pitchFamily="18" charset="0"/>
                          <a:cs typeface="Arial" panose="020B0604020202020204" pitchFamily="34" charset="0"/>
                        </a:rPr>
                        <a:t>Yedekleme</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a:effectLst/>
                          <a:latin typeface="Bookman Old Style" panose="02050604050505020204" pitchFamily="18" charset="0"/>
                        </a:rPr>
                        <a:t> </a:t>
                      </a:r>
                      <a:endParaRPr lang="tr-TR" sz="11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585449"/>
                  </a:ext>
                </a:extLst>
              </a:tr>
              <a:tr h="589921">
                <a:tc>
                  <a:txBody>
                    <a:bodyPr/>
                    <a:lstStyle/>
                    <a:p>
                      <a:pPr>
                        <a:lnSpc>
                          <a:spcPct val="107000"/>
                        </a:lnSpc>
                        <a:spcAft>
                          <a:spcPts val="0"/>
                        </a:spcAft>
                      </a:pPr>
                      <a:r>
                        <a:rPr lang="tr-TR" sz="2400" dirty="0">
                          <a:effectLst/>
                          <a:latin typeface="Bookman Old Style" panose="02050604050505020204" pitchFamily="18" charset="0"/>
                          <a:cs typeface="Arial" panose="020B0604020202020204" pitchFamily="34" charset="0"/>
                        </a:rPr>
                        <a:t>Güvenlik Duvarları</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a:effectLst/>
                          <a:latin typeface="Bookman Old Style" panose="02050604050505020204" pitchFamily="18" charset="0"/>
                        </a:rPr>
                        <a:t> </a:t>
                      </a:r>
                      <a:endParaRPr lang="tr-TR" sz="11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176085"/>
                  </a:ext>
                </a:extLst>
              </a:tr>
              <a:tr h="758842">
                <a:tc>
                  <a:txBody>
                    <a:bodyPr/>
                    <a:lstStyle/>
                    <a:p>
                      <a:pPr>
                        <a:lnSpc>
                          <a:spcPct val="107000"/>
                        </a:lnSpc>
                        <a:spcAft>
                          <a:spcPts val="0"/>
                        </a:spcAft>
                      </a:pPr>
                      <a:r>
                        <a:rPr lang="tr-TR" sz="2400" dirty="0">
                          <a:effectLst/>
                          <a:latin typeface="Bookman Old Style" panose="02050604050505020204" pitchFamily="18" charset="0"/>
                          <a:cs typeface="Arial" panose="020B0604020202020204" pitchFamily="34" charset="0"/>
                        </a:rPr>
                        <a:t>Güncel Anti-Virüs Sistemleri</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a:effectLst/>
                          <a:latin typeface="Bookman Old Style" panose="02050604050505020204" pitchFamily="18" charset="0"/>
                        </a:rPr>
                        <a:t> </a:t>
                      </a:r>
                      <a:endParaRPr lang="tr-TR" sz="11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4795683"/>
                  </a:ext>
                </a:extLst>
              </a:tr>
              <a:tr h="1210870">
                <a:tc>
                  <a:txBody>
                    <a:bodyPr/>
                    <a:lstStyle/>
                    <a:p>
                      <a:pPr>
                        <a:lnSpc>
                          <a:spcPct val="107000"/>
                        </a:lnSpc>
                        <a:spcAft>
                          <a:spcPts val="0"/>
                        </a:spcAft>
                      </a:pPr>
                      <a:r>
                        <a:rPr lang="tr-TR" sz="2400" dirty="0">
                          <a:effectLst/>
                          <a:latin typeface="Bookman Old Style" panose="02050604050505020204" pitchFamily="18" charset="0"/>
                          <a:cs typeface="Arial" panose="020B0604020202020204" pitchFamily="34" charset="0"/>
                        </a:rPr>
                        <a:t>Silme, Yok Etme veya Anonim Hale Getirme</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endParaRPr lang="tr-TR"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dirty="0">
                          <a:effectLst/>
                          <a:latin typeface="Bookman Old Style" panose="02050604050505020204" pitchFamily="18" charset="0"/>
                        </a:rPr>
                        <a:t> </a:t>
                      </a:r>
                      <a:endParaRPr lang="tr-TR" sz="11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7311655"/>
                  </a:ext>
                </a:extLst>
              </a:tr>
            </a:tbl>
          </a:graphicData>
        </a:graphic>
      </p:graphicFrame>
    </p:spTree>
    <p:extLst>
      <p:ext uri="{BB962C8B-B14F-4D97-AF65-F5344CB8AC3E}">
        <p14:creationId xmlns:p14="http://schemas.microsoft.com/office/powerpoint/2010/main" val="2552152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FE841B-E077-4E05-8DE1-C0193BBC9DDE}"/>
              </a:ext>
            </a:extLst>
          </p:cNvPr>
          <p:cNvSpPr>
            <a:spLocks noGrp="1"/>
          </p:cNvSpPr>
          <p:nvPr>
            <p:ph type="title"/>
          </p:nvPr>
        </p:nvSpPr>
        <p:spPr>
          <a:xfrm>
            <a:off x="179512" y="220089"/>
            <a:ext cx="8568951" cy="832647"/>
          </a:xfrm>
        </p:spPr>
        <p:txBody>
          <a:bodyPr>
            <a:normAutofit fontScale="90000"/>
          </a:bodyPr>
          <a:lstStyle/>
          <a:p>
            <a:r>
              <a:rPr lang="tr-TR" sz="3100" b="1" cap="none" dirty="0">
                <a:solidFill>
                  <a:schemeClr val="tx1"/>
                </a:solidFill>
                <a:latin typeface="Bookman Old Style" panose="02050604050505020204" pitchFamily="18" charset="0"/>
              </a:rPr>
              <a:t>Veri Güvenliğini İlişkin Yükümlülükler</a:t>
            </a:r>
            <a:br>
              <a:rPr lang="tr-TR" sz="3100" b="1" cap="none" dirty="0">
                <a:latin typeface="Bookman Old Style" panose="02050604050505020204" pitchFamily="18" charset="0"/>
              </a:rPr>
            </a:br>
            <a:endParaRPr lang="tr-TR" sz="3100" dirty="0">
              <a:latin typeface="Bookman Old Style" panose="02050604050505020204" pitchFamily="18" charset="0"/>
            </a:endParaRPr>
          </a:p>
        </p:txBody>
      </p:sp>
      <p:sp>
        <p:nvSpPr>
          <p:cNvPr id="3" name="İçerik Yer Tutucusu 2">
            <a:extLst>
              <a:ext uri="{FF2B5EF4-FFF2-40B4-BE49-F238E27FC236}">
                <a16:creationId xmlns:a16="http://schemas.microsoft.com/office/drawing/2014/main" id="{362A56B5-E628-4998-BDDC-68D1774AB60E}"/>
              </a:ext>
            </a:extLst>
          </p:cNvPr>
          <p:cNvSpPr>
            <a:spLocks noGrp="1"/>
          </p:cNvSpPr>
          <p:nvPr>
            <p:ph idx="1"/>
          </p:nvPr>
        </p:nvSpPr>
        <p:spPr>
          <a:xfrm>
            <a:off x="323528" y="1052736"/>
            <a:ext cx="8568951" cy="4988628"/>
          </a:xfrm>
        </p:spPr>
        <p:txBody>
          <a:bodyPr>
            <a:normAutofit/>
          </a:bodyPr>
          <a:lstStyle/>
          <a:p>
            <a:pPr marL="0" lvl="0" indent="0" fontAlgn="base">
              <a:buNone/>
            </a:pPr>
            <a:endParaRPr lang="tr-TR" sz="2400" dirty="0">
              <a:solidFill>
                <a:schemeClr val="tx1"/>
              </a:solidFill>
              <a:latin typeface="Arial" panose="020B0604020202020204" pitchFamily="34" charset="0"/>
              <a:cs typeface="Arial" panose="020B0604020202020204" pitchFamily="34" charset="0"/>
            </a:endParaRPr>
          </a:p>
          <a:p>
            <a:pPr marL="0" indent="0">
              <a:buNone/>
            </a:pPr>
            <a:r>
              <a:rPr lang="tr-TR" sz="2400" dirty="0" err="1">
                <a:solidFill>
                  <a:schemeClr val="tx1"/>
                </a:solidFill>
                <a:latin typeface="Bookman Old Style" panose="02050604050505020204" pitchFamily="18" charset="0"/>
                <a:cs typeface="Arial" panose="020B0604020202020204" pitchFamily="34" charset="0"/>
              </a:rPr>
              <a:t>KVKK’nın</a:t>
            </a:r>
            <a:r>
              <a:rPr lang="tr-TR" sz="2400" dirty="0">
                <a:solidFill>
                  <a:schemeClr val="tx1"/>
                </a:solidFill>
                <a:latin typeface="Bookman Old Style" panose="02050604050505020204" pitchFamily="18" charset="0"/>
                <a:cs typeface="Arial" panose="020B0604020202020204" pitchFamily="34" charset="0"/>
              </a:rPr>
              <a:t> 12. maddesi uyarınca  </a:t>
            </a:r>
          </a:p>
          <a:p>
            <a:pPr marL="0" indent="0">
              <a:buNone/>
            </a:pPr>
            <a:r>
              <a:rPr lang="tr-TR" sz="2400" dirty="0">
                <a:solidFill>
                  <a:schemeClr val="tx1"/>
                </a:solidFill>
                <a:latin typeface="Bookman Old Style" panose="02050604050505020204" pitchFamily="18" charset="0"/>
                <a:cs typeface="Arial" panose="020B0604020202020204" pitchFamily="34" charset="0"/>
              </a:rPr>
              <a:t>Veri sorumlusu;</a:t>
            </a:r>
          </a:p>
          <a:p>
            <a:pPr lvl="0" fontAlgn="base"/>
            <a:r>
              <a:rPr lang="tr-TR" sz="2400" dirty="0">
                <a:solidFill>
                  <a:schemeClr val="tx1"/>
                </a:solidFill>
                <a:latin typeface="Bookman Old Style" panose="02050604050505020204" pitchFamily="18" charset="0"/>
                <a:cs typeface="Arial" panose="020B0604020202020204" pitchFamily="34" charset="0"/>
              </a:rPr>
              <a:t>Kişisel verilerin hukuka aykırı olarak işlenmesini önlemek,</a:t>
            </a:r>
          </a:p>
          <a:p>
            <a:pPr lvl="0" fontAlgn="base"/>
            <a:r>
              <a:rPr lang="tr-TR" sz="2400" dirty="0">
                <a:solidFill>
                  <a:schemeClr val="tx1"/>
                </a:solidFill>
                <a:latin typeface="Bookman Old Style" panose="02050604050505020204" pitchFamily="18" charset="0"/>
                <a:cs typeface="Arial" panose="020B0604020202020204" pitchFamily="34" charset="0"/>
              </a:rPr>
              <a:t>Kişisel verilere hukuka aykırı olarak erişilmesini önlemek,</a:t>
            </a:r>
          </a:p>
          <a:p>
            <a:pPr lvl="0" fontAlgn="base"/>
            <a:r>
              <a:rPr lang="tr-TR" sz="2400" dirty="0">
                <a:solidFill>
                  <a:schemeClr val="tx1"/>
                </a:solidFill>
                <a:latin typeface="Bookman Old Style" panose="02050604050505020204" pitchFamily="18" charset="0"/>
                <a:cs typeface="Arial" panose="020B0604020202020204" pitchFamily="34" charset="0"/>
              </a:rPr>
              <a:t>Kişisel verilerin muhafazasını sağlamak,</a:t>
            </a:r>
          </a:p>
          <a:p>
            <a:pPr marL="0" indent="0">
              <a:buNone/>
            </a:pPr>
            <a:r>
              <a:rPr lang="tr-TR" sz="2400" dirty="0">
                <a:solidFill>
                  <a:schemeClr val="tx1"/>
                </a:solidFill>
                <a:latin typeface="Bookman Old Style" panose="02050604050505020204" pitchFamily="18" charset="0"/>
                <a:cs typeface="Arial" panose="020B0604020202020204" pitchFamily="34" charset="0"/>
              </a:rPr>
              <a:t>amacıyla uygun güvenlik düzeyini temin etmeye yönelik gerekli her türlü teknik ve idari tedbirleri almak zorundadır.</a:t>
            </a:r>
          </a:p>
          <a:p>
            <a:endParaRPr lang="tr-TR" dirty="0"/>
          </a:p>
        </p:txBody>
      </p:sp>
      <p:sp>
        <p:nvSpPr>
          <p:cNvPr id="4" name="Alt Bilgi Yer Tutucusu 3">
            <a:extLst>
              <a:ext uri="{FF2B5EF4-FFF2-40B4-BE49-F238E27FC236}">
                <a16:creationId xmlns:a16="http://schemas.microsoft.com/office/drawing/2014/main" id="{F6733DED-6A23-4DE6-9ABF-61FFF4792511}"/>
              </a:ext>
            </a:extLst>
          </p:cNvPr>
          <p:cNvSpPr>
            <a:spLocks noGrp="1"/>
          </p:cNvSpPr>
          <p:nvPr>
            <p:ph type="ftr" sz="quarter" idx="11"/>
          </p:nvPr>
        </p:nvSpPr>
        <p:spPr>
          <a:xfrm>
            <a:off x="611560" y="6455348"/>
            <a:ext cx="4745736" cy="365125"/>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177278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784976" cy="6552728"/>
          </a:xfrm>
        </p:spPr>
        <p:txBody>
          <a:bodyPr>
            <a:normAutofit/>
          </a:bodyPr>
          <a:lstStyle/>
          <a:p>
            <a:pPr marL="0" indent="0">
              <a:buNone/>
            </a:pPr>
            <a:endParaRPr lang="tr-TR" sz="2800" b="1" dirty="0">
              <a:solidFill>
                <a:schemeClr val="tx1"/>
              </a:solidFill>
              <a:latin typeface="Arial" panose="020B0604020202020204" pitchFamily="34" charset="0"/>
              <a:cs typeface="Arial" panose="020B0604020202020204" pitchFamily="34" charset="0"/>
            </a:endParaRPr>
          </a:p>
          <a:p>
            <a:pPr marL="0" indent="0">
              <a:buNone/>
            </a:pPr>
            <a:r>
              <a:rPr lang="tr-TR" sz="2800" b="1" dirty="0">
                <a:solidFill>
                  <a:schemeClr val="tx1"/>
                </a:solidFill>
                <a:latin typeface="Bookman Old Style" panose="02050604050505020204" pitchFamily="18" charset="0"/>
                <a:cs typeface="Arial" panose="020B0604020202020204" pitchFamily="34" charset="0"/>
              </a:rPr>
              <a:t>Veri Sorumluları Sicili Kayıt Zorunluluğu ve Zamanı</a:t>
            </a:r>
          </a:p>
          <a:p>
            <a:pPr marL="0" indent="0" algn="just">
              <a:buNone/>
            </a:pPr>
            <a:endParaRPr lang="tr-TR" sz="2800" dirty="0">
              <a:solidFill>
                <a:schemeClr val="tx1"/>
              </a:solidFill>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Veri Sorumluları Siciline kayıt yükümlülüğü olan veri sorumluları, kişisel veri işleme faaliyetine başlamadan önce Sicile kayıt olmak zorundadır. (Öncesinde işlenen veriler için ayrıca tedbirler alınmalıdır.)</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a:t>
            </a:r>
            <a:r>
              <a:rPr lang="tr-TR" sz="2400" b="1" dirty="0">
                <a:solidFill>
                  <a:schemeClr val="tx1"/>
                </a:solidFill>
                <a:latin typeface="Bookman Old Style" panose="02050604050505020204" pitchFamily="18" charset="0"/>
                <a:cs typeface="Arial" panose="020B0604020202020204" pitchFamily="34" charset="0"/>
              </a:rPr>
              <a:t>Sicile Kayıt Yükümlülüğünün Başlama Tarihleri" ile ilgili Kişisel Verileri Koruma Kurulunun 19/07/2018 Tarihli ve 2018/88 Sayılı Kararı gereğince sicile kayıt zamanları aşağıdaki gibidir.</a:t>
            </a:r>
          </a:p>
          <a:p>
            <a:pPr marL="0" indent="0" algn="just">
              <a:buNone/>
            </a:pPr>
            <a:endParaRPr lang="tr-TR" sz="2400" b="1" dirty="0">
              <a:solidFill>
                <a:schemeClr val="tx1"/>
              </a:solidFill>
              <a:latin typeface="Arial" panose="020B0604020202020204" pitchFamily="34" charset="0"/>
              <a:cs typeface="Arial" panose="020B0604020202020204" pitchFamily="34" charset="0"/>
            </a:endParaRPr>
          </a:p>
          <a:p>
            <a:pPr marL="0" indent="0" algn="just">
              <a:buNone/>
            </a:pPr>
            <a:endParaRPr lang="tr-TR" dirty="0"/>
          </a:p>
        </p:txBody>
      </p:sp>
      <p:sp>
        <p:nvSpPr>
          <p:cNvPr id="2" name="Alt Bilgi Yer Tutucusu 1">
            <a:extLst>
              <a:ext uri="{FF2B5EF4-FFF2-40B4-BE49-F238E27FC236}">
                <a16:creationId xmlns:a16="http://schemas.microsoft.com/office/drawing/2014/main" id="{BAA6C63D-323B-475E-8440-E8C03DF4D26A}"/>
              </a:ext>
            </a:extLst>
          </p:cNvPr>
          <p:cNvSpPr>
            <a:spLocks noGrp="1"/>
          </p:cNvSpPr>
          <p:nvPr>
            <p:ph type="ftr" sz="quarter" idx="11"/>
          </p:nvPr>
        </p:nvSpPr>
        <p:spPr>
          <a:xfrm>
            <a:off x="609599" y="6381328"/>
            <a:ext cx="4622973" cy="476672"/>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067761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EF8973A5-A53D-441E-AF0C-7762679AACF1}"/>
              </a:ext>
            </a:extLst>
          </p:cNvPr>
          <p:cNvGraphicFramePr>
            <a:graphicFrameLocks noGrp="1"/>
          </p:cNvGraphicFramePr>
          <p:nvPr>
            <p:ph idx="1"/>
            <p:extLst>
              <p:ext uri="{D42A27DB-BD31-4B8C-83A1-F6EECF244321}">
                <p14:modId xmlns:p14="http://schemas.microsoft.com/office/powerpoint/2010/main" val="4128777249"/>
              </p:ext>
            </p:extLst>
          </p:nvPr>
        </p:nvGraphicFramePr>
        <p:xfrm>
          <a:off x="0" y="6517"/>
          <a:ext cx="9143998" cy="7012926"/>
        </p:xfrm>
        <a:graphic>
          <a:graphicData uri="http://schemas.openxmlformats.org/drawingml/2006/table">
            <a:tbl>
              <a:tblPr firstRow="1" firstCol="1" bandRow="1">
                <a:tableStyleId>{5C22544A-7EE6-4342-B048-85BDC9FD1C3A}</a:tableStyleId>
              </a:tblPr>
              <a:tblGrid>
                <a:gridCol w="5220072">
                  <a:extLst>
                    <a:ext uri="{9D8B030D-6E8A-4147-A177-3AD203B41FA5}">
                      <a16:colId xmlns:a16="http://schemas.microsoft.com/office/drawing/2014/main" val="1010613434"/>
                    </a:ext>
                  </a:extLst>
                </a:gridCol>
                <a:gridCol w="1944216">
                  <a:extLst>
                    <a:ext uri="{9D8B030D-6E8A-4147-A177-3AD203B41FA5}">
                      <a16:colId xmlns:a16="http://schemas.microsoft.com/office/drawing/2014/main" val="479878238"/>
                    </a:ext>
                  </a:extLst>
                </a:gridCol>
                <a:gridCol w="1979710">
                  <a:extLst>
                    <a:ext uri="{9D8B030D-6E8A-4147-A177-3AD203B41FA5}">
                      <a16:colId xmlns:a16="http://schemas.microsoft.com/office/drawing/2014/main" val="3480601299"/>
                    </a:ext>
                  </a:extLst>
                </a:gridCol>
              </a:tblGrid>
              <a:tr h="1112200">
                <a:tc rowSpan="2">
                  <a:txBody>
                    <a:bodyPr/>
                    <a:lstStyle/>
                    <a:p>
                      <a:pPr algn="ctr">
                        <a:spcAft>
                          <a:spcPts val="0"/>
                        </a:spcAft>
                      </a:pPr>
                      <a:endParaRPr lang="tr-TR" sz="2800" dirty="0">
                        <a:effectLst/>
                        <a:latin typeface="Bookman Old Style" panose="02050604050505020204" pitchFamily="18" charset="0"/>
                        <a:cs typeface="Arial" panose="020B0604020202020204" pitchFamily="34" charset="0"/>
                      </a:endParaRPr>
                    </a:p>
                    <a:p>
                      <a:pPr algn="l">
                        <a:spcAft>
                          <a:spcPts val="0"/>
                        </a:spcAft>
                      </a:pPr>
                      <a:r>
                        <a:rPr lang="tr-TR" sz="2800" dirty="0">
                          <a:effectLst/>
                          <a:latin typeface="Bookman Old Style" panose="02050604050505020204" pitchFamily="18" charset="0"/>
                          <a:cs typeface="Arial" panose="020B0604020202020204" pitchFamily="34" charset="0"/>
                        </a:rPr>
                        <a:t>Açıklama</a:t>
                      </a:r>
                      <a:endParaRPr lang="tr-TR" sz="28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gridSpan="2">
                  <a:txBody>
                    <a:bodyPr/>
                    <a:lstStyle/>
                    <a:p>
                      <a:pPr>
                        <a:spcAft>
                          <a:spcPts val="0"/>
                        </a:spcAft>
                      </a:pPr>
                      <a:r>
                        <a:rPr lang="tr-TR" sz="2800" dirty="0">
                          <a:effectLst/>
                          <a:latin typeface="Bookman Old Style" panose="02050604050505020204" pitchFamily="18" charset="0"/>
                          <a:cs typeface="Arial" panose="020B0604020202020204" pitchFamily="34" charset="0"/>
                        </a:rPr>
                        <a:t>Veri Sorumluları Siciline kayıt yükümlülüğü</a:t>
                      </a:r>
                      <a:endParaRPr lang="tr-TR" sz="28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tr-TR"/>
                    </a:p>
                  </a:txBody>
                  <a:tcPr/>
                </a:tc>
                <a:extLst>
                  <a:ext uri="{0D108BD9-81ED-4DB2-BD59-A6C34878D82A}">
                    <a16:rowId xmlns:a16="http://schemas.microsoft.com/office/drawing/2014/main" val="297196887"/>
                  </a:ext>
                </a:extLst>
              </a:tr>
              <a:tr h="741467">
                <a:tc vMerge="1">
                  <a:txBody>
                    <a:bodyPr/>
                    <a:lstStyle/>
                    <a:p>
                      <a:endParaRPr lang="tr-TR"/>
                    </a:p>
                  </a:txBody>
                  <a:tcPr/>
                </a:tc>
                <a:tc>
                  <a:txBody>
                    <a:bodyPr/>
                    <a:lstStyle/>
                    <a:p>
                      <a:pPr>
                        <a:spcAft>
                          <a:spcPts val="0"/>
                        </a:spcAft>
                      </a:pPr>
                      <a:r>
                        <a:rPr lang="tr-TR" sz="2400">
                          <a:effectLst/>
                          <a:latin typeface="Bookman Old Style" panose="02050604050505020204" pitchFamily="18" charset="0"/>
                          <a:cs typeface="Arial" panose="020B0604020202020204" pitchFamily="34" charset="0"/>
                        </a:rPr>
                        <a:t>Başlangıç tarihi</a:t>
                      </a:r>
                      <a:endParaRPr lang="tr-TR" sz="240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tr-TR" sz="2400" dirty="0">
                          <a:effectLst/>
                          <a:latin typeface="Bookman Old Style" panose="02050604050505020204" pitchFamily="18" charset="0"/>
                          <a:cs typeface="Arial" panose="020B0604020202020204" pitchFamily="34" charset="0"/>
                        </a:rPr>
                        <a:t>Son Kayıt Tarihi</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2005636"/>
                  </a:ext>
                </a:extLst>
              </a:tr>
              <a:tr h="1496817">
                <a:tc>
                  <a:txBody>
                    <a:bodyPr/>
                    <a:lstStyle/>
                    <a:p>
                      <a:pPr>
                        <a:spcAft>
                          <a:spcPts val="0"/>
                        </a:spcAft>
                      </a:pPr>
                      <a:r>
                        <a:rPr lang="tr-TR" sz="2000" dirty="0">
                          <a:effectLst/>
                          <a:latin typeface="Bookman Old Style" panose="02050604050505020204" pitchFamily="18" charset="0"/>
                          <a:cs typeface="Arial" panose="020B0604020202020204" pitchFamily="34" charset="0"/>
                        </a:rPr>
                        <a:t>Yıllık çalışan sayısı 50’den çok </a:t>
                      </a:r>
                      <a:r>
                        <a:rPr lang="tr-TR" sz="2000" u="sng" dirty="0">
                          <a:effectLst/>
                          <a:latin typeface="Bookman Old Style" panose="02050604050505020204" pitchFamily="18" charset="0"/>
                          <a:cs typeface="Arial" panose="020B0604020202020204" pitchFamily="34" charset="0"/>
                        </a:rPr>
                        <a:t>veya</a:t>
                      </a:r>
                      <a:r>
                        <a:rPr lang="tr-TR" sz="2000" dirty="0">
                          <a:effectLst/>
                          <a:latin typeface="Bookman Old Style" panose="02050604050505020204" pitchFamily="18" charset="0"/>
                          <a:cs typeface="Arial" panose="020B0604020202020204" pitchFamily="34" charset="0"/>
                        </a:rPr>
                        <a:t> yıllık mali bilanço toplamı 25 milyon TL’den çok olan gerçek ve tüzel kişi veri sorumluları</a:t>
                      </a:r>
                      <a:endParaRPr lang="tr-TR" sz="20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tr-TR" sz="2400" u="sng" dirty="0">
                        <a:effectLst/>
                        <a:latin typeface="Bookman Old Style" panose="02050604050505020204" pitchFamily="18" charset="0"/>
                        <a:cs typeface="Arial" panose="020B0604020202020204" pitchFamily="34" charset="0"/>
                      </a:endParaRPr>
                    </a:p>
                    <a:p>
                      <a:pPr>
                        <a:spcAft>
                          <a:spcPts val="0"/>
                        </a:spcAft>
                      </a:pPr>
                      <a:r>
                        <a:rPr lang="tr-TR" sz="2400" u="sng" dirty="0">
                          <a:effectLst/>
                          <a:latin typeface="Bookman Old Style" panose="02050604050505020204" pitchFamily="18" charset="0"/>
                          <a:cs typeface="Arial" panose="020B0604020202020204" pitchFamily="34" charset="0"/>
                        </a:rPr>
                        <a:t>01.10.2018</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tr-TR" sz="2400" dirty="0">
                        <a:effectLst/>
                        <a:latin typeface="Bookman Old Style" panose="02050604050505020204" pitchFamily="18" charset="0"/>
                        <a:cs typeface="Arial" panose="020B0604020202020204" pitchFamily="34" charset="0"/>
                      </a:endParaRPr>
                    </a:p>
                    <a:p>
                      <a:pPr>
                        <a:spcAft>
                          <a:spcPts val="0"/>
                        </a:spcAft>
                      </a:pPr>
                      <a:r>
                        <a:rPr lang="tr-TR" sz="2400" dirty="0">
                          <a:effectLst/>
                          <a:latin typeface="Bookman Old Style" panose="02050604050505020204" pitchFamily="18" charset="0"/>
                          <a:cs typeface="Arial" panose="020B0604020202020204" pitchFamily="34" charset="0"/>
                        </a:rPr>
                        <a:t>31.12.2019</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66390859"/>
                  </a:ext>
                </a:extLst>
              </a:tr>
              <a:tr h="748409">
                <a:tc>
                  <a:txBody>
                    <a:bodyPr/>
                    <a:lstStyle/>
                    <a:p>
                      <a:pPr>
                        <a:spcAft>
                          <a:spcPts val="0"/>
                        </a:spcAft>
                      </a:pPr>
                      <a:r>
                        <a:rPr lang="tr-TR" sz="2000" dirty="0">
                          <a:effectLst/>
                          <a:latin typeface="Bookman Old Style" panose="02050604050505020204" pitchFamily="18" charset="0"/>
                          <a:cs typeface="Arial" panose="020B0604020202020204" pitchFamily="34" charset="0"/>
                        </a:rPr>
                        <a:t>Yurtdışında yerleşik gerçek ve tüzel kişi veri sorumluları</a:t>
                      </a:r>
                      <a:endParaRPr lang="tr-TR" sz="20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tr-TR" sz="2400" dirty="0">
                        <a:effectLst/>
                        <a:latin typeface="Bookman Old Style" panose="02050604050505020204" pitchFamily="18" charset="0"/>
                        <a:cs typeface="Arial" panose="020B0604020202020204" pitchFamily="34" charset="0"/>
                      </a:endParaRPr>
                    </a:p>
                    <a:p>
                      <a:pPr>
                        <a:spcAft>
                          <a:spcPts val="0"/>
                        </a:spcAft>
                      </a:pPr>
                      <a:r>
                        <a:rPr lang="tr-TR" sz="2400" dirty="0">
                          <a:effectLst/>
                          <a:latin typeface="Bookman Old Style" panose="02050604050505020204" pitchFamily="18" charset="0"/>
                          <a:cs typeface="Arial" panose="020B0604020202020204" pitchFamily="34" charset="0"/>
                        </a:rPr>
                        <a:t>01.10.2018</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tr-TR" sz="2400" dirty="0">
                        <a:effectLst/>
                        <a:latin typeface="Bookman Old Style" panose="02050604050505020204" pitchFamily="18" charset="0"/>
                        <a:cs typeface="Arial" panose="020B0604020202020204" pitchFamily="34" charset="0"/>
                      </a:endParaRPr>
                    </a:p>
                    <a:p>
                      <a:pPr>
                        <a:spcAft>
                          <a:spcPts val="0"/>
                        </a:spcAft>
                      </a:pPr>
                      <a:r>
                        <a:rPr lang="tr-TR" sz="2400" dirty="0">
                          <a:effectLst/>
                          <a:latin typeface="Bookman Old Style" panose="02050604050505020204" pitchFamily="18" charset="0"/>
                          <a:cs typeface="Arial" panose="020B0604020202020204" pitchFamily="34" charset="0"/>
                        </a:rPr>
                        <a:t>30.09.2019</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1001191"/>
                  </a:ext>
                </a:extLst>
              </a:tr>
              <a:tr h="1997664">
                <a:tc>
                  <a:txBody>
                    <a:bodyPr/>
                    <a:lstStyle/>
                    <a:p>
                      <a:pPr>
                        <a:spcAft>
                          <a:spcPts val="0"/>
                        </a:spcAft>
                      </a:pPr>
                      <a:r>
                        <a:rPr lang="tr-TR" sz="2000" dirty="0">
                          <a:effectLst/>
                          <a:latin typeface="Bookman Old Style" panose="02050604050505020204" pitchFamily="18" charset="0"/>
                          <a:cs typeface="Arial" panose="020B0604020202020204" pitchFamily="34" charset="0"/>
                        </a:rPr>
                        <a:t>Yıllık çalışan sayısı 50’den az ve yıllık mali bilanço toplamı 25 milyon TL’den az olmakla birlikte</a:t>
                      </a:r>
                      <a:r>
                        <a:rPr lang="tr-TR" sz="2000" dirty="0">
                          <a:solidFill>
                            <a:schemeClr val="tx1"/>
                          </a:solidFill>
                          <a:effectLst/>
                          <a:latin typeface="Bookman Old Style" panose="02050604050505020204" pitchFamily="18" charset="0"/>
                          <a:cs typeface="Arial" panose="020B0604020202020204" pitchFamily="34" charset="0"/>
                        </a:rPr>
                        <a:t> </a:t>
                      </a:r>
                      <a:r>
                        <a:rPr lang="tr-TR" sz="2000" u="sng" dirty="0">
                          <a:solidFill>
                            <a:schemeClr val="tx1"/>
                          </a:solidFill>
                          <a:effectLst/>
                          <a:latin typeface="Bookman Old Style" panose="02050604050505020204" pitchFamily="18" charset="0"/>
                          <a:cs typeface="Arial" panose="020B0604020202020204" pitchFamily="34" charset="0"/>
                        </a:rPr>
                        <a:t>ana faaliyet konusu özel nitelikli kişisel veri işleme olan gerçek ve tüzel kişi veri sorumluları</a:t>
                      </a:r>
                      <a:endPar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tr-TR" sz="2400" dirty="0">
                        <a:effectLst/>
                        <a:latin typeface="Bookman Old Style" panose="02050604050505020204" pitchFamily="18" charset="0"/>
                        <a:cs typeface="Arial" panose="020B0604020202020204" pitchFamily="34" charset="0"/>
                      </a:endParaRPr>
                    </a:p>
                    <a:p>
                      <a:pPr>
                        <a:spcAft>
                          <a:spcPts val="0"/>
                        </a:spcAft>
                      </a:pPr>
                      <a:endParaRPr lang="tr-TR" sz="2400" dirty="0">
                        <a:effectLst/>
                        <a:latin typeface="Bookman Old Style" panose="02050604050505020204" pitchFamily="18" charset="0"/>
                        <a:cs typeface="Arial" panose="020B0604020202020204" pitchFamily="34" charset="0"/>
                      </a:endParaRPr>
                    </a:p>
                    <a:p>
                      <a:pPr>
                        <a:spcAft>
                          <a:spcPts val="0"/>
                        </a:spcAft>
                      </a:pPr>
                      <a:r>
                        <a:rPr lang="tr-TR" sz="2400" dirty="0">
                          <a:effectLst/>
                          <a:latin typeface="Bookman Old Style" panose="02050604050505020204" pitchFamily="18" charset="0"/>
                          <a:cs typeface="Arial" panose="020B0604020202020204" pitchFamily="34" charset="0"/>
                        </a:rPr>
                        <a:t>01.01.2019</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tr-TR" sz="2400" dirty="0">
                        <a:effectLst/>
                        <a:latin typeface="Bookman Old Style" panose="02050604050505020204" pitchFamily="18" charset="0"/>
                        <a:cs typeface="Arial" panose="020B0604020202020204" pitchFamily="34" charset="0"/>
                      </a:endParaRPr>
                    </a:p>
                    <a:p>
                      <a:pPr>
                        <a:spcAft>
                          <a:spcPts val="0"/>
                        </a:spcAft>
                      </a:pPr>
                      <a:endParaRPr lang="tr-TR" sz="2400" dirty="0">
                        <a:effectLst/>
                        <a:latin typeface="Bookman Old Style" panose="02050604050505020204" pitchFamily="18" charset="0"/>
                        <a:cs typeface="Arial" panose="020B0604020202020204" pitchFamily="34" charset="0"/>
                      </a:endParaRPr>
                    </a:p>
                    <a:p>
                      <a:pPr>
                        <a:spcAft>
                          <a:spcPts val="0"/>
                        </a:spcAft>
                      </a:pPr>
                      <a:r>
                        <a:rPr lang="tr-TR" sz="2400" dirty="0">
                          <a:effectLst/>
                          <a:latin typeface="Bookman Old Style" panose="02050604050505020204" pitchFamily="18" charset="0"/>
                          <a:cs typeface="Arial" panose="020B0604020202020204" pitchFamily="34" charset="0"/>
                        </a:rPr>
                        <a:t>31.03.2020</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7389365"/>
                  </a:ext>
                </a:extLst>
              </a:tr>
              <a:tr h="748409">
                <a:tc>
                  <a:txBody>
                    <a:bodyPr/>
                    <a:lstStyle/>
                    <a:p>
                      <a:pPr>
                        <a:spcAft>
                          <a:spcPts val="0"/>
                        </a:spcAft>
                      </a:pPr>
                      <a:r>
                        <a:rPr lang="tr-TR" sz="2000" dirty="0">
                          <a:effectLst/>
                          <a:latin typeface="Bookman Old Style" panose="02050604050505020204" pitchFamily="18" charset="0"/>
                          <a:cs typeface="Arial" panose="020B0604020202020204" pitchFamily="34" charset="0"/>
                        </a:rPr>
                        <a:t>Kamu kurum ve kuruluşu veri sorumluları</a:t>
                      </a:r>
                      <a:endParaRPr lang="tr-TR" sz="20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tr-TR" sz="2400" dirty="0">
                        <a:effectLst/>
                        <a:latin typeface="Bookman Old Style" panose="02050604050505020204" pitchFamily="18" charset="0"/>
                        <a:cs typeface="Arial" panose="020B0604020202020204" pitchFamily="34" charset="0"/>
                      </a:endParaRPr>
                    </a:p>
                    <a:p>
                      <a:pPr>
                        <a:spcAft>
                          <a:spcPts val="0"/>
                        </a:spcAft>
                      </a:pPr>
                      <a:r>
                        <a:rPr lang="tr-TR" sz="2400" dirty="0">
                          <a:effectLst/>
                          <a:latin typeface="Bookman Old Style" panose="02050604050505020204" pitchFamily="18" charset="0"/>
                          <a:cs typeface="Arial" panose="020B0604020202020204" pitchFamily="34" charset="0"/>
                        </a:rPr>
                        <a:t>01.04.2019</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tr-TR" sz="2400" dirty="0">
                        <a:effectLst/>
                        <a:latin typeface="Bookman Old Style" panose="02050604050505020204" pitchFamily="18" charset="0"/>
                        <a:cs typeface="Arial" panose="020B0604020202020204" pitchFamily="34" charset="0"/>
                      </a:endParaRPr>
                    </a:p>
                    <a:p>
                      <a:pPr>
                        <a:spcAft>
                          <a:spcPts val="0"/>
                        </a:spcAft>
                      </a:pPr>
                      <a:r>
                        <a:rPr lang="tr-TR" sz="2400" dirty="0">
                          <a:effectLst/>
                          <a:latin typeface="Bookman Old Style" panose="02050604050505020204" pitchFamily="18" charset="0"/>
                          <a:cs typeface="Arial" panose="020B0604020202020204" pitchFamily="34" charset="0"/>
                        </a:rPr>
                        <a:t>30.06.2020</a:t>
                      </a:r>
                      <a:endParaRPr lang="tr-TR"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305015"/>
                  </a:ext>
                </a:extLst>
              </a:tr>
            </a:tbl>
          </a:graphicData>
        </a:graphic>
      </p:graphicFrame>
      <p:sp>
        <p:nvSpPr>
          <p:cNvPr id="5" name="Rectangle 1">
            <a:extLst>
              <a:ext uri="{FF2B5EF4-FFF2-40B4-BE49-F238E27FC236}">
                <a16:creationId xmlns:a16="http://schemas.microsoft.com/office/drawing/2014/main" id="{444A627E-33DF-4C00-9C5B-4D28F1977FF1}"/>
              </a:ext>
            </a:extLst>
          </p:cNvPr>
          <p:cNvSpPr>
            <a:spLocks noChangeArrowheads="1"/>
          </p:cNvSpPr>
          <p:nvPr/>
        </p:nvSpPr>
        <p:spPr bwMode="auto">
          <a:xfrm>
            <a:off x="69814" y="6517"/>
            <a:ext cx="1201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06825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5347DD-4951-4816-9974-258954B924B1}"/>
              </a:ext>
            </a:extLst>
          </p:cNvPr>
          <p:cNvSpPr>
            <a:spLocks noGrp="1"/>
          </p:cNvSpPr>
          <p:nvPr>
            <p:ph idx="1"/>
          </p:nvPr>
        </p:nvSpPr>
        <p:spPr>
          <a:xfrm>
            <a:off x="685800" y="692696"/>
            <a:ext cx="7918648" cy="5479504"/>
          </a:xfrm>
        </p:spPr>
        <p:txBody>
          <a:bodyPr>
            <a:normAutofit/>
          </a:bodyPr>
          <a:lstStyle/>
          <a:p>
            <a:pPr marL="0" indent="0" algn="just">
              <a:buNone/>
            </a:pPr>
            <a:endParaRPr lang="tr-TR" sz="2400" dirty="0">
              <a:solidFill>
                <a:schemeClr val="tx1"/>
              </a:solidFill>
              <a:latin typeface="Bookman Old Style" panose="02050604050505020204" pitchFamily="18" charset="0"/>
            </a:endParaRPr>
          </a:p>
          <a:p>
            <a:pPr marL="0" indent="0" algn="just">
              <a:buNone/>
            </a:pPr>
            <a:r>
              <a:rPr lang="tr-TR" sz="2400" dirty="0">
                <a:solidFill>
                  <a:schemeClr val="tx1"/>
                </a:solidFill>
                <a:latin typeface="Bookman Old Style" panose="02050604050505020204" pitchFamily="18" charset="0"/>
              </a:rPr>
              <a:t>NOT: Halihazırda sayılan kriterleri sağlamamakla birlikte, sonradan bu kriterlere ulaşılması halinde ise, kriterin sağlanmaya başlandığı tarihten itibaren </a:t>
            </a:r>
            <a:r>
              <a:rPr lang="tr-TR" sz="2400" dirty="0" err="1">
                <a:solidFill>
                  <a:schemeClr val="tx1"/>
                </a:solidFill>
                <a:latin typeface="Bookman Old Style" panose="02050604050505020204" pitchFamily="18" charset="0"/>
              </a:rPr>
              <a:t>VERBİS'e</a:t>
            </a:r>
            <a:r>
              <a:rPr lang="tr-TR" sz="2400" dirty="0">
                <a:solidFill>
                  <a:schemeClr val="tx1"/>
                </a:solidFill>
                <a:latin typeface="Bookman Old Style" panose="02050604050505020204" pitchFamily="18" charset="0"/>
              </a:rPr>
              <a:t> kayıt için kanunen yalnızca 30 günlük bir süre verilmektedir.</a:t>
            </a:r>
          </a:p>
          <a:p>
            <a:pPr marL="0" indent="0">
              <a:buNone/>
            </a:pPr>
            <a:endParaRPr lang="tr-TR" dirty="0"/>
          </a:p>
        </p:txBody>
      </p:sp>
      <p:sp>
        <p:nvSpPr>
          <p:cNvPr id="4" name="Alt Bilgi Yer Tutucusu 3">
            <a:extLst>
              <a:ext uri="{FF2B5EF4-FFF2-40B4-BE49-F238E27FC236}">
                <a16:creationId xmlns:a16="http://schemas.microsoft.com/office/drawing/2014/main" id="{2E9C42C7-10E9-4C4C-9A4F-CF4C6AE0838A}"/>
              </a:ext>
            </a:extLst>
          </p:cNvPr>
          <p:cNvSpPr>
            <a:spLocks noGrp="1"/>
          </p:cNvSpPr>
          <p:nvPr>
            <p:ph type="ftr" sz="quarter" idx="11"/>
          </p:nvPr>
        </p:nvSpPr>
        <p:spPr>
          <a:xfrm>
            <a:off x="680558" y="6309320"/>
            <a:ext cx="4745736" cy="365125"/>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065697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737DA8-893B-41E9-BA32-0F79A0338E9A}"/>
              </a:ext>
            </a:extLst>
          </p:cNvPr>
          <p:cNvSpPr>
            <a:spLocks noGrp="1"/>
          </p:cNvSpPr>
          <p:nvPr>
            <p:ph type="title"/>
          </p:nvPr>
        </p:nvSpPr>
        <p:spPr>
          <a:xfrm>
            <a:off x="107504" y="116632"/>
            <a:ext cx="8928991" cy="936104"/>
          </a:xfrm>
        </p:spPr>
        <p:txBody>
          <a:bodyPr>
            <a:noAutofit/>
          </a:bodyPr>
          <a:lstStyle/>
          <a:p>
            <a:r>
              <a:rPr lang="tr-TR" sz="2400" b="1" cap="none" dirty="0">
                <a:solidFill>
                  <a:schemeClr val="tx1"/>
                </a:solidFill>
                <a:latin typeface="Bookman Old Style" panose="02050604050505020204" pitchFamily="18" charset="0"/>
                <a:cs typeface="Arial" panose="020B0604020202020204" pitchFamily="34" charset="0"/>
              </a:rPr>
              <a:t>Veri Sorumluları Siciline Kayıt(VERBİS) Yükümlülüğüne Getirilecek İstisnalar</a:t>
            </a:r>
          </a:p>
        </p:txBody>
      </p:sp>
      <p:sp>
        <p:nvSpPr>
          <p:cNvPr id="3" name="İçerik Yer Tutucusu 2">
            <a:extLst>
              <a:ext uri="{FF2B5EF4-FFF2-40B4-BE49-F238E27FC236}">
                <a16:creationId xmlns:a16="http://schemas.microsoft.com/office/drawing/2014/main" id="{D3935C1A-301A-451B-B782-F530D25206DA}"/>
              </a:ext>
            </a:extLst>
          </p:cNvPr>
          <p:cNvSpPr>
            <a:spLocks noGrp="1"/>
          </p:cNvSpPr>
          <p:nvPr>
            <p:ph idx="1"/>
          </p:nvPr>
        </p:nvSpPr>
        <p:spPr>
          <a:xfrm>
            <a:off x="251519" y="1196752"/>
            <a:ext cx="8640961" cy="5328592"/>
          </a:xfrm>
        </p:spPr>
        <p:txBody>
          <a:bodyPr>
            <a:noAutofit/>
          </a:bodyPr>
          <a:lstStyle/>
          <a:p>
            <a:pPr marL="0" indent="0" algn="just" fontAlgn="base">
              <a:spcBef>
                <a:spcPts val="0"/>
              </a:spcBef>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fontAlgn="base">
              <a:spcBef>
                <a:spcPts val="0"/>
              </a:spcBef>
              <a:buNone/>
            </a:pPr>
            <a:r>
              <a:rPr lang="tr-TR" sz="2400" dirty="0">
                <a:solidFill>
                  <a:schemeClr val="tx1"/>
                </a:solidFill>
                <a:latin typeface="Bookman Old Style" panose="02050604050505020204" pitchFamily="18" charset="0"/>
                <a:cs typeface="Arial" panose="020B0604020202020204" pitchFamily="34" charset="0"/>
              </a:rPr>
              <a:t>02/04/2018 tarih ve 2018/32 sayılı Karar Eki Liste</a:t>
            </a:r>
          </a:p>
          <a:p>
            <a:pPr marL="0" indent="0" algn="just" fontAlgn="base">
              <a:spcBef>
                <a:spcPts val="0"/>
              </a:spcBef>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fontAlgn="base">
              <a:spcBef>
                <a:spcPts val="0"/>
              </a:spcBef>
              <a:buNone/>
            </a:pPr>
            <a:r>
              <a:rPr lang="tr-TR" sz="2400" dirty="0">
                <a:solidFill>
                  <a:schemeClr val="tx1"/>
                </a:solidFill>
                <a:latin typeface="Bookman Old Style" panose="02050604050505020204" pitchFamily="18" charset="0"/>
                <a:cs typeface="Arial" panose="020B0604020202020204" pitchFamily="34" charset="0"/>
              </a:rPr>
              <a:t>1- Herhangi bir veri kayıt sisteminin parçası olmak kaydıyla yalnızca </a:t>
            </a:r>
            <a:r>
              <a:rPr lang="tr-TR" sz="2400" b="1" dirty="0">
                <a:solidFill>
                  <a:schemeClr val="tx1"/>
                </a:solidFill>
                <a:latin typeface="Bookman Old Style" panose="02050604050505020204" pitchFamily="18" charset="0"/>
                <a:cs typeface="Arial" panose="020B0604020202020204" pitchFamily="34" charset="0"/>
              </a:rPr>
              <a:t>otomatik olmayan yollarla kişisel veri işleyenler.</a:t>
            </a:r>
          </a:p>
          <a:p>
            <a:pPr marL="0" indent="0" algn="just" fontAlgn="base">
              <a:spcBef>
                <a:spcPts val="0"/>
              </a:spcBef>
              <a:buNone/>
            </a:pPr>
            <a:endParaRPr lang="tr-TR" sz="2400" b="1" dirty="0">
              <a:solidFill>
                <a:schemeClr val="tx1"/>
              </a:solidFill>
              <a:latin typeface="Bookman Old Style" panose="02050604050505020204" pitchFamily="18" charset="0"/>
              <a:cs typeface="Arial" panose="020B0604020202020204" pitchFamily="34" charset="0"/>
            </a:endParaRPr>
          </a:p>
          <a:p>
            <a:pPr marL="0" indent="0" algn="just" fontAlgn="base">
              <a:spcBef>
                <a:spcPts val="0"/>
              </a:spcBef>
              <a:buNone/>
            </a:pPr>
            <a:r>
              <a:rPr lang="tr-TR" sz="2400" dirty="0">
                <a:solidFill>
                  <a:schemeClr val="tx1"/>
                </a:solidFill>
                <a:latin typeface="Bookman Old Style" panose="02050604050505020204" pitchFamily="18" charset="0"/>
                <a:cs typeface="Arial" panose="020B0604020202020204" pitchFamily="34" charset="0"/>
              </a:rPr>
              <a:t>2- 18/01/1972 tarihli ve 1512 sayılı Noterlik Kanunu uyarınca faaliyet gösteren </a:t>
            </a:r>
            <a:r>
              <a:rPr lang="tr-TR" sz="2400" b="1" dirty="0">
                <a:solidFill>
                  <a:schemeClr val="tx1"/>
                </a:solidFill>
                <a:latin typeface="Bookman Old Style" panose="02050604050505020204" pitchFamily="18" charset="0"/>
                <a:cs typeface="Arial" panose="020B0604020202020204" pitchFamily="34" charset="0"/>
              </a:rPr>
              <a:t>noterler.</a:t>
            </a:r>
          </a:p>
        </p:txBody>
      </p:sp>
      <p:sp>
        <p:nvSpPr>
          <p:cNvPr id="4" name="Alt Bilgi Yer Tutucusu 3">
            <a:extLst>
              <a:ext uri="{FF2B5EF4-FFF2-40B4-BE49-F238E27FC236}">
                <a16:creationId xmlns:a16="http://schemas.microsoft.com/office/drawing/2014/main" id="{51655769-BCBC-4797-BF47-DD8CB321AE17}"/>
              </a:ext>
            </a:extLst>
          </p:cNvPr>
          <p:cNvSpPr>
            <a:spLocks noGrp="1"/>
          </p:cNvSpPr>
          <p:nvPr>
            <p:ph type="ftr" sz="quarter" idx="11"/>
          </p:nvPr>
        </p:nvSpPr>
        <p:spPr>
          <a:xfrm>
            <a:off x="609599" y="6525344"/>
            <a:ext cx="4622973" cy="432048"/>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1940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935C1A-301A-451B-B782-F530D25206DA}"/>
              </a:ext>
            </a:extLst>
          </p:cNvPr>
          <p:cNvSpPr>
            <a:spLocks noGrp="1"/>
          </p:cNvSpPr>
          <p:nvPr>
            <p:ph idx="1"/>
          </p:nvPr>
        </p:nvSpPr>
        <p:spPr>
          <a:xfrm>
            <a:off x="251520" y="908720"/>
            <a:ext cx="8568951" cy="5616624"/>
          </a:xfrm>
        </p:spPr>
        <p:txBody>
          <a:bodyPr>
            <a:noAutofit/>
          </a:bodyPr>
          <a:lstStyle/>
          <a:p>
            <a:pPr marL="0" indent="0" algn="just" fontAlgn="base">
              <a:spcBef>
                <a:spcPts val="0"/>
              </a:spcBef>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fontAlgn="base">
              <a:spcBef>
                <a:spcPts val="0"/>
              </a:spcBef>
              <a:buNone/>
            </a:pPr>
            <a:r>
              <a:rPr lang="tr-TR" sz="2400" dirty="0">
                <a:solidFill>
                  <a:schemeClr val="tx1"/>
                </a:solidFill>
                <a:latin typeface="Bookman Old Style" panose="02050604050505020204" pitchFamily="18" charset="0"/>
                <a:cs typeface="Arial" panose="020B0604020202020204" pitchFamily="34" charset="0"/>
              </a:rPr>
              <a:t>3- 04/11/2004 tarihli ve 5253 sayılı </a:t>
            </a:r>
            <a:r>
              <a:rPr lang="tr-TR" sz="2400" b="1" dirty="0">
                <a:solidFill>
                  <a:schemeClr val="tx1"/>
                </a:solidFill>
                <a:latin typeface="Bookman Old Style" panose="02050604050505020204" pitchFamily="18" charset="0"/>
                <a:cs typeface="Arial" panose="020B0604020202020204" pitchFamily="34" charset="0"/>
              </a:rPr>
              <a:t>Dernekler</a:t>
            </a:r>
            <a:r>
              <a:rPr lang="tr-TR" sz="2400" dirty="0">
                <a:solidFill>
                  <a:schemeClr val="tx1"/>
                </a:solidFill>
                <a:latin typeface="Bookman Old Style" panose="02050604050505020204" pitchFamily="18" charset="0"/>
                <a:cs typeface="Arial" panose="020B0604020202020204" pitchFamily="34" charset="0"/>
              </a:rPr>
              <a:t> Kanununa göre kurulmuş derneklerden, </a:t>
            </a:r>
          </a:p>
          <a:p>
            <a:pPr marL="0" indent="0" algn="just" fontAlgn="base">
              <a:spcBef>
                <a:spcPts val="0"/>
              </a:spcBef>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fontAlgn="base">
              <a:spcBef>
                <a:spcPts val="0"/>
              </a:spcBef>
              <a:buNone/>
            </a:pPr>
            <a:r>
              <a:rPr lang="tr-TR" sz="2400" dirty="0">
                <a:solidFill>
                  <a:schemeClr val="tx1"/>
                </a:solidFill>
                <a:latin typeface="Bookman Old Style" panose="02050604050505020204" pitchFamily="18" charset="0"/>
                <a:cs typeface="Arial" panose="020B0604020202020204" pitchFamily="34" charset="0"/>
              </a:rPr>
              <a:t>20/02/2008 tarihli ve 5737 sayılı </a:t>
            </a:r>
            <a:r>
              <a:rPr lang="tr-TR" sz="2400" b="1" dirty="0">
                <a:solidFill>
                  <a:schemeClr val="tx1"/>
                </a:solidFill>
                <a:latin typeface="Bookman Old Style" panose="02050604050505020204" pitchFamily="18" charset="0"/>
                <a:cs typeface="Arial" panose="020B0604020202020204" pitchFamily="34" charset="0"/>
              </a:rPr>
              <a:t>Vakıflar </a:t>
            </a:r>
            <a:r>
              <a:rPr lang="tr-TR" sz="2400" dirty="0">
                <a:solidFill>
                  <a:schemeClr val="tx1"/>
                </a:solidFill>
                <a:latin typeface="Bookman Old Style" panose="02050604050505020204" pitchFamily="18" charset="0"/>
                <a:cs typeface="Arial" panose="020B0604020202020204" pitchFamily="34" charset="0"/>
              </a:rPr>
              <a:t>Kanununa göre kurulmuş vakıflardan ve 18/10/2012 tarihli 6356 sayılı Sendikalar ve Toplu İş Sözleşmesi Kanununa göre kurulmuş </a:t>
            </a:r>
            <a:r>
              <a:rPr lang="tr-TR" sz="2400" b="1" dirty="0">
                <a:solidFill>
                  <a:schemeClr val="tx1"/>
                </a:solidFill>
                <a:latin typeface="Bookman Old Style" panose="02050604050505020204" pitchFamily="18" charset="0"/>
                <a:cs typeface="Arial" panose="020B0604020202020204" pitchFamily="34" charset="0"/>
              </a:rPr>
              <a:t>sendikalar</a:t>
            </a:r>
            <a:r>
              <a:rPr lang="tr-TR" sz="2400" dirty="0">
                <a:solidFill>
                  <a:schemeClr val="tx1"/>
                </a:solidFill>
                <a:latin typeface="Bookman Old Style" panose="02050604050505020204" pitchFamily="18" charset="0"/>
                <a:cs typeface="Arial" panose="020B0604020202020204" pitchFamily="34" charset="0"/>
              </a:rPr>
              <a:t>dan yalnızca ilgili mevzuat ve amaçlarına uygun, faaliyet alanlarıyla sınırlı ve sadece kendi çalışanlarına, üyelerine, mensuplarına ve bağışçılarına yönelik kişisel veri işleyenler.</a:t>
            </a:r>
          </a:p>
        </p:txBody>
      </p:sp>
      <p:sp>
        <p:nvSpPr>
          <p:cNvPr id="4" name="Alt Bilgi Yer Tutucusu 3">
            <a:extLst>
              <a:ext uri="{FF2B5EF4-FFF2-40B4-BE49-F238E27FC236}">
                <a16:creationId xmlns:a16="http://schemas.microsoft.com/office/drawing/2014/main" id="{51655769-BCBC-4797-BF47-DD8CB321AE17}"/>
              </a:ext>
            </a:extLst>
          </p:cNvPr>
          <p:cNvSpPr>
            <a:spLocks noGrp="1"/>
          </p:cNvSpPr>
          <p:nvPr>
            <p:ph type="ftr" sz="quarter" idx="11"/>
          </p:nvPr>
        </p:nvSpPr>
        <p:spPr>
          <a:xfrm>
            <a:off x="609599" y="6525344"/>
            <a:ext cx="4622973" cy="432048"/>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3006180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935C1A-301A-451B-B782-F530D25206DA}"/>
              </a:ext>
            </a:extLst>
          </p:cNvPr>
          <p:cNvSpPr>
            <a:spLocks noGrp="1"/>
          </p:cNvSpPr>
          <p:nvPr>
            <p:ph idx="1"/>
          </p:nvPr>
        </p:nvSpPr>
        <p:spPr>
          <a:xfrm>
            <a:off x="251521" y="810304"/>
            <a:ext cx="8640960" cy="5427008"/>
          </a:xfrm>
        </p:spPr>
        <p:txBody>
          <a:bodyPr>
            <a:noAutofit/>
          </a:bodyPr>
          <a:lstStyle/>
          <a:p>
            <a:pPr marL="0" indent="0" algn="just" fontAlgn="base">
              <a:spcBef>
                <a:spcPts val="0"/>
              </a:spcBef>
              <a:buNone/>
            </a:pPr>
            <a:endParaRPr lang="tr-TR" sz="2000" dirty="0">
              <a:latin typeface="Bookman Old Style" panose="02050604050505020204" pitchFamily="18" charset="0"/>
              <a:cs typeface="Arial" panose="020B0604020202020204" pitchFamily="34" charset="0"/>
            </a:endParaRPr>
          </a:p>
          <a:p>
            <a:pPr marL="0" indent="0" algn="just" fontAlgn="base">
              <a:spcBef>
                <a:spcPts val="0"/>
              </a:spcBef>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fontAlgn="base">
              <a:spcBef>
                <a:spcPts val="0"/>
              </a:spcBef>
              <a:buNone/>
            </a:pPr>
            <a:r>
              <a:rPr lang="tr-TR" sz="2400" dirty="0">
                <a:solidFill>
                  <a:schemeClr val="tx1"/>
                </a:solidFill>
                <a:latin typeface="Bookman Old Style" panose="02050604050505020204" pitchFamily="18" charset="0"/>
                <a:cs typeface="Arial" panose="020B0604020202020204" pitchFamily="34" charset="0"/>
              </a:rPr>
              <a:t>4- 22/04/1983 tarihli ve 2820 sayılı Siyasi Partiler Kanununa göre kurulmuş </a:t>
            </a:r>
            <a:r>
              <a:rPr lang="tr-TR" sz="2400" b="1" dirty="0">
                <a:solidFill>
                  <a:schemeClr val="tx1"/>
                </a:solidFill>
                <a:latin typeface="Bookman Old Style" panose="02050604050505020204" pitchFamily="18" charset="0"/>
                <a:cs typeface="Arial" panose="020B0604020202020204" pitchFamily="34" charset="0"/>
              </a:rPr>
              <a:t>siyasi partiler.</a:t>
            </a:r>
          </a:p>
          <a:p>
            <a:pPr marL="0" indent="0" algn="just" fontAlgn="base">
              <a:spcBef>
                <a:spcPts val="0"/>
              </a:spcBef>
              <a:buNone/>
            </a:pPr>
            <a:endParaRPr lang="tr-TR" sz="2400" b="1" dirty="0">
              <a:solidFill>
                <a:schemeClr val="tx1"/>
              </a:solidFill>
              <a:latin typeface="Bookman Old Style" panose="02050604050505020204" pitchFamily="18" charset="0"/>
              <a:cs typeface="Arial" panose="020B0604020202020204" pitchFamily="34" charset="0"/>
            </a:endParaRPr>
          </a:p>
          <a:p>
            <a:pPr marL="0" indent="0" algn="just" fontAlgn="base">
              <a:spcBef>
                <a:spcPts val="0"/>
              </a:spcBef>
              <a:buNone/>
            </a:pPr>
            <a:r>
              <a:rPr lang="tr-TR" sz="2400" dirty="0">
                <a:solidFill>
                  <a:schemeClr val="tx1"/>
                </a:solidFill>
                <a:latin typeface="Bookman Old Style" panose="02050604050505020204" pitchFamily="18" charset="0"/>
                <a:cs typeface="Arial" panose="020B0604020202020204" pitchFamily="34" charset="0"/>
              </a:rPr>
              <a:t>5- 19/3/1969 tarihli ve 1136 sayılı Avukatlık Kanunu uyarınca faaliyet gösteren </a:t>
            </a:r>
            <a:r>
              <a:rPr lang="tr-TR" sz="2400" b="1" dirty="0">
                <a:solidFill>
                  <a:schemeClr val="tx1"/>
                </a:solidFill>
                <a:latin typeface="Bookman Old Style" panose="02050604050505020204" pitchFamily="18" charset="0"/>
                <a:cs typeface="Arial" panose="020B0604020202020204" pitchFamily="34" charset="0"/>
              </a:rPr>
              <a:t>avukatlar.</a:t>
            </a:r>
          </a:p>
          <a:p>
            <a:pPr marL="0" indent="0" algn="just" fontAlgn="base">
              <a:spcBef>
                <a:spcPts val="0"/>
              </a:spcBef>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fontAlgn="base">
              <a:spcBef>
                <a:spcPts val="0"/>
              </a:spcBef>
              <a:buNone/>
            </a:pPr>
            <a:r>
              <a:rPr lang="tr-TR" sz="2400" dirty="0">
                <a:solidFill>
                  <a:schemeClr val="tx1"/>
                </a:solidFill>
                <a:latin typeface="Bookman Old Style" panose="02050604050505020204" pitchFamily="18" charset="0"/>
                <a:cs typeface="Arial" panose="020B0604020202020204" pitchFamily="34" charset="0"/>
              </a:rPr>
              <a:t>6- 1/6/1989 tarihli ve 3568 sayılı Serbest Muhasebeci Mali Müşavirlik ve Yeminli Mali Müşavirlik Kanunu uyarınca faaliyet gösteren </a:t>
            </a:r>
            <a:r>
              <a:rPr lang="tr-TR" sz="2400" b="1" dirty="0">
                <a:solidFill>
                  <a:schemeClr val="tx1"/>
                </a:solidFill>
                <a:latin typeface="Bookman Old Style" panose="02050604050505020204" pitchFamily="18" charset="0"/>
                <a:cs typeface="Arial" panose="020B0604020202020204" pitchFamily="34" charset="0"/>
              </a:rPr>
              <a:t>Serbest Muhasebeci Mali Müşavirler</a:t>
            </a:r>
            <a:r>
              <a:rPr lang="tr-TR" sz="2400" dirty="0">
                <a:solidFill>
                  <a:schemeClr val="tx1"/>
                </a:solidFill>
                <a:latin typeface="Bookman Old Style" panose="02050604050505020204" pitchFamily="18" charset="0"/>
                <a:cs typeface="Arial" panose="020B0604020202020204" pitchFamily="34" charset="0"/>
              </a:rPr>
              <a:t> ve </a:t>
            </a:r>
            <a:r>
              <a:rPr lang="tr-TR" sz="2400" b="1" dirty="0">
                <a:solidFill>
                  <a:schemeClr val="tx1"/>
                </a:solidFill>
                <a:latin typeface="Bookman Old Style" panose="02050604050505020204" pitchFamily="18" charset="0"/>
                <a:cs typeface="Arial" panose="020B0604020202020204" pitchFamily="34" charset="0"/>
              </a:rPr>
              <a:t>Yeminli Mali Müşavirler.</a:t>
            </a:r>
          </a:p>
        </p:txBody>
      </p:sp>
      <p:sp>
        <p:nvSpPr>
          <p:cNvPr id="4" name="Alt Bilgi Yer Tutucusu 3">
            <a:extLst>
              <a:ext uri="{FF2B5EF4-FFF2-40B4-BE49-F238E27FC236}">
                <a16:creationId xmlns:a16="http://schemas.microsoft.com/office/drawing/2014/main" id="{51655769-BCBC-4797-BF47-DD8CB321AE17}"/>
              </a:ext>
            </a:extLst>
          </p:cNvPr>
          <p:cNvSpPr>
            <a:spLocks noGrp="1"/>
          </p:cNvSpPr>
          <p:nvPr>
            <p:ph type="ftr" sz="quarter" idx="11"/>
          </p:nvPr>
        </p:nvSpPr>
        <p:spPr>
          <a:xfrm>
            <a:off x="611560" y="6425952"/>
            <a:ext cx="4622973" cy="432048"/>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5470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AF3AF5A-CEA8-4C6B-9121-51B12BA33D1A}"/>
              </a:ext>
            </a:extLst>
          </p:cNvPr>
          <p:cNvSpPr>
            <a:spLocks noGrp="1"/>
          </p:cNvSpPr>
          <p:nvPr>
            <p:ph idx="1"/>
          </p:nvPr>
        </p:nvSpPr>
        <p:spPr>
          <a:xfrm>
            <a:off x="179512" y="116631"/>
            <a:ext cx="8856984" cy="6340367"/>
          </a:xfrm>
        </p:spPr>
        <p:txBody>
          <a:bodyPr>
            <a:normAutofit/>
          </a:bodyPr>
          <a:lstStyle/>
          <a:p>
            <a:pPr marL="0" indent="0" algn="just">
              <a:buNone/>
            </a:pPr>
            <a:endParaRPr lang="tr-TR" sz="2400" b="1" dirty="0">
              <a:solidFill>
                <a:schemeClr val="tx1"/>
              </a:solidFill>
              <a:latin typeface="Arial" panose="020B0604020202020204" pitchFamily="34" charset="0"/>
              <a:cs typeface="Arial" panose="020B0604020202020204" pitchFamily="34" charset="0"/>
            </a:endParaRPr>
          </a:p>
          <a:p>
            <a:pPr marL="0" indent="0" algn="just">
              <a:buNone/>
            </a:pPr>
            <a:r>
              <a:rPr lang="tr-TR" sz="2400" b="1" dirty="0">
                <a:solidFill>
                  <a:schemeClr val="tx1"/>
                </a:solidFill>
                <a:latin typeface="Bookman Old Style" panose="02050604050505020204" pitchFamily="18" charset="0"/>
                <a:cs typeface="Arial" panose="020B0604020202020204" pitchFamily="34" charset="0"/>
              </a:rPr>
              <a:t>Anayasa </a:t>
            </a:r>
          </a:p>
          <a:p>
            <a:pPr marL="0" indent="0" algn="just">
              <a:buNone/>
            </a:pPr>
            <a:r>
              <a:rPr lang="tr-TR" sz="2400" b="1" dirty="0">
                <a:solidFill>
                  <a:schemeClr val="tx1"/>
                </a:solidFill>
                <a:latin typeface="Bookman Old Style" panose="02050604050505020204" pitchFamily="18" charset="0"/>
                <a:cs typeface="Arial" panose="020B0604020202020204" pitchFamily="34" charset="0"/>
              </a:rPr>
              <a:t>Özel Hayatın Gizliliği ve Korunması </a:t>
            </a:r>
          </a:p>
          <a:p>
            <a:pPr marL="0" indent="0" algn="just">
              <a:buNone/>
            </a:pPr>
            <a:r>
              <a:rPr lang="tr-TR" sz="2400" b="1" dirty="0">
                <a:solidFill>
                  <a:schemeClr val="tx1"/>
                </a:solidFill>
                <a:latin typeface="Bookman Old Style" panose="02050604050505020204" pitchFamily="18" charset="0"/>
                <a:cs typeface="Arial" panose="020B0604020202020204" pitchFamily="34" charset="0"/>
              </a:rPr>
              <a:t>Madde 20</a:t>
            </a:r>
          </a:p>
          <a:p>
            <a:pPr marL="0" indent="0" algn="just">
              <a:buNone/>
            </a:pPr>
            <a:endParaRPr lang="tr-TR" sz="2400" dirty="0">
              <a:solidFill>
                <a:schemeClr val="tx1"/>
              </a:solidFill>
              <a:latin typeface="Arial" panose="020B0604020202020204" pitchFamily="34"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Herkes, kendisiyle ilgili kişisel verilerin korunmasını isteme hakkına sahiptir. Bu hak; kişinin kendisiyle ilgili kişisel veriler hakkında bilgilendirilme, bu verilere erişme, bunların düzeltilmesini veya silinmesini talep etme ve amaçları doğrultusunda kullanılıp kullanılmadığını öğrenmeyi de kapsar. Kişisel veriler, ancak kanunda öngörülen hallerde veya kişinin açık rızasıyla işlenebilir. </a:t>
            </a:r>
            <a:r>
              <a:rPr lang="tr-TR" sz="2400" b="1" dirty="0">
                <a:solidFill>
                  <a:schemeClr val="tx1"/>
                </a:solidFill>
                <a:latin typeface="Bookman Old Style" panose="02050604050505020204" pitchFamily="18" charset="0"/>
                <a:cs typeface="Arial" panose="020B0604020202020204" pitchFamily="34" charset="0"/>
              </a:rPr>
              <a:t>Kişisel verilerin korunmasına ilişkin esas ve usuller kanunla düzenlenir.</a:t>
            </a:r>
          </a:p>
          <a:p>
            <a:endParaRPr lang="tr-TR" dirty="0"/>
          </a:p>
        </p:txBody>
      </p:sp>
      <p:sp>
        <p:nvSpPr>
          <p:cNvPr id="4" name="Kaydırma: Yatay 3">
            <a:extLst>
              <a:ext uri="{FF2B5EF4-FFF2-40B4-BE49-F238E27FC236}">
                <a16:creationId xmlns:a16="http://schemas.microsoft.com/office/drawing/2014/main" id="{3308DC41-389C-4704-BED3-33F55F32FCA0}"/>
              </a:ext>
            </a:extLst>
          </p:cNvPr>
          <p:cNvSpPr/>
          <p:nvPr/>
        </p:nvSpPr>
        <p:spPr>
          <a:xfrm>
            <a:off x="6156176" y="0"/>
            <a:ext cx="2592288" cy="205930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Bookman Old Style" panose="02050604050505020204" pitchFamily="18" charset="0"/>
              </a:rPr>
              <a:t>İlgili madde Anayasaya ilk kez 2010 yılında girmiştir. </a:t>
            </a:r>
          </a:p>
        </p:txBody>
      </p:sp>
      <p:sp>
        <p:nvSpPr>
          <p:cNvPr id="6" name="Dikdörtgen 5">
            <a:extLst>
              <a:ext uri="{FF2B5EF4-FFF2-40B4-BE49-F238E27FC236}">
                <a16:creationId xmlns:a16="http://schemas.microsoft.com/office/drawing/2014/main" id="{450CD450-A49E-4937-B5B3-BF4452F4D67B}"/>
              </a:ext>
            </a:extLst>
          </p:cNvPr>
          <p:cNvSpPr/>
          <p:nvPr/>
        </p:nvSpPr>
        <p:spPr>
          <a:xfrm>
            <a:off x="499632" y="6456999"/>
            <a:ext cx="1527982" cy="338554"/>
          </a:xfrm>
          <a:prstGeom prst="rect">
            <a:avLst/>
          </a:prstGeom>
        </p:spPr>
        <p:txBody>
          <a:bodyPr wrap="none">
            <a:spAutoFit/>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22928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6149A3-9606-426A-AC4B-B9560521EF0F}"/>
              </a:ext>
            </a:extLst>
          </p:cNvPr>
          <p:cNvSpPr>
            <a:spLocks noGrp="1"/>
          </p:cNvSpPr>
          <p:nvPr>
            <p:ph type="title"/>
          </p:nvPr>
        </p:nvSpPr>
        <p:spPr>
          <a:xfrm>
            <a:off x="465585" y="0"/>
            <a:ext cx="8354888" cy="576064"/>
          </a:xfrm>
        </p:spPr>
        <p:txBody>
          <a:bodyPr>
            <a:normAutofit/>
          </a:bodyPr>
          <a:lstStyle/>
          <a:p>
            <a:pPr algn="ctr"/>
            <a:r>
              <a:rPr lang="tr-TR" sz="2800" b="1" cap="none" dirty="0">
                <a:solidFill>
                  <a:schemeClr val="tx1"/>
                </a:solidFill>
                <a:latin typeface="Bookman Old Style" panose="02050604050505020204" pitchFamily="18" charset="0"/>
                <a:cs typeface="Arial" panose="020B0604020202020204" pitchFamily="34" charset="0"/>
              </a:rPr>
              <a:t>KVKK Tam İstisnalar</a:t>
            </a:r>
          </a:p>
        </p:txBody>
      </p:sp>
      <p:sp>
        <p:nvSpPr>
          <p:cNvPr id="3" name="İçerik Yer Tutucusu 2">
            <a:extLst>
              <a:ext uri="{FF2B5EF4-FFF2-40B4-BE49-F238E27FC236}">
                <a16:creationId xmlns:a16="http://schemas.microsoft.com/office/drawing/2014/main" id="{8A1C6404-75C5-4E2D-9F63-AE92C2494A7C}"/>
              </a:ext>
            </a:extLst>
          </p:cNvPr>
          <p:cNvSpPr>
            <a:spLocks noGrp="1"/>
          </p:cNvSpPr>
          <p:nvPr>
            <p:ph idx="1"/>
          </p:nvPr>
        </p:nvSpPr>
        <p:spPr>
          <a:xfrm>
            <a:off x="179512" y="620688"/>
            <a:ext cx="8640961" cy="5832648"/>
          </a:xfrm>
        </p:spPr>
        <p:txBody>
          <a:bodyPr>
            <a:normAutofit fontScale="92500" lnSpcReduction="10000"/>
          </a:bodyPr>
          <a:lstStyle/>
          <a:p>
            <a:pPr marL="0" indent="0" algn="just">
              <a:buNone/>
            </a:pPr>
            <a:r>
              <a:rPr lang="tr-TR" sz="2400" dirty="0">
                <a:solidFill>
                  <a:schemeClr val="tx1"/>
                </a:solidFill>
                <a:latin typeface="Bookman Old Style" panose="02050604050505020204" pitchFamily="18" charset="0"/>
                <a:cs typeface="Arial" panose="020B0604020202020204" pitchFamily="34" charset="0"/>
              </a:rPr>
              <a:t>Aşağıda belirtilen durumlarda Kanun hükümleri uygulanmayacaktır;</a:t>
            </a:r>
          </a:p>
          <a:p>
            <a:pPr algn="just"/>
            <a:r>
              <a:rPr lang="tr-TR" sz="2400" b="1" dirty="0">
                <a:solidFill>
                  <a:schemeClr val="tx1"/>
                </a:solidFill>
                <a:latin typeface="Bookman Old Style" panose="02050604050505020204" pitchFamily="18" charset="0"/>
                <a:cs typeface="Arial" panose="020B0604020202020204" pitchFamily="34" charset="0"/>
              </a:rPr>
              <a:t>Kişisel verilerin, üçüncü kişilere verilmemek</a:t>
            </a:r>
            <a:r>
              <a:rPr lang="tr-TR" sz="2400" dirty="0">
                <a:solidFill>
                  <a:schemeClr val="tx1"/>
                </a:solidFill>
                <a:latin typeface="Bookman Old Style" panose="02050604050505020204" pitchFamily="18" charset="0"/>
                <a:cs typeface="Arial" panose="020B0604020202020204" pitchFamily="34" charset="0"/>
              </a:rPr>
              <a:t> ve veri güvenliğine ilişkin yükümlülüklere uyulmak </a:t>
            </a:r>
            <a:r>
              <a:rPr lang="tr-TR" sz="2400" b="1" dirty="0">
                <a:solidFill>
                  <a:schemeClr val="tx1"/>
                </a:solidFill>
                <a:latin typeface="Bookman Old Style" panose="02050604050505020204" pitchFamily="18" charset="0"/>
                <a:cs typeface="Arial" panose="020B0604020202020204" pitchFamily="34" charset="0"/>
              </a:rPr>
              <a:t>kaydıyla </a:t>
            </a:r>
            <a:r>
              <a:rPr lang="tr-TR" sz="2400" dirty="0">
                <a:solidFill>
                  <a:schemeClr val="tx1"/>
                </a:solidFill>
                <a:latin typeface="Bookman Old Style" panose="02050604050505020204" pitchFamily="18" charset="0"/>
                <a:cs typeface="Arial" panose="020B0604020202020204" pitchFamily="34" charset="0"/>
              </a:rPr>
              <a:t>gerçek kişiler tarafından tamamen kendisiyle veya aynı konutta yaşayan </a:t>
            </a:r>
            <a:r>
              <a:rPr lang="tr-TR" sz="2400" b="1" dirty="0">
                <a:solidFill>
                  <a:schemeClr val="tx1"/>
                </a:solidFill>
                <a:latin typeface="Bookman Old Style" panose="02050604050505020204" pitchFamily="18" charset="0"/>
                <a:cs typeface="Arial" panose="020B0604020202020204" pitchFamily="34" charset="0"/>
              </a:rPr>
              <a:t>aile fertleriyle ilgili faaliyetler kapsamında işlenmesi,</a:t>
            </a:r>
          </a:p>
          <a:p>
            <a:pPr algn="just"/>
            <a:r>
              <a:rPr lang="tr-TR" sz="2400" dirty="0">
                <a:solidFill>
                  <a:schemeClr val="tx1"/>
                </a:solidFill>
                <a:latin typeface="Bookman Old Style" panose="02050604050505020204" pitchFamily="18" charset="0"/>
                <a:cs typeface="Arial" panose="020B0604020202020204" pitchFamily="34" charset="0"/>
              </a:rPr>
              <a:t>Kişisel verilerin resmi istatistik ile </a:t>
            </a:r>
            <a:r>
              <a:rPr lang="tr-TR" sz="2400" b="1" dirty="0">
                <a:solidFill>
                  <a:schemeClr val="tx1"/>
                </a:solidFill>
                <a:latin typeface="Bookman Old Style" panose="02050604050505020204" pitchFamily="18" charset="0"/>
                <a:cs typeface="Arial" panose="020B0604020202020204" pitchFamily="34" charset="0"/>
              </a:rPr>
              <a:t>anonim hâle getirilmek suretiyle araştırma, planlama ve istatistik gibi amaçlarla işlenmesi,</a:t>
            </a:r>
          </a:p>
          <a:p>
            <a:pPr algn="just"/>
            <a:r>
              <a:rPr lang="tr-TR" sz="2400" dirty="0">
                <a:solidFill>
                  <a:schemeClr val="tx1"/>
                </a:solidFill>
                <a:latin typeface="Bookman Old Style" panose="02050604050505020204" pitchFamily="18" charset="0"/>
                <a:cs typeface="Arial" panose="020B0604020202020204" pitchFamily="34" charset="0"/>
              </a:rPr>
              <a:t>Kişisel verilerin </a:t>
            </a:r>
            <a:r>
              <a:rPr lang="tr-TR" sz="2400" b="1" dirty="0">
                <a:solidFill>
                  <a:schemeClr val="tx1"/>
                </a:solidFill>
                <a:latin typeface="Bookman Old Style" panose="02050604050505020204" pitchFamily="18" charset="0"/>
                <a:cs typeface="Arial" panose="020B0604020202020204" pitchFamily="34" charset="0"/>
              </a:rPr>
              <a:t>millî savunmayı</a:t>
            </a:r>
            <a:r>
              <a:rPr lang="tr-TR" sz="2400" dirty="0">
                <a:solidFill>
                  <a:schemeClr val="tx1"/>
                </a:solidFill>
                <a:latin typeface="Bookman Old Style" panose="02050604050505020204" pitchFamily="18" charset="0"/>
                <a:cs typeface="Arial" panose="020B0604020202020204" pitchFamily="34" charset="0"/>
              </a:rPr>
              <a:t>, </a:t>
            </a:r>
            <a:r>
              <a:rPr lang="tr-TR" sz="2400" b="1" dirty="0">
                <a:solidFill>
                  <a:schemeClr val="tx1"/>
                </a:solidFill>
                <a:latin typeface="Bookman Old Style" panose="02050604050505020204" pitchFamily="18" charset="0"/>
                <a:cs typeface="Arial" panose="020B0604020202020204" pitchFamily="34" charset="0"/>
              </a:rPr>
              <a:t>millî güvenliği, kamu güvenliğini, kamu düzenini, ekonomik güvenliği, özel hayatın gizliliğini veya kişilik haklarını ihlal etmemek ya da suç teşkil etmemek kaydıyla, sanat, tarih, edebiyat veya bilimsel amaçlarla ya da ifade özgürlüğü kapsamında işlenmesi,</a:t>
            </a:r>
          </a:p>
        </p:txBody>
      </p:sp>
      <p:sp>
        <p:nvSpPr>
          <p:cNvPr id="4" name="Alt Bilgi Yer Tutucusu 3">
            <a:extLst>
              <a:ext uri="{FF2B5EF4-FFF2-40B4-BE49-F238E27FC236}">
                <a16:creationId xmlns:a16="http://schemas.microsoft.com/office/drawing/2014/main" id="{36849F93-3A79-4BE3-8270-2187C6756CC3}"/>
              </a:ext>
            </a:extLst>
          </p:cNvPr>
          <p:cNvSpPr>
            <a:spLocks noGrp="1"/>
          </p:cNvSpPr>
          <p:nvPr>
            <p:ph type="ftr" sz="quarter" idx="11"/>
          </p:nvPr>
        </p:nvSpPr>
        <p:spPr>
          <a:xfrm>
            <a:off x="609599" y="6237312"/>
            <a:ext cx="4622973" cy="936104"/>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3019603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A1C6404-75C5-4E2D-9F63-AE92C2494A7C}"/>
              </a:ext>
            </a:extLst>
          </p:cNvPr>
          <p:cNvSpPr>
            <a:spLocks noGrp="1"/>
          </p:cNvSpPr>
          <p:nvPr>
            <p:ph idx="1"/>
          </p:nvPr>
        </p:nvSpPr>
        <p:spPr>
          <a:xfrm>
            <a:off x="179513" y="620688"/>
            <a:ext cx="8712968" cy="5616624"/>
          </a:xfrm>
        </p:spPr>
        <p:txBody>
          <a:bodyPr>
            <a:normAutofit/>
          </a:bodyPr>
          <a:lstStyle/>
          <a:p>
            <a:pPr algn="just"/>
            <a:endParaRPr lang="tr-TR" sz="2400" dirty="0">
              <a:latin typeface="Bookman Old Style" panose="02050604050505020204" pitchFamily="18" charset="0"/>
              <a:cs typeface="Arial" panose="020B0604020202020204" pitchFamily="34" charset="0"/>
            </a:endParaRPr>
          </a:p>
          <a:p>
            <a:pPr algn="just"/>
            <a:r>
              <a:rPr lang="tr-TR" sz="2400" dirty="0">
                <a:solidFill>
                  <a:schemeClr val="tx1"/>
                </a:solidFill>
                <a:latin typeface="Bookman Old Style" panose="02050604050505020204" pitchFamily="18" charset="0"/>
                <a:cs typeface="Arial" panose="020B0604020202020204" pitchFamily="34" charset="0"/>
              </a:rPr>
              <a:t>Kişisel verilerin millî savunmayı, millî güvenliği, kamu güvenliğini, kamu düzenini veya ekonomik güvenliği sağlamaya yönelik olarak </a:t>
            </a:r>
            <a:r>
              <a:rPr lang="tr-TR" sz="2400" b="1" dirty="0">
                <a:solidFill>
                  <a:schemeClr val="tx1"/>
                </a:solidFill>
                <a:latin typeface="Bookman Old Style" panose="02050604050505020204" pitchFamily="18" charset="0"/>
                <a:cs typeface="Arial" panose="020B0604020202020204" pitchFamily="34" charset="0"/>
              </a:rPr>
              <a:t>kanunla görev ve yetki verilmiş kamu kurum ve kuruluşları tarafından yürütülen önleyici, koruyucu ve </a:t>
            </a:r>
            <a:r>
              <a:rPr lang="tr-TR" sz="2400" b="1" dirty="0" err="1">
                <a:solidFill>
                  <a:schemeClr val="tx1"/>
                </a:solidFill>
                <a:latin typeface="Bookman Old Style" panose="02050604050505020204" pitchFamily="18" charset="0"/>
                <a:cs typeface="Arial" panose="020B0604020202020204" pitchFamily="34" charset="0"/>
              </a:rPr>
              <a:t>istihbari</a:t>
            </a:r>
            <a:r>
              <a:rPr lang="tr-TR" sz="2400" b="1" dirty="0">
                <a:solidFill>
                  <a:schemeClr val="tx1"/>
                </a:solidFill>
                <a:latin typeface="Bookman Old Style" panose="02050604050505020204" pitchFamily="18" charset="0"/>
                <a:cs typeface="Arial" panose="020B0604020202020204" pitchFamily="34" charset="0"/>
              </a:rPr>
              <a:t> faaliyetler kapsamında işlenmesi,</a:t>
            </a:r>
          </a:p>
          <a:p>
            <a:pPr algn="just"/>
            <a:r>
              <a:rPr lang="tr-TR" sz="2400" dirty="0">
                <a:solidFill>
                  <a:schemeClr val="tx1"/>
                </a:solidFill>
                <a:latin typeface="Bookman Old Style" panose="02050604050505020204" pitchFamily="18" charset="0"/>
                <a:cs typeface="Arial" panose="020B0604020202020204" pitchFamily="34" charset="0"/>
              </a:rPr>
              <a:t>Kişisel verilerin soruşturma, kovuşturma, yargılama veya infaz işlemlerine ilişkin olarak </a:t>
            </a:r>
            <a:r>
              <a:rPr lang="tr-TR" sz="2400" b="1" dirty="0">
                <a:solidFill>
                  <a:schemeClr val="tx1"/>
                </a:solidFill>
                <a:latin typeface="Bookman Old Style" panose="02050604050505020204" pitchFamily="18" charset="0"/>
                <a:cs typeface="Arial" panose="020B0604020202020204" pitchFamily="34" charset="0"/>
              </a:rPr>
              <a:t>yargı makamları veya infaz mercileri tarafından işlenmesi.</a:t>
            </a:r>
          </a:p>
        </p:txBody>
      </p:sp>
      <p:sp>
        <p:nvSpPr>
          <p:cNvPr id="4" name="Alt Bilgi Yer Tutucusu 3">
            <a:extLst>
              <a:ext uri="{FF2B5EF4-FFF2-40B4-BE49-F238E27FC236}">
                <a16:creationId xmlns:a16="http://schemas.microsoft.com/office/drawing/2014/main" id="{36849F93-3A79-4BE3-8270-2187C6756CC3}"/>
              </a:ext>
            </a:extLst>
          </p:cNvPr>
          <p:cNvSpPr>
            <a:spLocks noGrp="1"/>
          </p:cNvSpPr>
          <p:nvPr>
            <p:ph type="ftr" sz="quarter" idx="11"/>
          </p:nvPr>
        </p:nvSpPr>
        <p:spPr>
          <a:xfrm>
            <a:off x="609599" y="6237312"/>
            <a:ext cx="4622973" cy="936104"/>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32980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9870E8-1D01-44EE-9759-8E39C488797B}"/>
              </a:ext>
            </a:extLst>
          </p:cNvPr>
          <p:cNvSpPr>
            <a:spLocks noGrp="1"/>
          </p:cNvSpPr>
          <p:nvPr>
            <p:ph type="title"/>
          </p:nvPr>
        </p:nvSpPr>
        <p:spPr>
          <a:xfrm>
            <a:off x="395537" y="116632"/>
            <a:ext cx="8424936" cy="576064"/>
          </a:xfrm>
        </p:spPr>
        <p:txBody>
          <a:bodyPr>
            <a:normAutofit/>
          </a:bodyPr>
          <a:lstStyle/>
          <a:p>
            <a:pPr algn="ctr"/>
            <a:r>
              <a:rPr lang="tr-TR" sz="2800" b="1" dirty="0">
                <a:solidFill>
                  <a:schemeClr val="tx1"/>
                </a:solidFill>
                <a:latin typeface="Bookman Old Style" panose="02050604050505020204" pitchFamily="18" charset="0"/>
                <a:cs typeface="Arial" panose="020B0604020202020204" pitchFamily="34" charset="0"/>
              </a:rPr>
              <a:t>KVKK </a:t>
            </a:r>
            <a:r>
              <a:rPr lang="tr-TR" sz="2800" b="1" cap="none" dirty="0">
                <a:solidFill>
                  <a:schemeClr val="tx1"/>
                </a:solidFill>
                <a:latin typeface="Bookman Old Style" panose="02050604050505020204" pitchFamily="18" charset="0"/>
                <a:cs typeface="Arial" panose="020B0604020202020204" pitchFamily="34" charset="0"/>
              </a:rPr>
              <a:t>Kısmi İstisnalar</a:t>
            </a:r>
            <a:endParaRPr lang="tr-TR" sz="2800" b="1" dirty="0">
              <a:solidFill>
                <a:schemeClr val="tx1"/>
              </a:solidFill>
              <a:latin typeface="Bookman Old Style" panose="02050604050505020204" pitchFamily="18" charset="0"/>
              <a:cs typeface="Arial" panose="020B0604020202020204" pitchFamily="34" charset="0"/>
            </a:endParaRPr>
          </a:p>
        </p:txBody>
      </p:sp>
      <p:sp>
        <p:nvSpPr>
          <p:cNvPr id="3" name="İçerik Yer Tutucusu 2">
            <a:extLst>
              <a:ext uri="{FF2B5EF4-FFF2-40B4-BE49-F238E27FC236}">
                <a16:creationId xmlns:a16="http://schemas.microsoft.com/office/drawing/2014/main" id="{1FB4B3A0-A5C6-45A9-B7C4-DF513973DB96}"/>
              </a:ext>
            </a:extLst>
          </p:cNvPr>
          <p:cNvSpPr>
            <a:spLocks noGrp="1"/>
          </p:cNvSpPr>
          <p:nvPr>
            <p:ph idx="1"/>
          </p:nvPr>
        </p:nvSpPr>
        <p:spPr>
          <a:xfrm>
            <a:off x="395537" y="692696"/>
            <a:ext cx="8424936" cy="5675238"/>
          </a:xfrm>
        </p:spPr>
        <p:txBody>
          <a:bodyPr>
            <a:noAutofit/>
          </a:bodyPr>
          <a:lstStyle/>
          <a:p>
            <a:pPr algn="just"/>
            <a:endParaRPr lang="tr-TR" sz="2400" dirty="0">
              <a:solidFill>
                <a:schemeClr val="tx1"/>
              </a:solidFill>
              <a:latin typeface="Bookman Old Style" panose="02050604050505020204" pitchFamily="18" charset="0"/>
              <a:cs typeface="Arial" panose="020B0604020202020204" pitchFamily="34" charset="0"/>
            </a:endParaRPr>
          </a:p>
          <a:p>
            <a:pPr algn="just"/>
            <a:endParaRPr lang="tr-TR" sz="2400" dirty="0">
              <a:latin typeface="Bookman Old Style" panose="02050604050505020204" pitchFamily="18" charset="0"/>
              <a:cs typeface="Arial" panose="020B0604020202020204" pitchFamily="34" charset="0"/>
            </a:endParaRPr>
          </a:p>
          <a:p>
            <a:pPr algn="just"/>
            <a:r>
              <a:rPr lang="tr-TR" sz="2400" dirty="0">
                <a:solidFill>
                  <a:schemeClr val="tx1"/>
                </a:solidFill>
                <a:latin typeface="Bookman Old Style" panose="02050604050505020204" pitchFamily="18" charset="0"/>
                <a:cs typeface="Arial" panose="020B0604020202020204" pitchFamily="34" charset="0"/>
              </a:rPr>
              <a:t>Kanunun amacına ve temel ilkelerine uygun ve orantılı olma şartı ile bazı hükümlerden muaf tutulan haller şunlardır;</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a) Kişisel veri işlemenin </a:t>
            </a:r>
            <a:r>
              <a:rPr lang="tr-TR" sz="2400" b="1" dirty="0">
                <a:solidFill>
                  <a:srgbClr val="FF0000"/>
                </a:solidFill>
                <a:latin typeface="Bookman Old Style" panose="02050604050505020204" pitchFamily="18" charset="0"/>
                <a:cs typeface="Arial" panose="020B0604020202020204" pitchFamily="34" charset="0"/>
              </a:rPr>
              <a:t>suç işlenmesinin önlenmesi </a:t>
            </a:r>
            <a:r>
              <a:rPr lang="tr-TR" sz="2400" dirty="0">
                <a:solidFill>
                  <a:schemeClr val="tx1"/>
                </a:solidFill>
                <a:latin typeface="Bookman Old Style" panose="02050604050505020204" pitchFamily="18" charset="0"/>
                <a:cs typeface="Arial" panose="020B0604020202020204" pitchFamily="34" charset="0"/>
              </a:rPr>
              <a:t>veya suç soruşturması için gerekli olması,</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b) İlgili kişinin kendisi tarafından </a:t>
            </a:r>
            <a:r>
              <a:rPr lang="tr-TR" sz="2400" b="1" dirty="0">
                <a:solidFill>
                  <a:srgbClr val="FF0000"/>
                </a:solidFill>
                <a:latin typeface="Bookman Old Style" panose="02050604050505020204" pitchFamily="18" charset="0"/>
                <a:cs typeface="Arial" panose="020B0604020202020204" pitchFamily="34" charset="0"/>
              </a:rPr>
              <a:t>alenileştirilmiş kişisel verilerin </a:t>
            </a:r>
            <a:r>
              <a:rPr lang="tr-TR" sz="2400" dirty="0">
                <a:solidFill>
                  <a:schemeClr val="tx1"/>
                </a:solidFill>
                <a:latin typeface="Bookman Old Style" panose="02050604050505020204" pitchFamily="18" charset="0"/>
                <a:cs typeface="Arial" panose="020B0604020202020204" pitchFamily="34" charset="0"/>
              </a:rPr>
              <a:t>işlenmesi, </a:t>
            </a:r>
          </a:p>
        </p:txBody>
      </p:sp>
      <p:sp>
        <p:nvSpPr>
          <p:cNvPr id="4" name="Alt Bilgi Yer Tutucusu 3">
            <a:extLst>
              <a:ext uri="{FF2B5EF4-FFF2-40B4-BE49-F238E27FC236}">
                <a16:creationId xmlns:a16="http://schemas.microsoft.com/office/drawing/2014/main" id="{FEFEBBC6-5170-4A16-BEFA-D2CBF7B17E3F}"/>
              </a:ext>
            </a:extLst>
          </p:cNvPr>
          <p:cNvSpPr>
            <a:spLocks noGrp="1"/>
          </p:cNvSpPr>
          <p:nvPr>
            <p:ph type="ftr" sz="quarter" idx="11"/>
          </p:nvPr>
        </p:nvSpPr>
        <p:spPr>
          <a:xfrm>
            <a:off x="611560" y="6367934"/>
            <a:ext cx="4622973" cy="589457"/>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867025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FB4B3A0-A5C6-45A9-B7C4-DF513973DB96}"/>
              </a:ext>
            </a:extLst>
          </p:cNvPr>
          <p:cNvSpPr>
            <a:spLocks noGrp="1"/>
          </p:cNvSpPr>
          <p:nvPr>
            <p:ph idx="1"/>
          </p:nvPr>
        </p:nvSpPr>
        <p:spPr>
          <a:xfrm>
            <a:off x="179512" y="692696"/>
            <a:ext cx="8640961" cy="5472608"/>
          </a:xfrm>
        </p:spPr>
        <p:txBody>
          <a:bodyPr>
            <a:noAutofit/>
          </a:bodyPr>
          <a:lstStyle/>
          <a:p>
            <a:pPr marL="0" indent="0" algn="just">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c) Kişisel veri işlemenin kanunun verdiği yetkiye dayanılarak görevli ve </a:t>
            </a:r>
            <a:r>
              <a:rPr lang="tr-TR" sz="2400" b="1" dirty="0">
                <a:solidFill>
                  <a:srgbClr val="FF0000"/>
                </a:solidFill>
                <a:latin typeface="Bookman Old Style" panose="02050604050505020204" pitchFamily="18" charset="0"/>
                <a:cs typeface="Arial" panose="020B0604020202020204" pitchFamily="34" charset="0"/>
              </a:rPr>
              <a:t>yetkili kamu kurum ve kuruluşları ile kamu kurumu niteliğindeki meslek kuruluşlarınca, denetleme veya düzenleme</a:t>
            </a:r>
            <a:r>
              <a:rPr lang="tr-TR" sz="2400" dirty="0">
                <a:solidFill>
                  <a:srgbClr val="FF0000"/>
                </a:solidFill>
                <a:latin typeface="Bookman Old Style" panose="02050604050505020204" pitchFamily="18" charset="0"/>
                <a:cs typeface="Arial" panose="020B0604020202020204" pitchFamily="34" charset="0"/>
              </a:rPr>
              <a:t> </a:t>
            </a:r>
            <a:r>
              <a:rPr lang="tr-TR" sz="2400" dirty="0">
                <a:solidFill>
                  <a:schemeClr val="tx1"/>
                </a:solidFill>
                <a:latin typeface="Bookman Old Style" panose="02050604050505020204" pitchFamily="18" charset="0"/>
                <a:cs typeface="Arial" panose="020B0604020202020204" pitchFamily="34" charset="0"/>
              </a:rPr>
              <a:t>görevlerinin yürütülmesi ile disiplin soruşturma veya kovuşturması için gerekli olması, </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ç) Kişisel veri işlemenin bütçe, vergi ve mali konulara ilişkin olarak </a:t>
            </a:r>
            <a:r>
              <a:rPr lang="tr-TR" sz="2400" b="1" dirty="0">
                <a:solidFill>
                  <a:srgbClr val="FF0000"/>
                </a:solidFill>
                <a:latin typeface="Bookman Old Style" panose="02050604050505020204" pitchFamily="18" charset="0"/>
                <a:cs typeface="Arial" panose="020B0604020202020204" pitchFamily="34" charset="0"/>
              </a:rPr>
              <a:t>Devletin ekonomik ve  mali çıkarlarının korunması için gerekli olması.</a:t>
            </a:r>
          </a:p>
        </p:txBody>
      </p:sp>
      <p:sp>
        <p:nvSpPr>
          <p:cNvPr id="4" name="Alt Bilgi Yer Tutucusu 3">
            <a:extLst>
              <a:ext uri="{FF2B5EF4-FFF2-40B4-BE49-F238E27FC236}">
                <a16:creationId xmlns:a16="http://schemas.microsoft.com/office/drawing/2014/main" id="{FEFEBBC6-5170-4A16-BEFA-D2CBF7B17E3F}"/>
              </a:ext>
            </a:extLst>
          </p:cNvPr>
          <p:cNvSpPr>
            <a:spLocks noGrp="1"/>
          </p:cNvSpPr>
          <p:nvPr>
            <p:ph type="ftr" sz="quarter" idx="11"/>
          </p:nvPr>
        </p:nvSpPr>
        <p:spPr>
          <a:xfrm>
            <a:off x="611560" y="6367934"/>
            <a:ext cx="4622973" cy="589457"/>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085044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id="{354A94EC-E7E0-4813-B3DB-F3377F7AEF58}"/>
              </a:ext>
            </a:extLst>
          </p:cNvPr>
          <p:cNvPicPr>
            <a:picLocks noGrp="1" noChangeAspect="1"/>
          </p:cNvPicPr>
          <p:nvPr>
            <p:ph idx="1"/>
          </p:nvPr>
        </p:nvPicPr>
        <p:blipFill>
          <a:blip r:embed="rId2"/>
          <a:stretch>
            <a:fillRect/>
          </a:stretch>
        </p:blipFill>
        <p:spPr>
          <a:xfrm>
            <a:off x="0" y="0"/>
            <a:ext cx="9144001" cy="6858000"/>
          </a:xfrm>
          <a:prstGeom prst="rect">
            <a:avLst/>
          </a:prstGeom>
        </p:spPr>
      </p:pic>
      <p:sp>
        <p:nvSpPr>
          <p:cNvPr id="4" name="Alt Bilgi Yer Tutucusu 3">
            <a:extLst>
              <a:ext uri="{FF2B5EF4-FFF2-40B4-BE49-F238E27FC236}">
                <a16:creationId xmlns:a16="http://schemas.microsoft.com/office/drawing/2014/main" id="{FEFEBBC6-5170-4A16-BEFA-D2CBF7B17E3F}"/>
              </a:ext>
            </a:extLst>
          </p:cNvPr>
          <p:cNvSpPr>
            <a:spLocks noGrp="1"/>
          </p:cNvSpPr>
          <p:nvPr>
            <p:ph type="ftr" sz="quarter" idx="11"/>
          </p:nvPr>
        </p:nvSpPr>
        <p:spPr>
          <a:xfrm>
            <a:off x="611560" y="6367934"/>
            <a:ext cx="4622973" cy="589457"/>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045984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3214BB9-01E5-4D8D-B608-E70951D3792A}"/>
              </a:ext>
            </a:extLst>
          </p:cNvPr>
          <p:cNvSpPr>
            <a:spLocks noGrp="1"/>
          </p:cNvSpPr>
          <p:nvPr>
            <p:ph type="title"/>
          </p:nvPr>
        </p:nvSpPr>
        <p:spPr>
          <a:xfrm>
            <a:off x="251521" y="332656"/>
            <a:ext cx="8640958" cy="792088"/>
          </a:xfrm>
        </p:spPr>
        <p:txBody>
          <a:bodyPr>
            <a:normAutofit/>
          </a:bodyPr>
          <a:lstStyle/>
          <a:p>
            <a:r>
              <a:rPr lang="tr-TR" sz="2800" b="1" cap="none" dirty="0">
                <a:solidFill>
                  <a:schemeClr val="tx1"/>
                </a:solidFill>
                <a:latin typeface="Bookman Old Style" panose="02050604050505020204" pitchFamily="18" charset="0"/>
              </a:rPr>
              <a:t>Kişisel Veri Saklama ve İmha Politikası</a:t>
            </a:r>
          </a:p>
        </p:txBody>
      </p:sp>
      <p:sp>
        <p:nvSpPr>
          <p:cNvPr id="3" name="İçerik Yer Tutucusu 2">
            <a:extLst>
              <a:ext uri="{FF2B5EF4-FFF2-40B4-BE49-F238E27FC236}">
                <a16:creationId xmlns:a16="http://schemas.microsoft.com/office/drawing/2014/main" id="{86F4E122-17FC-448B-AB2E-0C6DC8039B06}"/>
              </a:ext>
            </a:extLst>
          </p:cNvPr>
          <p:cNvSpPr>
            <a:spLocks noGrp="1"/>
          </p:cNvSpPr>
          <p:nvPr>
            <p:ph idx="1"/>
          </p:nvPr>
        </p:nvSpPr>
        <p:spPr>
          <a:xfrm>
            <a:off x="251521" y="980728"/>
            <a:ext cx="8712968" cy="5544616"/>
          </a:xfrm>
        </p:spPr>
        <p:txBody>
          <a:bodyPr>
            <a:normAutofit/>
          </a:bodyPr>
          <a:lstStyle/>
          <a:p>
            <a:pPr marL="0" indent="0" algn="just">
              <a:buNone/>
            </a:pPr>
            <a:endParaRPr lang="tr-TR" sz="2400" dirty="0">
              <a:solidFill>
                <a:schemeClr val="tx1"/>
              </a:solidFill>
              <a:latin typeface="Arial" panose="020B0604020202020204" pitchFamily="34" charset="0"/>
              <a:cs typeface="Arial" panose="020B0604020202020204" pitchFamily="34" charset="0"/>
            </a:endParaRPr>
          </a:p>
          <a:p>
            <a:pPr marL="0" indent="0" algn="just">
              <a:buNone/>
            </a:pPr>
            <a:endParaRPr lang="tr-TR" sz="2400" dirty="0">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28.10.2017 tarihli ve 30224 sayılı Resmi </a:t>
            </a:r>
            <a:r>
              <a:rPr lang="tr-TR" sz="2400" dirty="0" err="1">
                <a:solidFill>
                  <a:schemeClr val="tx1"/>
                </a:solidFill>
                <a:latin typeface="Bookman Old Style" panose="02050604050505020204" pitchFamily="18" charset="0"/>
                <a:cs typeface="Arial" panose="020B0604020202020204" pitchFamily="34" charset="0"/>
              </a:rPr>
              <a:t>Gazete’de</a:t>
            </a:r>
            <a:r>
              <a:rPr lang="tr-TR" sz="2400" dirty="0">
                <a:solidFill>
                  <a:schemeClr val="tx1"/>
                </a:solidFill>
                <a:latin typeface="Bookman Old Style" panose="02050604050505020204" pitchFamily="18" charset="0"/>
                <a:cs typeface="Arial" panose="020B0604020202020204" pitchFamily="34" charset="0"/>
              </a:rPr>
              <a:t> yayımlanan Kişisel Verilerin Silinmesi, Yok Edilmesi veya Anonim Hale Getirilmesi Yönetmeliğinin;</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Kanunun 3 üncü maddesinde kişisel veri saklama ve imha politikası; “veri sorumlularının, kişisel verilerin işlendikleri amaç için gerekli olan azami süreyi belirleme işlemi ile silme, yok etme ve anonim hale getirme işlemi için dayanak yaptıkları politika” olarak tanımlanmış,</a:t>
            </a:r>
            <a:endParaRPr lang="tr-TR" dirty="0">
              <a:solidFill>
                <a:schemeClr val="tx1"/>
              </a:solidFill>
              <a:latin typeface="Bookman Old Style" panose="02050604050505020204" pitchFamily="18" charset="0"/>
            </a:endParaRPr>
          </a:p>
        </p:txBody>
      </p:sp>
      <p:sp>
        <p:nvSpPr>
          <p:cNvPr id="4" name="Alt Bilgi Yer Tutucusu 3">
            <a:extLst>
              <a:ext uri="{FF2B5EF4-FFF2-40B4-BE49-F238E27FC236}">
                <a16:creationId xmlns:a16="http://schemas.microsoft.com/office/drawing/2014/main" id="{F3AB4865-0C13-4BBA-8350-DF95EA1D8409}"/>
              </a:ext>
            </a:extLst>
          </p:cNvPr>
          <p:cNvSpPr>
            <a:spLocks noGrp="1"/>
          </p:cNvSpPr>
          <p:nvPr>
            <p:ph type="ftr" sz="quarter" idx="11"/>
          </p:nvPr>
        </p:nvSpPr>
        <p:spPr>
          <a:xfrm>
            <a:off x="609599" y="6525344"/>
            <a:ext cx="4622973" cy="332656"/>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66339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D8D9EE0-5001-4163-9D68-A0B6A2E08A63}"/>
              </a:ext>
            </a:extLst>
          </p:cNvPr>
          <p:cNvSpPr>
            <a:spLocks noGrp="1"/>
          </p:cNvSpPr>
          <p:nvPr>
            <p:ph type="title"/>
          </p:nvPr>
        </p:nvSpPr>
        <p:spPr>
          <a:xfrm>
            <a:off x="144488" y="183554"/>
            <a:ext cx="5795664" cy="1440159"/>
          </a:xfrm>
        </p:spPr>
        <p:txBody>
          <a:bodyPr>
            <a:noAutofit/>
          </a:bodyPr>
          <a:lstStyle/>
          <a:p>
            <a:br>
              <a:rPr lang="tr-TR" sz="2800" b="1" cap="none" dirty="0">
                <a:solidFill>
                  <a:schemeClr val="tx1"/>
                </a:solidFill>
                <a:latin typeface="Bookman Old Style" panose="02050604050505020204" pitchFamily="18" charset="0"/>
                <a:cs typeface="Arial" panose="020B0604020202020204" pitchFamily="34" charset="0"/>
              </a:rPr>
            </a:br>
            <a:r>
              <a:rPr lang="tr-TR" sz="2800" b="1" cap="none" dirty="0">
                <a:solidFill>
                  <a:schemeClr val="tx1"/>
                </a:solidFill>
                <a:latin typeface="Bookman Old Style" panose="02050604050505020204" pitchFamily="18" charset="0"/>
                <a:cs typeface="Arial" panose="020B0604020202020204" pitchFamily="34" charset="0"/>
              </a:rPr>
              <a:t>Kişisel	Verilerin	Silinmesi,</a:t>
            </a:r>
            <a:r>
              <a:rPr lang="tr-TR" sz="2800" b="1" dirty="0">
                <a:solidFill>
                  <a:schemeClr val="tx1"/>
                </a:solidFill>
                <a:latin typeface="Arial" panose="020B0604020202020204" pitchFamily="34" charset="0"/>
                <a:cs typeface="Arial" panose="020B0604020202020204" pitchFamily="34" charset="0"/>
              </a:rPr>
              <a:t>	</a:t>
            </a:r>
            <a:endParaRPr lang="tr-TR" sz="2800" dirty="0">
              <a:solidFill>
                <a:schemeClr val="tx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38811DAA-FD06-47A2-88EC-19F556CDA86E}"/>
              </a:ext>
            </a:extLst>
          </p:cNvPr>
          <p:cNvSpPr>
            <a:spLocks noGrp="1"/>
          </p:cNvSpPr>
          <p:nvPr>
            <p:ph idx="1"/>
          </p:nvPr>
        </p:nvSpPr>
        <p:spPr>
          <a:xfrm>
            <a:off x="144488" y="2348880"/>
            <a:ext cx="8892008" cy="3692483"/>
          </a:xfrm>
        </p:spPr>
        <p:txBody>
          <a:bodyPr>
            <a:normAutofit/>
          </a:bodyPr>
          <a:lstStyle/>
          <a:p>
            <a:pPr marL="0" indent="0" algn="just">
              <a:buNone/>
            </a:pPr>
            <a:endParaRPr lang="tr-TR" sz="2600" dirty="0">
              <a:solidFill>
                <a:schemeClr val="tx1"/>
              </a:solidFill>
              <a:latin typeface="Arial" panose="020B0604020202020204" pitchFamily="34"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Kişisel verilerin ilgili kullanıcılar için </a:t>
            </a:r>
            <a:r>
              <a:rPr lang="tr-TR" sz="2400" b="1" dirty="0">
                <a:solidFill>
                  <a:srgbClr val="FF0000"/>
                </a:solidFill>
                <a:latin typeface="Bookman Old Style" panose="02050604050505020204" pitchFamily="18" charset="0"/>
                <a:cs typeface="Arial" panose="020B0604020202020204" pitchFamily="34" charset="0"/>
              </a:rPr>
              <a:t>hiçbir şekilde erişilemez </a:t>
            </a:r>
            <a:r>
              <a:rPr lang="tr-TR" sz="2400" dirty="0">
                <a:solidFill>
                  <a:schemeClr val="tx1"/>
                </a:solidFill>
                <a:latin typeface="Bookman Old Style" panose="02050604050505020204" pitchFamily="18" charset="0"/>
                <a:cs typeface="Arial" panose="020B0604020202020204" pitchFamily="34" charset="0"/>
              </a:rPr>
              <a:t>ve tekrar kullanılamaz hale getirilmesi işlemidir.</a:t>
            </a:r>
          </a:p>
          <a:p>
            <a:endParaRPr lang="tr-TR" dirty="0"/>
          </a:p>
        </p:txBody>
      </p:sp>
      <p:sp>
        <p:nvSpPr>
          <p:cNvPr id="4" name="Alt Bilgi Yer Tutucusu 3">
            <a:extLst>
              <a:ext uri="{FF2B5EF4-FFF2-40B4-BE49-F238E27FC236}">
                <a16:creationId xmlns:a16="http://schemas.microsoft.com/office/drawing/2014/main" id="{7D5036B5-3BC7-4EB0-9649-FCE49D2EFA6F}"/>
              </a:ext>
            </a:extLst>
          </p:cNvPr>
          <p:cNvSpPr>
            <a:spLocks noGrp="1"/>
          </p:cNvSpPr>
          <p:nvPr>
            <p:ph type="ftr" sz="quarter" idx="11"/>
          </p:nvPr>
        </p:nvSpPr>
        <p:spPr>
          <a:xfrm>
            <a:off x="685800" y="6381328"/>
            <a:ext cx="4745736" cy="476672"/>
          </a:xfrm>
        </p:spPr>
        <p:txBody>
          <a:bodyPr/>
          <a:lstStyle/>
          <a:p>
            <a:pPr lvl="0"/>
            <a:r>
              <a:rPr lang="tr-TR" sz="1600" b="1" dirty="0">
                <a:solidFill>
                  <a:srgbClr val="54A021"/>
                </a:solidFill>
              </a:rPr>
              <a:t>İtimat</a:t>
            </a:r>
            <a:r>
              <a:rPr lang="tr-TR" sz="1600" b="1" dirty="0">
                <a:solidFill>
                  <a:srgbClr val="002060"/>
                </a:solidFill>
              </a:rPr>
              <a:t> Global</a:t>
            </a:r>
          </a:p>
        </p:txBody>
      </p:sp>
      <p:pic>
        <p:nvPicPr>
          <p:cNvPr id="6" name="Resim 5">
            <a:extLst>
              <a:ext uri="{FF2B5EF4-FFF2-40B4-BE49-F238E27FC236}">
                <a16:creationId xmlns:a16="http://schemas.microsoft.com/office/drawing/2014/main" id="{0CB1045F-B147-4AC3-8DDC-392B5130ECAE}"/>
              </a:ext>
            </a:extLst>
          </p:cNvPr>
          <p:cNvPicPr>
            <a:picLocks noChangeAspect="1"/>
          </p:cNvPicPr>
          <p:nvPr/>
        </p:nvPicPr>
        <p:blipFill>
          <a:blip r:embed="rId2"/>
          <a:stretch>
            <a:fillRect/>
          </a:stretch>
        </p:blipFill>
        <p:spPr>
          <a:xfrm>
            <a:off x="408258" y="1431454"/>
            <a:ext cx="2628900" cy="1440160"/>
          </a:xfrm>
          <a:prstGeom prst="rect">
            <a:avLst/>
          </a:prstGeom>
        </p:spPr>
      </p:pic>
    </p:spTree>
    <p:extLst>
      <p:ext uri="{BB962C8B-B14F-4D97-AF65-F5344CB8AC3E}">
        <p14:creationId xmlns:p14="http://schemas.microsoft.com/office/powerpoint/2010/main" val="3557800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47DB71F-85C4-4F4D-BA75-620EF9AACAB5}"/>
              </a:ext>
            </a:extLst>
          </p:cNvPr>
          <p:cNvSpPr>
            <a:spLocks noGrp="1"/>
          </p:cNvSpPr>
          <p:nvPr>
            <p:ph type="title"/>
          </p:nvPr>
        </p:nvSpPr>
        <p:spPr>
          <a:xfrm>
            <a:off x="323529" y="188640"/>
            <a:ext cx="5400599" cy="720080"/>
          </a:xfrm>
        </p:spPr>
        <p:txBody>
          <a:bodyPr>
            <a:normAutofit fontScale="90000"/>
          </a:bodyPr>
          <a:lstStyle/>
          <a:p>
            <a:br>
              <a:rPr lang="tr-TR" sz="2800" b="1" cap="none" dirty="0">
                <a:solidFill>
                  <a:schemeClr val="tx1"/>
                </a:solidFill>
                <a:latin typeface="Bookman Old Style" panose="02050604050505020204" pitchFamily="18" charset="0"/>
              </a:rPr>
            </a:br>
            <a:r>
              <a:rPr lang="tr-TR" sz="2800" b="1" cap="none" dirty="0">
                <a:solidFill>
                  <a:schemeClr val="tx1"/>
                </a:solidFill>
                <a:latin typeface="Bookman Old Style" panose="02050604050505020204" pitchFamily="18" charset="0"/>
              </a:rPr>
              <a:t>Kişisel Verilerin Yok Edilmesi</a:t>
            </a:r>
            <a:r>
              <a:rPr lang="tr-TR" sz="2800" cap="none" dirty="0">
                <a:solidFill>
                  <a:schemeClr val="tx1"/>
                </a:solidFill>
                <a:latin typeface="Bookman Old Style" panose="02050604050505020204" pitchFamily="18" charset="0"/>
              </a:rPr>
              <a:t>:</a:t>
            </a:r>
          </a:p>
        </p:txBody>
      </p:sp>
      <p:sp>
        <p:nvSpPr>
          <p:cNvPr id="3" name="İçerik Yer Tutucusu 2">
            <a:extLst>
              <a:ext uri="{FF2B5EF4-FFF2-40B4-BE49-F238E27FC236}">
                <a16:creationId xmlns:a16="http://schemas.microsoft.com/office/drawing/2014/main" id="{02E4DA9E-A63D-4690-B4D6-4828E7E34C1E}"/>
              </a:ext>
            </a:extLst>
          </p:cNvPr>
          <p:cNvSpPr>
            <a:spLocks noGrp="1"/>
          </p:cNvSpPr>
          <p:nvPr>
            <p:ph idx="1"/>
          </p:nvPr>
        </p:nvSpPr>
        <p:spPr>
          <a:xfrm>
            <a:off x="395536" y="1124744"/>
            <a:ext cx="8280921" cy="4916619"/>
          </a:xfrm>
        </p:spPr>
        <p:txBody>
          <a:bodyPr/>
          <a:lstStyle/>
          <a:p>
            <a:pPr marL="0" indent="0" algn="just">
              <a:buNone/>
            </a:pPr>
            <a:endParaRPr lang="tr-TR" sz="2400" dirty="0">
              <a:latin typeface="Arial" panose="020B0604020202020204" pitchFamily="34" charset="0"/>
              <a:cs typeface="Arial" panose="020B0604020202020204" pitchFamily="34" charset="0"/>
            </a:endParaRPr>
          </a:p>
          <a:p>
            <a:pPr marL="0" indent="0" algn="just">
              <a:buNone/>
            </a:pPr>
            <a:endParaRPr lang="tr-TR" sz="2400" dirty="0">
              <a:latin typeface="Arial" panose="020B0604020202020204" pitchFamily="34" charset="0"/>
              <a:cs typeface="Arial" panose="020B0604020202020204" pitchFamily="34" charset="0"/>
            </a:endParaRPr>
          </a:p>
          <a:p>
            <a:pPr marL="0" indent="0" algn="just">
              <a:buNone/>
            </a:pPr>
            <a:endParaRPr lang="tr-TR" sz="2400" dirty="0">
              <a:latin typeface="Arial" panose="020B0604020202020204" pitchFamily="34" charset="0"/>
              <a:cs typeface="Arial" panose="020B0604020202020204" pitchFamily="34" charset="0"/>
            </a:endParaRPr>
          </a:p>
          <a:p>
            <a:pPr marL="0" indent="0" algn="just">
              <a:buNone/>
            </a:pPr>
            <a:endParaRPr lang="tr-TR" sz="2400" dirty="0">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Kişisel verilerin hiç kimse tarafından hiçbir şekilde erişilemez, geri getirilemez ve tekrar kullanılamaz hale getirilmesi işlemidir.</a:t>
            </a:r>
          </a:p>
          <a:p>
            <a:endParaRPr lang="tr-TR" dirty="0"/>
          </a:p>
        </p:txBody>
      </p:sp>
      <p:sp>
        <p:nvSpPr>
          <p:cNvPr id="4" name="Alt Bilgi Yer Tutucusu 3">
            <a:extLst>
              <a:ext uri="{FF2B5EF4-FFF2-40B4-BE49-F238E27FC236}">
                <a16:creationId xmlns:a16="http://schemas.microsoft.com/office/drawing/2014/main" id="{A5B29D4C-94C2-469E-BA2F-D9A9392B72DF}"/>
              </a:ext>
            </a:extLst>
          </p:cNvPr>
          <p:cNvSpPr>
            <a:spLocks noGrp="1"/>
          </p:cNvSpPr>
          <p:nvPr>
            <p:ph type="ftr" sz="quarter" idx="11"/>
          </p:nvPr>
        </p:nvSpPr>
        <p:spPr>
          <a:xfrm>
            <a:off x="395536" y="6381328"/>
            <a:ext cx="5036000" cy="476671"/>
          </a:xfrm>
        </p:spPr>
        <p:txBody>
          <a:bodyPr/>
          <a:lstStyle/>
          <a:p>
            <a:pPr lvl="0"/>
            <a:r>
              <a:rPr lang="tr-TR" sz="1600" b="1" dirty="0">
                <a:solidFill>
                  <a:srgbClr val="54A021"/>
                </a:solidFill>
              </a:rPr>
              <a:t>İtimat</a:t>
            </a:r>
            <a:r>
              <a:rPr lang="tr-TR" sz="1600" b="1" dirty="0">
                <a:solidFill>
                  <a:srgbClr val="002060"/>
                </a:solidFill>
              </a:rPr>
              <a:t> Global</a:t>
            </a:r>
          </a:p>
        </p:txBody>
      </p:sp>
      <p:pic>
        <p:nvPicPr>
          <p:cNvPr id="5" name="Resim 4">
            <a:extLst>
              <a:ext uri="{FF2B5EF4-FFF2-40B4-BE49-F238E27FC236}">
                <a16:creationId xmlns:a16="http://schemas.microsoft.com/office/drawing/2014/main" id="{D913AB5C-657C-458F-845F-D78EB5F8CBB4}"/>
              </a:ext>
            </a:extLst>
          </p:cNvPr>
          <p:cNvPicPr>
            <a:picLocks noChangeAspect="1"/>
          </p:cNvPicPr>
          <p:nvPr/>
        </p:nvPicPr>
        <p:blipFill>
          <a:blip r:embed="rId2"/>
          <a:stretch>
            <a:fillRect/>
          </a:stretch>
        </p:blipFill>
        <p:spPr>
          <a:xfrm>
            <a:off x="532870" y="1113862"/>
            <a:ext cx="2887002" cy="1965501"/>
          </a:xfrm>
          <a:prstGeom prst="rect">
            <a:avLst/>
          </a:prstGeom>
        </p:spPr>
      </p:pic>
    </p:spTree>
    <p:extLst>
      <p:ext uri="{BB962C8B-B14F-4D97-AF65-F5344CB8AC3E}">
        <p14:creationId xmlns:p14="http://schemas.microsoft.com/office/powerpoint/2010/main" val="428336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4DA0285-7E55-49CB-A200-09A0EBF47351}"/>
              </a:ext>
            </a:extLst>
          </p:cNvPr>
          <p:cNvSpPr>
            <a:spLocks noGrp="1"/>
          </p:cNvSpPr>
          <p:nvPr>
            <p:ph type="title"/>
          </p:nvPr>
        </p:nvSpPr>
        <p:spPr>
          <a:xfrm>
            <a:off x="467544" y="260648"/>
            <a:ext cx="8280919" cy="936104"/>
          </a:xfrm>
        </p:spPr>
        <p:txBody>
          <a:bodyPr>
            <a:normAutofit/>
          </a:bodyPr>
          <a:lstStyle/>
          <a:p>
            <a:r>
              <a:rPr lang="tr-TR" sz="2800" b="1" cap="none" dirty="0">
                <a:solidFill>
                  <a:schemeClr val="tx1"/>
                </a:solidFill>
                <a:latin typeface="Bookman Old Style" panose="02050604050505020204" pitchFamily="18" charset="0"/>
              </a:rPr>
              <a:t>Kişisel Verilerin Anonim Hale Getirilmesi</a:t>
            </a:r>
          </a:p>
        </p:txBody>
      </p:sp>
      <p:sp>
        <p:nvSpPr>
          <p:cNvPr id="3" name="İçerik Yer Tutucusu 2">
            <a:extLst>
              <a:ext uri="{FF2B5EF4-FFF2-40B4-BE49-F238E27FC236}">
                <a16:creationId xmlns:a16="http://schemas.microsoft.com/office/drawing/2014/main" id="{8CDB2CBC-0B67-462C-ABE4-12EA16848F69}"/>
              </a:ext>
            </a:extLst>
          </p:cNvPr>
          <p:cNvSpPr>
            <a:spLocks noGrp="1"/>
          </p:cNvSpPr>
          <p:nvPr>
            <p:ph idx="1"/>
          </p:nvPr>
        </p:nvSpPr>
        <p:spPr>
          <a:xfrm>
            <a:off x="395537" y="1196752"/>
            <a:ext cx="8280919" cy="4968552"/>
          </a:xfrm>
        </p:spPr>
        <p:txBody>
          <a:bodyPr/>
          <a:lstStyle/>
          <a:p>
            <a:pPr marL="0" indent="0" algn="just">
              <a:buNone/>
            </a:pPr>
            <a:endParaRPr lang="tr-TR" sz="2400" dirty="0">
              <a:latin typeface="Bookman Old Style" panose="02050604050505020204" pitchFamily="18" charset="0"/>
              <a:cs typeface="Arial" panose="020B0604020202020204" pitchFamily="34" charset="0"/>
            </a:endParaRPr>
          </a:p>
          <a:p>
            <a:pPr marL="0" indent="0" algn="just">
              <a:buNone/>
            </a:pPr>
            <a:endParaRPr lang="tr-TR" sz="2400" dirty="0">
              <a:latin typeface="Bookman Old Style" panose="02050604050505020204" pitchFamily="18" charset="0"/>
              <a:cs typeface="Arial" panose="020B0604020202020204" pitchFamily="34" charset="0"/>
            </a:endParaRPr>
          </a:p>
          <a:p>
            <a:pPr marL="0" indent="0" algn="just">
              <a:buNone/>
            </a:pPr>
            <a:endParaRPr lang="tr-TR" sz="2400" dirty="0">
              <a:latin typeface="Bookman Old Style" panose="02050604050505020204" pitchFamily="18" charset="0"/>
              <a:cs typeface="Arial" panose="020B0604020202020204" pitchFamily="34" charset="0"/>
            </a:endParaRPr>
          </a:p>
          <a:p>
            <a:pPr marL="0" indent="0" algn="just">
              <a:buNone/>
            </a:pPr>
            <a:endParaRPr lang="tr-TR" sz="2400" dirty="0">
              <a:latin typeface="Bookman Old Style" panose="02050604050505020204" pitchFamily="18" charset="0"/>
              <a:cs typeface="Arial" panose="020B0604020202020204" pitchFamily="34" charset="0"/>
            </a:endParaRPr>
          </a:p>
          <a:p>
            <a:pPr marL="0" indent="0" algn="just">
              <a:buNone/>
            </a:pPr>
            <a:endParaRPr lang="tr-TR" sz="2400" dirty="0">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Kişisel verilerin başka verilerle eşleştirilse dahi hiçbir surette kimliği belirli veya belirlenebilir bir gerçek kişiyle ilişkilendirilemeyecek hale getirilmesidir.</a:t>
            </a:r>
          </a:p>
          <a:p>
            <a:endParaRPr lang="tr-TR" dirty="0"/>
          </a:p>
        </p:txBody>
      </p:sp>
      <p:sp>
        <p:nvSpPr>
          <p:cNvPr id="4" name="Alt Bilgi Yer Tutucusu 3">
            <a:extLst>
              <a:ext uri="{FF2B5EF4-FFF2-40B4-BE49-F238E27FC236}">
                <a16:creationId xmlns:a16="http://schemas.microsoft.com/office/drawing/2014/main" id="{98F28A62-7243-44C3-8DB7-44DF8D6CC11B}"/>
              </a:ext>
            </a:extLst>
          </p:cNvPr>
          <p:cNvSpPr>
            <a:spLocks noGrp="1"/>
          </p:cNvSpPr>
          <p:nvPr>
            <p:ph type="ftr" sz="quarter" idx="11"/>
          </p:nvPr>
        </p:nvSpPr>
        <p:spPr>
          <a:xfrm>
            <a:off x="609599" y="6406488"/>
            <a:ext cx="4622973" cy="451512"/>
          </a:xfrm>
        </p:spPr>
        <p:txBody>
          <a:bodyPr/>
          <a:lstStyle/>
          <a:p>
            <a:pPr lvl="0"/>
            <a:r>
              <a:rPr lang="tr-TR" sz="1600" b="1" dirty="0">
                <a:solidFill>
                  <a:srgbClr val="54A021"/>
                </a:solidFill>
              </a:rPr>
              <a:t>İtimat</a:t>
            </a:r>
            <a:r>
              <a:rPr lang="tr-TR" sz="1600" b="1" dirty="0">
                <a:solidFill>
                  <a:srgbClr val="002060"/>
                </a:solidFill>
              </a:rPr>
              <a:t> Global</a:t>
            </a:r>
          </a:p>
        </p:txBody>
      </p:sp>
      <p:pic>
        <p:nvPicPr>
          <p:cNvPr id="5" name="Resim 4">
            <a:extLst>
              <a:ext uri="{FF2B5EF4-FFF2-40B4-BE49-F238E27FC236}">
                <a16:creationId xmlns:a16="http://schemas.microsoft.com/office/drawing/2014/main" id="{4F22586D-2AB5-4271-BDBB-2867E6F06542}"/>
              </a:ext>
            </a:extLst>
          </p:cNvPr>
          <p:cNvPicPr>
            <a:picLocks noChangeAspect="1"/>
          </p:cNvPicPr>
          <p:nvPr/>
        </p:nvPicPr>
        <p:blipFill>
          <a:blip r:embed="rId2"/>
          <a:stretch>
            <a:fillRect/>
          </a:stretch>
        </p:blipFill>
        <p:spPr>
          <a:xfrm>
            <a:off x="251520" y="1113321"/>
            <a:ext cx="8424936" cy="2171663"/>
          </a:xfrm>
          <a:prstGeom prst="rect">
            <a:avLst/>
          </a:prstGeom>
        </p:spPr>
      </p:pic>
    </p:spTree>
    <p:extLst>
      <p:ext uri="{BB962C8B-B14F-4D97-AF65-F5344CB8AC3E}">
        <p14:creationId xmlns:p14="http://schemas.microsoft.com/office/powerpoint/2010/main" val="103415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8"/>
            <a:ext cx="8568952" cy="6120680"/>
          </a:xfrm>
        </p:spPr>
        <p:txBody>
          <a:bodyPr>
            <a:normAutofit/>
          </a:bodyPr>
          <a:lstStyle/>
          <a:p>
            <a:pPr marL="0" indent="0">
              <a:lnSpc>
                <a:spcPct val="120000"/>
              </a:lnSpc>
              <a:spcBef>
                <a:spcPts val="0"/>
              </a:spcBef>
              <a:buNone/>
            </a:pPr>
            <a:endParaRPr lang="tr-TR" sz="2400" b="1"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r>
              <a:rPr lang="tr-TR" sz="2800" b="1" dirty="0">
                <a:solidFill>
                  <a:schemeClr val="tx1"/>
                </a:solidFill>
                <a:latin typeface="Bookman Old Style" panose="02050604050505020204" pitchFamily="18" charset="0"/>
                <a:cs typeface="Arial" panose="020B0604020202020204" pitchFamily="34" charset="0"/>
              </a:rPr>
              <a:t>İlgili kişinin hakları (KVKK Madde -11)</a:t>
            </a:r>
          </a:p>
          <a:p>
            <a:pPr marL="0" indent="0">
              <a:lnSpc>
                <a:spcPct val="120000"/>
              </a:lnSpc>
              <a:spcBef>
                <a:spcPts val="0"/>
              </a:spcBef>
              <a:buNone/>
            </a:pPr>
            <a:endParaRPr lang="tr-TR" sz="2800" b="1" dirty="0">
              <a:solidFill>
                <a:schemeClr val="tx1"/>
              </a:solidFill>
              <a:latin typeface="Bookman Old Style" panose="02050604050505020204" pitchFamily="18" charset="0"/>
              <a:cs typeface="Arial" panose="020B0604020202020204" pitchFamily="34" charset="0"/>
            </a:endParaRPr>
          </a:p>
          <a:p>
            <a:pPr marL="0" indent="0" algn="just">
              <a:lnSpc>
                <a:spcPct val="110000"/>
              </a:lnSpc>
              <a:spcBef>
                <a:spcPts val="0"/>
              </a:spcBef>
              <a:buNone/>
            </a:pPr>
            <a:r>
              <a:rPr lang="tr-TR" sz="2400" dirty="0">
                <a:solidFill>
                  <a:schemeClr val="tx1"/>
                </a:solidFill>
                <a:latin typeface="Bookman Old Style" panose="02050604050505020204" pitchFamily="18" charset="0"/>
                <a:cs typeface="Arial" panose="020B0604020202020204" pitchFamily="34" charset="0"/>
              </a:rPr>
              <a:t>Herkes, veri sorumlusuna başvurarak kendisiyle ilgili;</a:t>
            </a:r>
          </a:p>
          <a:p>
            <a:pPr marL="0" indent="0" algn="just">
              <a:lnSpc>
                <a:spcPct val="110000"/>
              </a:lnSpc>
              <a:spcBef>
                <a:spcPts val="0"/>
              </a:spcBef>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a:lnSpc>
                <a:spcPct val="110000"/>
              </a:lnSpc>
              <a:spcBef>
                <a:spcPts val="0"/>
              </a:spcBef>
              <a:buNone/>
            </a:pPr>
            <a:r>
              <a:rPr lang="tr-TR" sz="2400" dirty="0">
                <a:solidFill>
                  <a:schemeClr val="tx1"/>
                </a:solidFill>
                <a:latin typeface="Bookman Old Style" panose="02050604050505020204" pitchFamily="18" charset="0"/>
                <a:cs typeface="Arial" panose="020B0604020202020204" pitchFamily="34" charset="0"/>
              </a:rPr>
              <a:t>a) Kişisel veri işlenip işlenmediğini öğrenme,</a:t>
            </a:r>
          </a:p>
          <a:p>
            <a:pPr marL="0" indent="0" algn="just">
              <a:lnSpc>
                <a:spcPct val="110000"/>
              </a:lnSpc>
              <a:spcBef>
                <a:spcPts val="0"/>
              </a:spcBef>
              <a:buNone/>
            </a:pPr>
            <a:r>
              <a:rPr lang="tr-TR" sz="2400" dirty="0">
                <a:solidFill>
                  <a:schemeClr val="tx1"/>
                </a:solidFill>
                <a:latin typeface="Bookman Old Style" panose="02050604050505020204" pitchFamily="18" charset="0"/>
                <a:cs typeface="Arial" panose="020B0604020202020204" pitchFamily="34" charset="0"/>
              </a:rPr>
              <a:t>b) Kişisel verileri işlenmişse buna ilişkin bilgi talep etme,</a:t>
            </a:r>
          </a:p>
          <a:p>
            <a:pPr marL="0" indent="0" algn="just">
              <a:lnSpc>
                <a:spcPct val="110000"/>
              </a:lnSpc>
              <a:spcBef>
                <a:spcPts val="0"/>
              </a:spcBef>
              <a:buNone/>
            </a:pPr>
            <a:r>
              <a:rPr lang="tr-TR" sz="2400" dirty="0">
                <a:solidFill>
                  <a:schemeClr val="tx1"/>
                </a:solidFill>
                <a:latin typeface="Bookman Old Style" panose="02050604050505020204" pitchFamily="18" charset="0"/>
                <a:cs typeface="Arial" panose="020B0604020202020204" pitchFamily="34" charset="0"/>
              </a:rPr>
              <a:t>c) Kişisel verilerin işlenme amacını ve bunların amacına uygun kullanılıp kullanılmadığını öğrenme,</a:t>
            </a:r>
          </a:p>
          <a:p>
            <a:pPr marL="0" indent="0" algn="just">
              <a:lnSpc>
                <a:spcPct val="110000"/>
              </a:lnSpc>
              <a:spcBef>
                <a:spcPts val="0"/>
              </a:spcBef>
              <a:buNone/>
            </a:pPr>
            <a:r>
              <a:rPr lang="tr-TR" sz="2400" dirty="0">
                <a:solidFill>
                  <a:schemeClr val="tx1"/>
                </a:solidFill>
                <a:latin typeface="Bookman Old Style" panose="02050604050505020204" pitchFamily="18" charset="0"/>
                <a:cs typeface="Arial" panose="020B0604020202020204" pitchFamily="34" charset="0"/>
              </a:rPr>
              <a:t>ç) Yurt içinde veya yurt dışında kişisel verilerin aktarıldığı üçüncü kişileri bilme,</a:t>
            </a:r>
          </a:p>
          <a:p>
            <a:pPr marL="0" indent="0" algn="just">
              <a:lnSpc>
                <a:spcPct val="110000"/>
              </a:lnSpc>
              <a:spcBef>
                <a:spcPts val="0"/>
              </a:spcBef>
              <a:buNone/>
            </a:pPr>
            <a:r>
              <a:rPr lang="tr-TR" sz="2400" dirty="0">
                <a:solidFill>
                  <a:schemeClr val="tx1"/>
                </a:solidFill>
                <a:latin typeface="Bookman Old Style" panose="02050604050505020204" pitchFamily="18" charset="0"/>
                <a:cs typeface="Arial" panose="020B0604020202020204" pitchFamily="34" charset="0"/>
              </a:rPr>
              <a:t>d) Kişisel verilerin eksik veya yanlış işlenmiş olması hâlinde bunların düzeltilmesini isteme,</a:t>
            </a:r>
          </a:p>
          <a:p>
            <a:pPr marL="0" indent="0" algn="just">
              <a:lnSpc>
                <a:spcPct val="110000"/>
              </a:lnSpc>
              <a:spcBef>
                <a:spcPts val="0"/>
              </a:spcBef>
              <a:buNone/>
            </a:pPr>
            <a:endParaRPr lang="tr-TR" sz="2400" dirty="0">
              <a:solidFill>
                <a:schemeClr val="tx1"/>
              </a:solidFill>
              <a:latin typeface="Arial" panose="020B0604020202020204" pitchFamily="34" charset="0"/>
              <a:cs typeface="Arial" panose="020B0604020202020204" pitchFamily="34" charset="0"/>
            </a:endParaRPr>
          </a:p>
          <a:p>
            <a:pPr algn="just"/>
            <a:endParaRPr lang="tr-TR" dirty="0"/>
          </a:p>
        </p:txBody>
      </p:sp>
      <p:sp>
        <p:nvSpPr>
          <p:cNvPr id="2" name="Alt Bilgi Yer Tutucusu 1">
            <a:extLst>
              <a:ext uri="{FF2B5EF4-FFF2-40B4-BE49-F238E27FC236}">
                <a16:creationId xmlns:a16="http://schemas.microsoft.com/office/drawing/2014/main" id="{96993690-DB1A-47A1-ACEF-7C46D792FB16}"/>
              </a:ext>
            </a:extLst>
          </p:cNvPr>
          <p:cNvSpPr>
            <a:spLocks noGrp="1"/>
          </p:cNvSpPr>
          <p:nvPr>
            <p:ph type="ftr" sz="quarter" idx="11"/>
          </p:nvPr>
        </p:nvSpPr>
        <p:spPr>
          <a:xfrm>
            <a:off x="539553" y="6381328"/>
            <a:ext cx="4693020" cy="476672"/>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169807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09598" y="1052736"/>
            <a:ext cx="8066857" cy="4988627"/>
          </a:xfrm>
        </p:spPr>
        <p:txBody>
          <a:bodyPr>
            <a:normAutofit/>
          </a:bodyPr>
          <a:lstStyle/>
          <a:p>
            <a:pPr marL="0" indent="0" algn="just">
              <a:buNone/>
            </a:pPr>
            <a:r>
              <a:rPr lang="tr-TR" sz="3200" b="1" dirty="0">
                <a:solidFill>
                  <a:schemeClr val="tx1"/>
                </a:solidFill>
                <a:latin typeface="Bookman Old Style" panose="02050604050505020204" pitchFamily="18" charset="0"/>
                <a:cs typeface="Arial" panose="020B0604020202020204" pitchFamily="34" charset="0"/>
              </a:rPr>
              <a:t>Amaç</a:t>
            </a:r>
          </a:p>
          <a:p>
            <a:pPr marL="0" indent="0" algn="just">
              <a:buNone/>
            </a:pPr>
            <a:endParaRPr lang="tr-TR" sz="3200" dirty="0">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Bu Kanunun amacı, kişisel verilerin işlenmesinde başta özel hayatın gizliliği olmak üzere kişilerin temel hak ve özgürlüklerini korumak ve kişisel verileri işleyen gerçek ve tüzel kişilerin yükümlülükleri ile uyacakları usul ve esasları düzenlemektir.</a:t>
            </a:r>
          </a:p>
          <a:p>
            <a:endParaRPr lang="tr-TR" dirty="0"/>
          </a:p>
        </p:txBody>
      </p:sp>
      <p:sp>
        <p:nvSpPr>
          <p:cNvPr id="3" name="Alt Bilgi Yer Tutucusu 2">
            <a:extLst>
              <a:ext uri="{FF2B5EF4-FFF2-40B4-BE49-F238E27FC236}">
                <a16:creationId xmlns:a16="http://schemas.microsoft.com/office/drawing/2014/main" id="{DCDA16DA-03F3-429E-AFEE-F20C6868BA68}"/>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1924293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8784976" cy="6264696"/>
          </a:xfrm>
        </p:spPr>
        <p:txBody>
          <a:bodyPr>
            <a:normAutofit lnSpcReduction="10000"/>
          </a:bodyPr>
          <a:lstStyle/>
          <a:p>
            <a:pPr marL="0" indent="0">
              <a:lnSpc>
                <a:spcPct val="120000"/>
              </a:lnSpc>
              <a:spcBef>
                <a:spcPts val="0"/>
              </a:spcBef>
              <a:buNone/>
            </a:pPr>
            <a:endParaRPr lang="tr-TR" sz="2400" b="1"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r>
              <a:rPr lang="tr-TR" sz="2800" b="1" dirty="0">
                <a:solidFill>
                  <a:schemeClr val="tx1"/>
                </a:solidFill>
                <a:latin typeface="Bookman Old Style" panose="02050604050505020204" pitchFamily="18" charset="0"/>
                <a:cs typeface="Arial" panose="020B0604020202020204" pitchFamily="34" charset="0"/>
              </a:rPr>
              <a:t>İlgili kişinin hakları (KVKK Madde -11)</a:t>
            </a:r>
          </a:p>
          <a:p>
            <a:pPr marL="0" indent="0">
              <a:lnSpc>
                <a:spcPct val="120000"/>
              </a:lnSpc>
              <a:spcBef>
                <a:spcPts val="0"/>
              </a:spcBef>
              <a:buNone/>
            </a:pPr>
            <a:endParaRPr lang="tr-TR" sz="2400" b="1" dirty="0">
              <a:solidFill>
                <a:schemeClr val="tx1"/>
              </a:solidFill>
              <a:latin typeface="Bookman Old Style" panose="02050604050505020204" pitchFamily="18" charset="0"/>
              <a:cs typeface="Arial" panose="020B0604020202020204" pitchFamily="34" charset="0"/>
            </a:endParaRPr>
          </a:p>
          <a:p>
            <a:pPr marL="0" indent="0" algn="just">
              <a:lnSpc>
                <a:spcPct val="110000"/>
              </a:lnSpc>
              <a:spcBef>
                <a:spcPts val="0"/>
              </a:spcBef>
              <a:buNone/>
            </a:pPr>
            <a:r>
              <a:rPr lang="tr-TR" sz="2400" dirty="0">
                <a:solidFill>
                  <a:schemeClr val="tx1"/>
                </a:solidFill>
                <a:latin typeface="Bookman Old Style" panose="02050604050505020204" pitchFamily="18" charset="0"/>
                <a:cs typeface="Arial" panose="020B0604020202020204" pitchFamily="34" charset="0"/>
              </a:rPr>
              <a:t>Herkes, veri sorumlusuna başvurarak kendisiyle ilgili;</a:t>
            </a:r>
          </a:p>
          <a:p>
            <a:pPr marL="0" indent="0" algn="just">
              <a:lnSpc>
                <a:spcPct val="110000"/>
              </a:lnSpc>
              <a:spcBef>
                <a:spcPts val="0"/>
              </a:spcBef>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a:lnSpc>
                <a:spcPct val="110000"/>
              </a:lnSpc>
              <a:spcBef>
                <a:spcPts val="0"/>
              </a:spcBef>
              <a:buNone/>
            </a:pPr>
            <a:r>
              <a:rPr lang="tr-TR" sz="2400" dirty="0">
                <a:solidFill>
                  <a:schemeClr val="tx1"/>
                </a:solidFill>
                <a:latin typeface="Bookman Old Style" panose="02050604050505020204" pitchFamily="18" charset="0"/>
                <a:cs typeface="Arial" panose="020B0604020202020204" pitchFamily="34" charset="0"/>
              </a:rPr>
              <a:t>e) 7’nci maddede öngörülen şartlar çerçevesinde kişisel verilerin silinmesini veya yok edilmesini isteme,</a:t>
            </a:r>
          </a:p>
          <a:p>
            <a:pPr marL="0" indent="0" algn="just">
              <a:lnSpc>
                <a:spcPct val="110000"/>
              </a:lnSpc>
              <a:spcBef>
                <a:spcPts val="0"/>
              </a:spcBef>
              <a:buNone/>
            </a:pPr>
            <a:r>
              <a:rPr lang="tr-TR" sz="2400" dirty="0">
                <a:solidFill>
                  <a:schemeClr val="tx1"/>
                </a:solidFill>
                <a:latin typeface="Bookman Old Style" panose="02050604050505020204" pitchFamily="18" charset="0"/>
                <a:cs typeface="Arial" panose="020B0604020202020204" pitchFamily="34" charset="0"/>
              </a:rPr>
              <a:t>f) (d) ve (e) bentleri uyarınca yapılan işlemlerin, kişisel verilerin aktarıldığı üçüncü kişilere bildirilmesini isteme,</a:t>
            </a:r>
          </a:p>
          <a:p>
            <a:pPr marL="0" indent="0" algn="just">
              <a:lnSpc>
                <a:spcPct val="110000"/>
              </a:lnSpc>
              <a:spcBef>
                <a:spcPts val="0"/>
              </a:spcBef>
              <a:buNone/>
            </a:pPr>
            <a:r>
              <a:rPr lang="tr-TR" sz="2400" dirty="0">
                <a:solidFill>
                  <a:schemeClr val="tx1"/>
                </a:solidFill>
                <a:latin typeface="Bookman Old Style" panose="02050604050505020204" pitchFamily="18" charset="0"/>
                <a:cs typeface="Arial" panose="020B0604020202020204" pitchFamily="34" charset="0"/>
              </a:rPr>
              <a:t>g) İşlenen verilerin münhasıran otomatik sistemler vasıtasıyla analiz edilmesi suretiyle kişinin kendisi aleyhine bir sonucun ortaya çıkmasına itiraz etme,</a:t>
            </a:r>
          </a:p>
          <a:p>
            <a:pPr marL="0" indent="0" algn="just">
              <a:lnSpc>
                <a:spcPct val="110000"/>
              </a:lnSpc>
              <a:spcBef>
                <a:spcPts val="0"/>
              </a:spcBef>
              <a:buNone/>
            </a:pPr>
            <a:r>
              <a:rPr lang="tr-TR" sz="2400" dirty="0">
                <a:solidFill>
                  <a:schemeClr val="tx1"/>
                </a:solidFill>
                <a:latin typeface="Bookman Old Style" panose="02050604050505020204" pitchFamily="18" charset="0"/>
                <a:cs typeface="Arial" panose="020B0604020202020204" pitchFamily="34" charset="0"/>
              </a:rPr>
              <a:t>ğ) Kişisel verilerin kanuna aykırı olarak işlenmesi sebebiyle zarara uğraması hâlinde zararın giderilmesini talep etme, haklarına sahiptir.</a:t>
            </a:r>
          </a:p>
          <a:p>
            <a:pPr algn="just"/>
            <a:endParaRPr lang="tr-TR" dirty="0"/>
          </a:p>
        </p:txBody>
      </p:sp>
      <p:sp>
        <p:nvSpPr>
          <p:cNvPr id="2" name="Alt Bilgi Yer Tutucusu 1">
            <a:extLst>
              <a:ext uri="{FF2B5EF4-FFF2-40B4-BE49-F238E27FC236}">
                <a16:creationId xmlns:a16="http://schemas.microsoft.com/office/drawing/2014/main" id="{96993690-DB1A-47A1-ACEF-7C46D792FB16}"/>
              </a:ext>
            </a:extLst>
          </p:cNvPr>
          <p:cNvSpPr>
            <a:spLocks noGrp="1"/>
          </p:cNvSpPr>
          <p:nvPr>
            <p:ph type="ftr" sz="quarter" idx="11"/>
          </p:nvPr>
        </p:nvSpPr>
        <p:spPr>
          <a:xfrm>
            <a:off x="539553" y="6381328"/>
            <a:ext cx="4693020" cy="476672"/>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383499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FBE33CDF-AA8F-4F97-863C-326125C769F4}"/>
              </a:ext>
            </a:extLst>
          </p:cNvPr>
          <p:cNvGraphicFramePr>
            <a:graphicFrameLocks noGrp="1"/>
          </p:cNvGraphicFramePr>
          <p:nvPr>
            <p:ph idx="1"/>
            <p:extLst>
              <p:ext uri="{D42A27DB-BD31-4B8C-83A1-F6EECF244321}">
                <p14:modId xmlns:p14="http://schemas.microsoft.com/office/powerpoint/2010/main" val="648884356"/>
              </p:ext>
            </p:extLst>
          </p:nvPr>
        </p:nvGraphicFramePr>
        <p:xfrm>
          <a:off x="251520" y="260648"/>
          <a:ext cx="871296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 Bilgi Yer Tutucusu 3">
            <a:extLst>
              <a:ext uri="{FF2B5EF4-FFF2-40B4-BE49-F238E27FC236}">
                <a16:creationId xmlns:a16="http://schemas.microsoft.com/office/drawing/2014/main" id="{9FEE28F5-33F7-4AF0-891D-9B050DFE9381}"/>
              </a:ext>
            </a:extLst>
          </p:cNvPr>
          <p:cNvSpPr>
            <a:spLocks noGrp="1"/>
          </p:cNvSpPr>
          <p:nvPr>
            <p:ph type="ftr" sz="quarter" idx="11"/>
          </p:nvPr>
        </p:nvSpPr>
        <p:spPr>
          <a:xfrm>
            <a:off x="609599" y="6453336"/>
            <a:ext cx="4622973" cy="404664"/>
          </a:xfrm>
        </p:spPr>
        <p:txBody>
          <a:bodyPr/>
          <a:lstStyle/>
          <a:p>
            <a:pPr lvl="0"/>
            <a:r>
              <a:rPr lang="tr-TR" sz="1600" b="1" dirty="0">
                <a:solidFill>
                  <a:srgbClr val="54A021"/>
                </a:solidFill>
              </a:rPr>
              <a:t>İtimat</a:t>
            </a:r>
            <a:r>
              <a:rPr lang="tr-TR" sz="1600" b="1" dirty="0">
                <a:solidFill>
                  <a:srgbClr val="002060"/>
                </a:solidFill>
              </a:rPr>
              <a:t> Global</a:t>
            </a:r>
          </a:p>
        </p:txBody>
      </p:sp>
      <p:sp>
        <p:nvSpPr>
          <p:cNvPr id="2" name="Oval 1">
            <a:extLst>
              <a:ext uri="{FF2B5EF4-FFF2-40B4-BE49-F238E27FC236}">
                <a16:creationId xmlns:a16="http://schemas.microsoft.com/office/drawing/2014/main" id="{D15DCAE8-0F65-4E29-BC46-0DBBA049B8F7}"/>
              </a:ext>
            </a:extLst>
          </p:cNvPr>
          <p:cNvSpPr/>
          <p:nvPr/>
        </p:nvSpPr>
        <p:spPr>
          <a:xfrm>
            <a:off x="3491880" y="2276872"/>
            <a:ext cx="2160240"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İLGİLİ KİŞİNİN HAK ARAMA YÖNTEMİ</a:t>
            </a:r>
          </a:p>
        </p:txBody>
      </p:sp>
    </p:spTree>
    <p:extLst>
      <p:ext uri="{BB962C8B-B14F-4D97-AF65-F5344CB8AC3E}">
        <p14:creationId xmlns:p14="http://schemas.microsoft.com/office/powerpoint/2010/main" val="354515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784976" cy="6192688"/>
          </a:xfrm>
        </p:spPr>
        <p:txBody>
          <a:bodyPr>
            <a:normAutofit/>
          </a:bodyPr>
          <a:lstStyle/>
          <a:p>
            <a:pPr marL="0" indent="0" fontAlgn="ctr">
              <a:buNone/>
            </a:pPr>
            <a:r>
              <a:rPr lang="tr-TR" dirty="0"/>
              <a:t> </a:t>
            </a:r>
          </a:p>
          <a:p>
            <a:pPr marL="0" indent="0" fontAlgn="ctr">
              <a:buNone/>
            </a:pPr>
            <a:endParaRPr lang="tr-TR" dirty="0"/>
          </a:p>
          <a:p>
            <a:pPr marL="0" indent="0" fontAlgn="ctr">
              <a:buNone/>
            </a:pPr>
            <a:r>
              <a:rPr lang="tr-TR" sz="2800" b="1" dirty="0">
                <a:solidFill>
                  <a:schemeClr val="tx1"/>
                </a:solidFill>
                <a:latin typeface="Bookman Old Style" panose="02050604050505020204" pitchFamily="18" charset="0"/>
                <a:cs typeface="Arial" panose="020B0604020202020204" pitchFamily="34" charset="0"/>
              </a:rPr>
              <a:t>KVKK YAPTIRIM</a:t>
            </a:r>
          </a:p>
          <a:p>
            <a:pPr marL="0" indent="0" fontAlgn="ctr">
              <a:buNone/>
            </a:pPr>
            <a:endParaRPr lang="tr-TR" sz="2800" b="1" dirty="0">
              <a:solidFill>
                <a:schemeClr val="tx1"/>
              </a:solidFill>
              <a:latin typeface="Bookman Old Style" panose="02050604050505020204" pitchFamily="18" charset="0"/>
              <a:cs typeface="Arial" panose="020B0604020202020204" pitchFamily="34" charset="0"/>
            </a:endParaRPr>
          </a:p>
          <a:p>
            <a:pPr marL="0" indent="0" fontAlgn="ctr">
              <a:buNone/>
            </a:pPr>
            <a:r>
              <a:rPr lang="tr-TR" sz="2800" b="1" dirty="0">
                <a:solidFill>
                  <a:schemeClr val="tx1"/>
                </a:solidFill>
                <a:latin typeface="Bookman Old Style" panose="02050604050505020204" pitchFamily="18" charset="0"/>
                <a:cs typeface="Arial" panose="020B0604020202020204" pitchFamily="34" charset="0"/>
              </a:rPr>
              <a:t>SUÇLAR VE KABAHATLER</a:t>
            </a:r>
          </a:p>
          <a:p>
            <a:pPr marL="0" indent="0" fontAlgn="ctr">
              <a:buNone/>
            </a:pPr>
            <a:r>
              <a:rPr lang="tr-TR" sz="2800" b="1" dirty="0">
                <a:solidFill>
                  <a:schemeClr val="tx1"/>
                </a:solidFill>
                <a:latin typeface="Bookman Old Style" panose="02050604050505020204" pitchFamily="18" charset="0"/>
                <a:cs typeface="Arial" panose="020B0604020202020204" pitchFamily="34" charset="0"/>
              </a:rPr>
              <a:t>MADDE: 17-18</a:t>
            </a:r>
          </a:p>
        </p:txBody>
      </p:sp>
      <p:sp>
        <p:nvSpPr>
          <p:cNvPr id="2" name="Alt Bilgi Yer Tutucusu 1">
            <a:extLst>
              <a:ext uri="{FF2B5EF4-FFF2-40B4-BE49-F238E27FC236}">
                <a16:creationId xmlns:a16="http://schemas.microsoft.com/office/drawing/2014/main" id="{2525CCE0-1EDA-4FC9-A42C-AC8D90BF1737}"/>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pic>
        <p:nvPicPr>
          <p:cNvPr id="5" name="Resim 4">
            <a:extLst>
              <a:ext uri="{FF2B5EF4-FFF2-40B4-BE49-F238E27FC236}">
                <a16:creationId xmlns:a16="http://schemas.microsoft.com/office/drawing/2014/main" id="{661F2C46-1D79-4A76-B1FF-A3056130392F}"/>
              </a:ext>
            </a:extLst>
          </p:cNvPr>
          <p:cNvPicPr>
            <a:picLocks noChangeAspect="1"/>
          </p:cNvPicPr>
          <p:nvPr/>
        </p:nvPicPr>
        <p:blipFill>
          <a:blip r:embed="rId2"/>
          <a:stretch>
            <a:fillRect/>
          </a:stretch>
        </p:blipFill>
        <p:spPr>
          <a:xfrm>
            <a:off x="5210908" y="1096516"/>
            <a:ext cx="1847850" cy="2476500"/>
          </a:xfrm>
          <a:prstGeom prst="rect">
            <a:avLst/>
          </a:prstGeom>
        </p:spPr>
      </p:pic>
    </p:spTree>
    <p:extLst>
      <p:ext uri="{BB962C8B-B14F-4D97-AF65-F5344CB8AC3E}">
        <p14:creationId xmlns:p14="http://schemas.microsoft.com/office/powerpoint/2010/main" val="812685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7310" y="213800"/>
            <a:ext cx="8575170" cy="6058985"/>
          </a:xfrm>
        </p:spPr>
        <p:txBody>
          <a:bodyPr>
            <a:normAutofit/>
          </a:bodyPr>
          <a:lstStyle/>
          <a:p>
            <a:pPr algn="just"/>
            <a:endParaRPr lang="tr-TR" sz="2400" dirty="0">
              <a:solidFill>
                <a:schemeClr val="tx1"/>
              </a:solidFill>
              <a:latin typeface="Arial" panose="020B0604020202020204" pitchFamily="34" charset="0"/>
              <a:cs typeface="Arial" panose="020B0604020202020204" pitchFamily="34" charset="0"/>
            </a:endParaRPr>
          </a:p>
          <a:p>
            <a:pPr algn="just"/>
            <a:endParaRPr lang="tr-TR" sz="2400" dirty="0">
              <a:latin typeface="Bookman Old Style" panose="02050604050505020204" pitchFamily="18" charset="0"/>
              <a:cs typeface="Arial" panose="020B0604020202020204" pitchFamily="34" charset="0"/>
            </a:endParaRPr>
          </a:p>
          <a:p>
            <a:pPr algn="just"/>
            <a:r>
              <a:rPr lang="tr-TR" sz="2400" dirty="0">
                <a:solidFill>
                  <a:schemeClr val="tx1"/>
                </a:solidFill>
                <a:latin typeface="Bookman Old Style" panose="02050604050505020204" pitchFamily="18" charset="0"/>
                <a:cs typeface="Arial" panose="020B0604020202020204" pitchFamily="34" charset="0"/>
              </a:rPr>
              <a:t>Kişisel verilerin kaydedilmesi </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(1 Yıldan 3 Yıla)</a:t>
            </a:r>
          </a:p>
          <a:p>
            <a:pPr algn="just"/>
            <a:r>
              <a:rPr lang="tr-TR" sz="2400" dirty="0">
                <a:solidFill>
                  <a:schemeClr val="tx1"/>
                </a:solidFill>
                <a:latin typeface="Bookman Old Style" panose="02050604050505020204" pitchFamily="18" charset="0"/>
                <a:cs typeface="Arial" panose="020B0604020202020204" pitchFamily="34" charset="0"/>
              </a:rPr>
              <a:t>Özel nitelikli kişisel verilerin kaydedilmesi </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(1,5 Yıldan 4,5 Yıla)</a:t>
            </a:r>
          </a:p>
          <a:p>
            <a:pPr algn="just"/>
            <a:r>
              <a:rPr lang="tr-TR" sz="2400" dirty="0">
                <a:solidFill>
                  <a:schemeClr val="tx1"/>
                </a:solidFill>
                <a:latin typeface="Bookman Old Style" panose="02050604050505020204" pitchFamily="18" charset="0"/>
                <a:cs typeface="Arial" panose="020B0604020202020204" pitchFamily="34" charset="0"/>
              </a:rPr>
              <a:t>Verileri Hukuka aykırı olarak verme veya ele geçirme </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(2 Yıldan 4 Yıla)</a:t>
            </a:r>
          </a:p>
          <a:p>
            <a:pPr algn="just"/>
            <a:r>
              <a:rPr lang="tr-TR" sz="2400" dirty="0">
                <a:solidFill>
                  <a:schemeClr val="tx1"/>
                </a:solidFill>
                <a:latin typeface="Bookman Old Style" panose="02050604050505020204" pitchFamily="18" charset="0"/>
                <a:cs typeface="Arial" panose="020B0604020202020204" pitchFamily="34" charset="0"/>
              </a:rPr>
              <a:t>Verileri Yok etmeme</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 (1 Yıldan 2 Yıla)</a:t>
            </a:r>
          </a:p>
          <a:p>
            <a:endParaRPr lang="tr-TR" dirty="0"/>
          </a:p>
        </p:txBody>
      </p:sp>
      <p:sp>
        <p:nvSpPr>
          <p:cNvPr id="2" name="Alt Bilgi Yer Tutucusu 1">
            <a:extLst>
              <a:ext uri="{FF2B5EF4-FFF2-40B4-BE49-F238E27FC236}">
                <a16:creationId xmlns:a16="http://schemas.microsoft.com/office/drawing/2014/main" id="{2525CCE0-1EDA-4FC9-A42C-AC8D90BF1737}"/>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900866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640960" cy="5976664"/>
          </a:xfrm>
        </p:spPr>
        <p:txBody>
          <a:bodyPr>
            <a:normAutofit/>
          </a:bodyPr>
          <a:lstStyle/>
          <a:p>
            <a:pPr marL="0" indent="0" algn="just">
              <a:buNone/>
            </a:pPr>
            <a:endParaRPr lang="tr-TR" sz="3100" b="1" dirty="0">
              <a:solidFill>
                <a:srgbClr val="FF0000"/>
              </a:solidFill>
              <a:latin typeface="Bookman Old Style" panose="02050604050505020204" pitchFamily="18" charset="0"/>
              <a:cs typeface="Arial" panose="020B0604020202020204" pitchFamily="34" charset="0"/>
            </a:endParaRPr>
          </a:p>
          <a:p>
            <a:pPr marL="0" indent="0" algn="just">
              <a:buNone/>
            </a:pPr>
            <a:endParaRPr lang="tr-TR" sz="3100" b="1" dirty="0">
              <a:solidFill>
                <a:srgbClr val="FF0000"/>
              </a:solidFill>
              <a:latin typeface="Bookman Old Style" panose="02050604050505020204" pitchFamily="18" charset="0"/>
              <a:cs typeface="Arial" panose="020B0604020202020204" pitchFamily="34" charset="0"/>
            </a:endParaRPr>
          </a:p>
          <a:p>
            <a:pPr marL="0" indent="0" algn="just">
              <a:buNone/>
            </a:pPr>
            <a:endParaRPr lang="tr-TR" sz="2400" b="1" dirty="0">
              <a:solidFill>
                <a:srgbClr val="FF0000"/>
              </a:solidFill>
              <a:latin typeface="Bookman Old Style" panose="02050604050505020204" pitchFamily="18" charset="0"/>
              <a:cs typeface="Arial" panose="020B0604020202020204" pitchFamily="34" charset="0"/>
            </a:endParaRPr>
          </a:p>
          <a:p>
            <a:pPr algn="just">
              <a:lnSpc>
                <a:spcPct val="110000"/>
              </a:lnSpc>
              <a:spcBef>
                <a:spcPts val="0"/>
              </a:spcBef>
            </a:pPr>
            <a:r>
              <a:rPr lang="tr-TR" sz="2400" dirty="0">
                <a:solidFill>
                  <a:schemeClr val="tx1"/>
                </a:solidFill>
                <a:latin typeface="Bookman Old Style" panose="02050604050505020204" pitchFamily="18" charset="0"/>
                <a:cs typeface="Arial" panose="020B0604020202020204" pitchFamily="34" charset="0"/>
              </a:rPr>
              <a:t>Aydınlatma yükümlülüğüne aykırılık halinde 5.000 ila 100.000 TL, </a:t>
            </a:r>
          </a:p>
          <a:p>
            <a:pPr algn="just">
              <a:lnSpc>
                <a:spcPct val="110000"/>
              </a:lnSpc>
              <a:spcBef>
                <a:spcPts val="0"/>
              </a:spcBef>
            </a:pPr>
            <a:r>
              <a:rPr lang="tr-TR" sz="2400" dirty="0">
                <a:solidFill>
                  <a:schemeClr val="tx1"/>
                </a:solidFill>
                <a:latin typeface="Bookman Old Style" panose="02050604050505020204" pitchFamily="18" charset="0"/>
                <a:cs typeface="Arial" panose="020B0604020202020204" pitchFamily="34" charset="0"/>
              </a:rPr>
              <a:t>Veri güvenliğine ilişkin yükümlülüklere aykırılık halinde 15.000 ila 1.000.000 TL,</a:t>
            </a:r>
          </a:p>
          <a:p>
            <a:pPr algn="just">
              <a:lnSpc>
                <a:spcPct val="110000"/>
              </a:lnSpc>
              <a:spcBef>
                <a:spcPts val="0"/>
              </a:spcBef>
            </a:pPr>
            <a:r>
              <a:rPr lang="tr-TR" sz="2400" dirty="0">
                <a:solidFill>
                  <a:schemeClr val="tx1"/>
                </a:solidFill>
                <a:latin typeface="Bookman Old Style" panose="02050604050505020204" pitchFamily="18" charset="0"/>
                <a:cs typeface="Arial" panose="020B0604020202020204" pitchFamily="34" charset="0"/>
              </a:rPr>
              <a:t>Kurul tarafından verilen kararları yerine getirmeme halinde 25.000 ila 1.000.000 TL, </a:t>
            </a:r>
          </a:p>
          <a:p>
            <a:pPr algn="just">
              <a:lnSpc>
                <a:spcPct val="110000"/>
              </a:lnSpc>
              <a:spcBef>
                <a:spcPts val="0"/>
              </a:spcBef>
            </a:pPr>
            <a:r>
              <a:rPr lang="tr-TR" sz="2400" dirty="0">
                <a:solidFill>
                  <a:schemeClr val="tx1"/>
                </a:solidFill>
                <a:latin typeface="Bookman Old Style" panose="02050604050505020204" pitchFamily="18" charset="0"/>
                <a:cs typeface="Arial" panose="020B0604020202020204" pitchFamily="34" charset="0"/>
              </a:rPr>
              <a:t>Sicile kayıt ve bildirim yükümlülüğüne aykırı hareket etme halinde 20.000 ila 1.000.000 TL idari para cezası.</a:t>
            </a:r>
          </a:p>
        </p:txBody>
      </p:sp>
      <p:sp>
        <p:nvSpPr>
          <p:cNvPr id="2" name="Alt Bilgi Yer Tutucusu 1">
            <a:extLst>
              <a:ext uri="{FF2B5EF4-FFF2-40B4-BE49-F238E27FC236}">
                <a16:creationId xmlns:a16="http://schemas.microsoft.com/office/drawing/2014/main" id="{9B13C9E4-2699-41C4-9710-0D08D857DAC8}"/>
              </a:ext>
            </a:extLst>
          </p:cNvPr>
          <p:cNvSpPr>
            <a:spLocks noGrp="1"/>
          </p:cNvSpPr>
          <p:nvPr>
            <p:ph type="ftr" sz="quarter" idx="11"/>
          </p:nvPr>
        </p:nvSpPr>
        <p:spPr>
          <a:xfrm>
            <a:off x="609599" y="6525344"/>
            <a:ext cx="4622973" cy="332656"/>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5744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2525CCE0-1EDA-4FC9-A42C-AC8D90BF1737}"/>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
        <p:nvSpPr>
          <p:cNvPr id="8" name="Metin kutusu 7">
            <a:extLst>
              <a:ext uri="{FF2B5EF4-FFF2-40B4-BE49-F238E27FC236}">
                <a16:creationId xmlns:a16="http://schemas.microsoft.com/office/drawing/2014/main" id="{678760D7-2D35-4F8D-9685-EF83ED18F095}"/>
              </a:ext>
            </a:extLst>
          </p:cNvPr>
          <p:cNvSpPr txBox="1"/>
          <p:nvPr/>
        </p:nvSpPr>
        <p:spPr>
          <a:xfrm>
            <a:off x="323528" y="980728"/>
            <a:ext cx="8496944" cy="4893647"/>
          </a:xfrm>
          <a:prstGeom prst="rect">
            <a:avLst/>
          </a:prstGeom>
          <a:noFill/>
        </p:spPr>
        <p:txBody>
          <a:bodyPr wrap="square" rtlCol="0">
            <a:spAutoFit/>
          </a:bodyPr>
          <a:lstStyle/>
          <a:p>
            <a:pPr algn="just"/>
            <a:endParaRPr lang="tr-TR" sz="2400" b="1" i="1" dirty="0">
              <a:solidFill>
                <a:srgbClr val="FF0000"/>
              </a:solidFill>
              <a:latin typeface="Bookman Old Style" panose="02050604050505020204" pitchFamily="18" charset="0"/>
            </a:endParaRPr>
          </a:p>
          <a:p>
            <a:pPr algn="just"/>
            <a:r>
              <a:rPr lang="tr-TR" sz="2400" b="1" i="1" dirty="0">
                <a:solidFill>
                  <a:srgbClr val="FF0000"/>
                </a:solidFill>
                <a:latin typeface="Bookman Old Style" panose="02050604050505020204" pitchFamily="18" charset="0"/>
              </a:rPr>
              <a:t>ÖNEMLİ NOT: </a:t>
            </a:r>
          </a:p>
          <a:p>
            <a:pPr algn="just"/>
            <a:endParaRPr lang="tr-TR" sz="2400" b="1" i="1" dirty="0">
              <a:solidFill>
                <a:srgbClr val="FF0000"/>
              </a:solidFill>
              <a:latin typeface="Bookman Old Style" panose="02050604050505020204" pitchFamily="18" charset="0"/>
            </a:endParaRPr>
          </a:p>
          <a:p>
            <a:pPr algn="just"/>
            <a:r>
              <a:rPr lang="tr-TR" sz="2400" b="1" i="1" dirty="0">
                <a:solidFill>
                  <a:srgbClr val="FF0000"/>
                </a:solidFill>
                <a:latin typeface="Bookman Old Style" panose="02050604050505020204" pitchFamily="18" charset="0"/>
              </a:rPr>
              <a:t>Veri Sorumluları Siciline kayıt yükümlülüğünden istisna olmak, </a:t>
            </a:r>
          </a:p>
          <a:p>
            <a:pPr algn="just"/>
            <a:endParaRPr lang="tr-TR" sz="2400" b="1" i="1" dirty="0">
              <a:solidFill>
                <a:srgbClr val="FF0000"/>
              </a:solidFill>
              <a:latin typeface="Bookman Old Style" panose="02050604050505020204" pitchFamily="18" charset="0"/>
            </a:endParaRPr>
          </a:p>
          <a:p>
            <a:pPr algn="just"/>
            <a:r>
              <a:rPr lang="tr-TR" sz="2400" b="1" i="1" dirty="0">
                <a:solidFill>
                  <a:srgbClr val="FF0000"/>
                </a:solidFill>
                <a:latin typeface="Bookman Old Style" panose="02050604050505020204" pitchFamily="18" charset="0"/>
              </a:rPr>
              <a:t>6698 sayılı Kişisel Verilerin Korunması Kanunundan da istisna olmak anlamına gelmemektedir. </a:t>
            </a:r>
          </a:p>
          <a:p>
            <a:pPr algn="just"/>
            <a:endParaRPr lang="tr-TR" sz="2400" b="1" i="1" dirty="0">
              <a:solidFill>
                <a:srgbClr val="FF0000"/>
              </a:solidFill>
              <a:latin typeface="Bookman Old Style" panose="02050604050505020204" pitchFamily="18" charset="0"/>
            </a:endParaRPr>
          </a:p>
          <a:p>
            <a:pPr algn="just"/>
            <a:r>
              <a:rPr lang="tr-TR" sz="2400" b="1" i="1" dirty="0">
                <a:solidFill>
                  <a:srgbClr val="FF0000"/>
                </a:solidFill>
                <a:latin typeface="Bookman Old Style" panose="02050604050505020204" pitchFamily="18" charset="0"/>
              </a:rPr>
              <a:t>Kayıt yükümlülüğünden istisna olan veri sorumluları da diğer veri sorumluları gibi 6698 sayılı Kanun hükümlerine uymak zorundadır.</a:t>
            </a:r>
          </a:p>
        </p:txBody>
      </p:sp>
    </p:spTree>
    <p:extLst>
      <p:ext uri="{BB962C8B-B14F-4D97-AF65-F5344CB8AC3E}">
        <p14:creationId xmlns:p14="http://schemas.microsoft.com/office/powerpoint/2010/main" val="1252003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7EB786E-3A1F-4CA3-A872-3145619E892F}"/>
              </a:ext>
            </a:extLst>
          </p:cNvPr>
          <p:cNvPicPr>
            <a:picLocks noGrp="1" noChangeAspect="1"/>
          </p:cNvPicPr>
          <p:nvPr>
            <p:ph idx="1"/>
          </p:nvPr>
        </p:nvPicPr>
        <p:blipFill>
          <a:blip r:embed="rId2"/>
          <a:stretch>
            <a:fillRect/>
          </a:stretch>
        </p:blipFill>
        <p:spPr>
          <a:xfrm>
            <a:off x="971600" y="1419225"/>
            <a:ext cx="6577658" cy="4343499"/>
          </a:xfrm>
          <a:prstGeom prst="rect">
            <a:avLst/>
          </a:prstGeom>
        </p:spPr>
      </p:pic>
      <p:sp>
        <p:nvSpPr>
          <p:cNvPr id="4" name="Alt Bilgi Yer Tutucusu 3">
            <a:extLst>
              <a:ext uri="{FF2B5EF4-FFF2-40B4-BE49-F238E27FC236}">
                <a16:creationId xmlns:a16="http://schemas.microsoft.com/office/drawing/2014/main" id="{A5A0784F-4B63-4E83-99BA-3BF82AFA8204}"/>
              </a:ext>
            </a:extLst>
          </p:cNvPr>
          <p:cNvSpPr>
            <a:spLocks noGrp="1"/>
          </p:cNvSpPr>
          <p:nvPr>
            <p:ph type="ftr" sz="quarter" idx="11"/>
          </p:nvPr>
        </p:nvSpPr>
        <p:spPr/>
        <p:txBody>
          <a:bodyPr/>
          <a:lstStyle/>
          <a:p>
            <a:endParaRPr lang="tr-TR" b="1" dirty="0">
              <a:solidFill>
                <a:srgbClr val="54A021"/>
              </a:solidFill>
            </a:endParaRPr>
          </a:p>
          <a:p>
            <a:endParaRPr lang="tr-TR" sz="1100" b="1" dirty="0">
              <a:solidFill>
                <a:srgbClr val="54A021"/>
              </a:solidFill>
            </a:endParaRPr>
          </a:p>
          <a:p>
            <a:r>
              <a:rPr lang="tr-TR" sz="1600" b="1" dirty="0">
                <a:solidFill>
                  <a:srgbClr val="54A021"/>
                </a:solidFill>
              </a:rPr>
              <a:t>İtimat</a:t>
            </a:r>
            <a:r>
              <a:rPr lang="tr-TR" sz="1600" b="1" dirty="0">
                <a:solidFill>
                  <a:srgbClr val="002060"/>
                </a:solidFill>
              </a:rPr>
              <a:t> Global</a:t>
            </a:r>
          </a:p>
          <a:p>
            <a:endParaRPr lang="tr-TR" dirty="0"/>
          </a:p>
        </p:txBody>
      </p:sp>
      <p:sp>
        <p:nvSpPr>
          <p:cNvPr id="6" name="Dikdörtgen 5">
            <a:extLst>
              <a:ext uri="{FF2B5EF4-FFF2-40B4-BE49-F238E27FC236}">
                <a16:creationId xmlns:a16="http://schemas.microsoft.com/office/drawing/2014/main" id="{C2145E4D-FFE9-4425-903D-ECCA99CBC3D1}"/>
              </a:ext>
            </a:extLst>
          </p:cNvPr>
          <p:cNvSpPr/>
          <p:nvPr/>
        </p:nvSpPr>
        <p:spPr>
          <a:xfrm>
            <a:off x="323528" y="188641"/>
            <a:ext cx="8496944" cy="951945"/>
          </a:xfrm>
          <a:prstGeom prst="rect">
            <a:avLst/>
          </a:prstGeom>
        </p:spPr>
        <p:txBody>
          <a:bodyPr wrap="square">
            <a:spAutoFit/>
          </a:bodyPr>
          <a:lstStyle/>
          <a:p>
            <a:pPr algn="ctr"/>
            <a:r>
              <a:rPr lang="tr-TR" sz="2800" b="1" dirty="0">
                <a:solidFill>
                  <a:srgbClr val="000000"/>
                </a:solidFill>
                <a:latin typeface="Bookman Old Style" panose="02050604050505020204" pitchFamily="18" charset="0"/>
              </a:rPr>
              <a:t>GDPR, TÜRKİYE’DEKİ ŞİRKETLER İÇİN</a:t>
            </a:r>
          </a:p>
          <a:p>
            <a:pPr algn="ctr"/>
            <a:r>
              <a:rPr lang="tr-TR" sz="2800" b="1" dirty="0">
                <a:solidFill>
                  <a:srgbClr val="000000"/>
                </a:solidFill>
                <a:latin typeface="Bookman Old Style" panose="02050604050505020204" pitchFamily="18" charset="0"/>
              </a:rPr>
              <a:t>NE İFADE EDİYOR?</a:t>
            </a:r>
            <a:endParaRPr lang="tr-TR" sz="2800" b="1" i="0" dirty="0">
              <a:solidFill>
                <a:srgbClr val="000000"/>
              </a:solidFill>
              <a:effectLst/>
              <a:latin typeface="Bookman Old Style" panose="02050604050505020204" pitchFamily="18" charset="0"/>
            </a:endParaRPr>
          </a:p>
        </p:txBody>
      </p:sp>
    </p:spTree>
    <p:extLst>
      <p:ext uri="{BB962C8B-B14F-4D97-AF65-F5344CB8AC3E}">
        <p14:creationId xmlns:p14="http://schemas.microsoft.com/office/powerpoint/2010/main" val="1907016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C823FE3-7368-43CF-8874-4C1D7B1C9B70}"/>
              </a:ext>
            </a:extLst>
          </p:cNvPr>
          <p:cNvSpPr>
            <a:spLocks noGrp="1"/>
          </p:cNvSpPr>
          <p:nvPr>
            <p:ph type="title"/>
          </p:nvPr>
        </p:nvSpPr>
        <p:spPr>
          <a:xfrm>
            <a:off x="251520" y="80810"/>
            <a:ext cx="8892480" cy="1547990"/>
          </a:xfrm>
        </p:spPr>
        <p:txBody>
          <a:bodyPr>
            <a:normAutofit fontScale="90000"/>
          </a:bodyPr>
          <a:lstStyle/>
          <a:p>
            <a:pPr algn="ctr"/>
            <a:br>
              <a:rPr lang="tr-TR" sz="2400" b="1" dirty="0">
                <a:solidFill>
                  <a:schemeClr val="tx1"/>
                </a:solidFill>
                <a:latin typeface="Arial" panose="020B0604020202020204" pitchFamily="34" charset="0"/>
                <a:cs typeface="Arial" panose="020B0604020202020204" pitchFamily="34" charset="0"/>
              </a:rPr>
            </a:br>
            <a:r>
              <a:rPr lang="tr-TR" sz="2400" b="1" dirty="0">
                <a:solidFill>
                  <a:schemeClr val="tx1"/>
                </a:solidFill>
                <a:latin typeface="Arial" panose="020B0604020202020204" pitchFamily="34" charset="0"/>
                <a:cs typeface="Arial" panose="020B0604020202020204" pitchFamily="34" charset="0"/>
              </a:rPr>
              <a:t>GDPR </a:t>
            </a:r>
            <a:br>
              <a:rPr lang="tr-TR" sz="2400" b="1" dirty="0">
                <a:solidFill>
                  <a:schemeClr val="tx1"/>
                </a:solidFill>
                <a:latin typeface="Arial" panose="020B0604020202020204" pitchFamily="34" charset="0"/>
                <a:cs typeface="Arial" panose="020B0604020202020204" pitchFamily="34" charset="0"/>
              </a:rPr>
            </a:br>
            <a:r>
              <a:rPr lang="tr-TR" sz="2400" b="1" dirty="0">
                <a:solidFill>
                  <a:schemeClr val="tx1"/>
                </a:solidFill>
                <a:latin typeface="Arial" panose="020B0604020202020204" pitchFamily="34" charset="0"/>
                <a:cs typeface="Arial" panose="020B0604020202020204" pitchFamily="34" charset="0"/>
              </a:rPr>
              <a:t>(GENERAL DATA PROTECTION REGULATION) </a:t>
            </a:r>
            <a:br>
              <a:rPr lang="tr-TR" sz="2400" b="1" dirty="0">
                <a:solidFill>
                  <a:schemeClr val="tx1"/>
                </a:solidFill>
                <a:latin typeface="Arial" panose="020B0604020202020204" pitchFamily="34" charset="0"/>
                <a:cs typeface="Arial" panose="020B0604020202020204" pitchFamily="34" charset="0"/>
              </a:rPr>
            </a:br>
            <a:r>
              <a:rPr lang="tr-TR" sz="2400" b="1" dirty="0">
                <a:solidFill>
                  <a:schemeClr val="tx1"/>
                </a:solidFill>
                <a:latin typeface="Arial" panose="020B0604020202020204" pitchFamily="34" charset="0"/>
                <a:cs typeface="Arial" panose="020B0604020202020204" pitchFamily="34" charset="0"/>
              </a:rPr>
              <a:t>AB VERİ GÜVENLİĞİ  DÜZENLEMESİ</a:t>
            </a:r>
            <a:br>
              <a:rPr lang="tr-TR" sz="2400" b="1" dirty="0">
                <a:solidFill>
                  <a:schemeClr val="tx1"/>
                </a:solidFill>
                <a:latin typeface="Arial" panose="020B0604020202020204" pitchFamily="34" charset="0"/>
                <a:cs typeface="Arial" panose="020B0604020202020204" pitchFamily="34" charset="0"/>
              </a:rPr>
            </a:br>
            <a:br>
              <a:rPr lang="tr-TR" sz="2400" b="1" dirty="0">
                <a:solidFill>
                  <a:schemeClr val="tx1"/>
                </a:solidFill>
                <a:latin typeface="Arial" panose="020B0604020202020204" pitchFamily="34" charset="0"/>
                <a:cs typeface="Arial" panose="020B0604020202020204" pitchFamily="34" charset="0"/>
              </a:rPr>
            </a:br>
            <a:br>
              <a:rPr lang="tr-TR" sz="2400" b="1" dirty="0">
                <a:solidFill>
                  <a:schemeClr val="tx1"/>
                </a:solidFill>
                <a:latin typeface="Arial" panose="020B0604020202020204" pitchFamily="34" charset="0"/>
                <a:cs typeface="Arial" panose="020B0604020202020204" pitchFamily="34" charset="0"/>
              </a:rPr>
            </a:br>
            <a:br>
              <a:rPr lang="tr-TR" sz="2400" b="1" dirty="0">
                <a:latin typeface="Arial" panose="020B0604020202020204" pitchFamily="34" charset="0"/>
                <a:cs typeface="Arial" panose="020B0604020202020204" pitchFamily="34" charset="0"/>
              </a:rPr>
            </a:br>
            <a:endParaRPr lang="tr-TR" sz="2400" b="1"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0D16D9AA-64E1-4D30-B5BA-F91730CF6694}"/>
              </a:ext>
            </a:extLst>
          </p:cNvPr>
          <p:cNvSpPr>
            <a:spLocks noGrp="1"/>
          </p:cNvSpPr>
          <p:nvPr>
            <p:ph idx="1"/>
          </p:nvPr>
        </p:nvSpPr>
        <p:spPr>
          <a:xfrm>
            <a:off x="251520" y="2748726"/>
            <a:ext cx="8640960" cy="3632601"/>
          </a:xfrm>
        </p:spPr>
        <p:txBody>
          <a:bodyPr>
            <a:normAutofit/>
          </a:bodyPr>
          <a:lstStyle/>
          <a:p>
            <a:pPr marL="0" indent="0" algn="just">
              <a:buNone/>
            </a:pPr>
            <a:endParaRPr lang="tr-TR" sz="2600" dirty="0">
              <a:solidFill>
                <a:schemeClr val="tx1"/>
              </a:solidFill>
              <a:latin typeface="Arial" panose="020B0604020202020204" pitchFamily="34" charset="0"/>
              <a:cs typeface="Arial" panose="020B0604020202020204" pitchFamily="34" charset="0"/>
            </a:endParaRPr>
          </a:p>
          <a:p>
            <a:pPr marL="0" indent="0" algn="just">
              <a:buNone/>
            </a:pPr>
            <a:r>
              <a:rPr lang="tr-TR" sz="2600" dirty="0">
                <a:solidFill>
                  <a:schemeClr val="tx1"/>
                </a:solidFill>
                <a:latin typeface="Arial" panose="020B0604020202020204" pitchFamily="34" charset="0"/>
                <a:cs typeface="Arial" panose="020B0604020202020204" pitchFamily="34" charset="0"/>
              </a:rPr>
              <a:t>GDPR 2016 Yılında kabul edilmiş ve uyum süreci 2 yıl olarak belirlenmiştir. </a:t>
            </a:r>
          </a:p>
          <a:p>
            <a:pPr marL="0" indent="0" algn="just">
              <a:buNone/>
            </a:pPr>
            <a:r>
              <a:rPr lang="tr-TR" sz="2600" dirty="0">
                <a:solidFill>
                  <a:schemeClr val="tx1"/>
                </a:solidFill>
                <a:latin typeface="Arial" panose="020B0604020202020204" pitchFamily="34" charset="0"/>
                <a:cs typeface="Arial" panose="020B0604020202020204" pitchFamily="34" charset="0"/>
              </a:rPr>
              <a:t>Türkiye’nin e-ihracatında önemli bir ağırlığa sahip olan AB bünyesinde uygulamaya başlanacak olan Avrupa Birliği Genel Veri Koruma Yönetmeliği (EU GDPR) 25 Mayıs 2018 tarihinden itibaren yürürlüğe girdi.</a:t>
            </a:r>
          </a:p>
          <a:p>
            <a:endParaRPr lang="tr-TR" dirty="0"/>
          </a:p>
        </p:txBody>
      </p:sp>
      <p:sp>
        <p:nvSpPr>
          <p:cNvPr id="4" name="Alt Bilgi Yer Tutucusu 3">
            <a:extLst>
              <a:ext uri="{FF2B5EF4-FFF2-40B4-BE49-F238E27FC236}">
                <a16:creationId xmlns:a16="http://schemas.microsoft.com/office/drawing/2014/main" id="{0EF1C829-CC91-4F61-8AFE-D7C6C79143BB}"/>
              </a:ext>
            </a:extLst>
          </p:cNvPr>
          <p:cNvSpPr>
            <a:spLocks noGrp="1"/>
          </p:cNvSpPr>
          <p:nvPr>
            <p:ph type="ftr" sz="quarter" idx="11"/>
          </p:nvPr>
        </p:nvSpPr>
        <p:spPr>
          <a:xfrm>
            <a:off x="395536" y="6406898"/>
            <a:ext cx="4622973" cy="460376"/>
          </a:xfrm>
        </p:spPr>
        <p:txBody>
          <a:bodyPr/>
          <a:lstStyle/>
          <a:p>
            <a:pPr lvl="0"/>
            <a:r>
              <a:rPr lang="tr-TR" sz="1600" b="1" dirty="0">
                <a:solidFill>
                  <a:srgbClr val="54A021"/>
                </a:solidFill>
              </a:rPr>
              <a:t>İtimat</a:t>
            </a:r>
            <a:r>
              <a:rPr lang="tr-TR" sz="1600" b="1" dirty="0">
                <a:solidFill>
                  <a:srgbClr val="002060"/>
                </a:solidFill>
              </a:rPr>
              <a:t> Global</a:t>
            </a:r>
          </a:p>
        </p:txBody>
      </p:sp>
      <p:pic>
        <p:nvPicPr>
          <p:cNvPr id="5" name="Resim 4">
            <a:extLst>
              <a:ext uri="{FF2B5EF4-FFF2-40B4-BE49-F238E27FC236}">
                <a16:creationId xmlns:a16="http://schemas.microsoft.com/office/drawing/2014/main" id="{FAC49A75-866F-4800-839E-35AC0AAA634F}"/>
              </a:ext>
            </a:extLst>
          </p:cNvPr>
          <p:cNvPicPr>
            <a:picLocks noChangeAspect="1"/>
          </p:cNvPicPr>
          <p:nvPr/>
        </p:nvPicPr>
        <p:blipFill>
          <a:blip r:embed="rId2"/>
          <a:stretch>
            <a:fillRect/>
          </a:stretch>
        </p:blipFill>
        <p:spPr>
          <a:xfrm>
            <a:off x="3381927" y="1709277"/>
            <a:ext cx="2380146" cy="1390467"/>
          </a:xfrm>
          <a:prstGeom prst="rect">
            <a:avLst/>
          </a:prstGeom>
        </p:spPr>
      </p:pic>
    </p:spTree>
    <p:extLst>
      <p:ext uri="{BB962C8B-B14F-4D97-AF65-F5344CB8AC3E}">
        <p14:creationId xmlns:p14="http://schemas.microsoft.com/office/powerpoint/2010/main" val="2722014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5347DD-4951-4816-9974-258954B924B1}"/>
              </a:ext>
            </a:extLst>
          </p:cNvPr>
          <p:cNvSpPr>
            <a:spLocks noGrp="1"/>
          </p:cNvSpPr>
          <p:nvPr>
            <p:ph idx="1"/>
          </p:nvPr>
        </p:nvSpPr>
        <p:spPr>
          <a:xfrm>
            <a:off x="539552" y="332656"/>
            <a:ext cx="8208912" cy="5839544"/>
          </a:xfrm>
        </p:spPr>
        <p:txBody>
          <a:bodyPr>
            <a:normAutofit/>
          </a:bodyPr>
          <a:lstStyle/>
          <a:p>
            <a:pPr marL="0" indent="0" algn="just">
              <a:buNone/>
            </a:pPr>
            <a:endParaRPr lang="tr-TR" dirty="0"/>
          </a:p>
          <a:p>
            <a:pPr marL="0" indent="0" algn="just">
              <a:buNone/>
            </a:pPr>
            <a:endParaRPr lang="tr-TR" sz="2400" dirty="0">
              <a:latin typeface="Bookman Old Style" panose="02050604050505020204" pitchFamily="18" charset="0"/>
            </a:endParaRPr>
          </a:p>
          <a:p>
            <a:pPr marL="0" indent="0" algn="just">
              <a:buNone/>
            </a:pPr>
            <a:endParaRPr lang="tr-TR" sz="2400" dirty="0">
              <a:latin typeface="Bookman Old Style" panose="02050604050505020204" pitchFamily="18" charset="0"/>
            </a:endParaRPr>
          </a:p>
          <a:p>
            <a:pPr marL="0" indent="0" algn="just">
              <a:buNone/>
            </a:pPr>
            <a:r>
              <a:rPr lang="tr-TR" sz="2400" dirty="0">
                <a:solidFill>
                  <a:schemeClr val="tx1"/>
                </a:solidFill>
                <a:latin typeface="Bookman Old Style" panose="02050604050505020204" pitchFamily="18" charset="0"/>
              </a:rPr>
              <a:t>94/46/EC sayılı Avrupa Birliği Regülasyonu gereğince İthalat-ihracat yapan şirketlerin, kişisel verilerin korunması konusunda gerekli idari ve teknik yükümlülükleri sağlaması gerekmektedir. </a:t>
            </a:r>
          </a:p>
          <a:p>
            <a:pPr marL="0" indent="0" algn="just">
              <a:buNone/>
            </a:pPr>
            <a:r>
              <a:rPr lang="tr-TR" sz="2400" dirty="0">
                <a:solidFill>
                  <a:schemeClr val="tx1"/>
                </a:solidFill>
                <a:latin typeface="Bookman Old Style" panose="02050604050505020204" pitchFamily="18" charset="0"/>
              </a:rPr>
              <a:t>Bu yükümlülükleri sağlamayan şirketlerin yurtdışı veri aktarımı ve dolayısıyla ticaretine yönelik hem Avrupa Birliği ülkeleri hem de Türkiye'de çok ciddi kısıtlamalar getirilmektedir.</a:t>
            </a:r>
          </a:p>
          <a:p>
            <a:pPr marL="0" indent="0" algn="just">
              <a:buNone/>
            </a:pPr>
            <a:r>
              <a:rPr lang="tr-TR" sz="2400" dirty="0">
                <a:solidFill>
                  <a:schemeClr val="tx1"/>
                </a:solidFill>
                <a:latin typeface="Bookman Old Style" panose="02050604050505020204" pitchFamily="18" charset="0"/>
              </a:rPr>
              <a:t> </a:t>
            </a:r>
          </a:p>
          <a:p>
            <a:endParaRPr lang="tr-TR" dirty="0"/>
          </a:p>
        </p:txBody>
      </p:sp>
      <p:sp>
        <p:nvSpPr>
          <p:cNvPr id="4" name="Alt Bilgi Yer Tutucusu 3">
            <a:extLst>
              <a:ext uri="{FF2B5EF4-FFF2-40B4-BE49-F238E27FC236}">
                <a16:creationId xmlns:a16="http://schemas.microsoft.com/office/drawing/2014/main" id="{2E9C42C7-10E9-4C4C-9A4F-CF4C6AE0838A}"/>
              </a:ext>
            </a:extLst>
          </p:cNvPr>
          <p:cNvSpPr>
            <a:spLocks noGrp="1"/>
          </p:cNvSpPr>
          <p:nvPr>
            <p:ph type="ftr" sz="quarter" idx="11"/>
          </p:nvPr>
        </p:nvSpPr>
        <p:spPr>
          <a:xfrm>
            <a:off x="685800" y="6272785"/>
            <a:ext cx="4745736" cy="585215"/>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198585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2252B8EA-987B-46C6-B438-8196BF6D29EC}"/>
              </a:ext>
            </a:extLst>
          </p:cNvPr>
          <p:cNvSpPr>
            <a:spLocks noGrp="1"/>
          </p:cNvSpPr>
          <p:nvPr>
            <p:ph idx="1"/>
          </p:nvPr>
        </p:nvSpPr>
        <p:spPr>
          <a:xfrm>
            <a:off x="457200" y="116632"/>
            <a:ext cx="8229600" cy="5979368"/>
          </a:xfrm>
        </p:spPr>
        <p:txBody>
          <a:bodyPr/>
          <a:lstStyle/>
          <a:p>
            <a:pPr marL="0" indent="0" algn="ctr">
              <a:buNone/>
            </a:pPr>
            <a:endParaRPr lang="tr-TR" dirty="0"/>
          </a:p>
          <a:p>
            <a:pPr marL="0" indent="0" algn="ctr">
              <a:buNone/>
            </a:pPr>
            <a:endParaRPr lang="tr-TR" dirty="0"/>
          </a:p>
          <a:p>
            <a:pPr marL="0" indent="0" algn="ctr">
              <a:buNone/>
            </a:pPr>
            <a:endParaRPr lang="tr-TR" dirty="0"/>
          </a:p>
          <a:p>
            <a:pPr marL="0" indent="0" algn="ctr">
              <a:buNone/>
            </a:pPr>
            <a:endParaRPr lang="tr-TR" sz="4000" dirty="0">
              <a:latin typeface="Arial" panose="020B0604020202020204" pitchFamily="34" charset="0"/>
              <a:cs typeface="Arial" panose="020B0604020202020204" pitchFamily="34" charset="0"/>
            </a:endParaRPr>
          </a:p>
          <a:p>
            <a:pPr marL="0" indent="0" algn="ctr">
              <a:buNone/>
            </a:pPr>
            <a:endParaRPr lang="tr-TR" sz="4000" dirty="0">
              <a:solidFill>
                <a:schemeClr val="tx1"/>
              </a:solidFill>
              <a:latin typeface="Arial Black" panose="020B0A04020102020204" pitchFamily="34" charset="0"/>
              <a:cs typeface="Arial" panose="020B0604020202020204" pitchFamily="34" charset="0"/>
            </a:endParaRPr>
          </a:p>
          <a:p>
            <a:pPr marL="0" indent="0" algn="ctr">
              <a:buNone/>
            </a:pPr>
            <a:r>
              <a:rPr lang="tr-TR" sz="4000" dirty="0">
                <a:solidFill>
                  <a:schemeClr val="tx1"/>
                </a:solidFill>
                <a:latin typeface="Arial Black" panose="020B0A04020102020204" pitchFamily="34" charset="0"/>
                <a:cs typeface="Arial" panose="020B0604020202020204" pitchFamily="34" charset="0"/>
              </a:rPr>
              <a:t>KVKK</a:t>
            </a:r>
          </a:p>
          <a:p>
            <a:pPr marL="0" indent="0" algn="ctr">
              <a:buNone/>
            </a:pPr>
            <a:r>
              <a:rPr lang="tr-TR" sz="4000" dirty="0">
                <a:solidFill>
                  <a:schemeClr val="tx1"/>
                </a:solidFill>
                <a:latin typeface="Arial Black" panose="020B0A04020102020204" pitchFamily="34" charset="0"/>
                <a:cs typeface="Arial" panose="020B0604020202020204" pitchFamily="34" charset="0"/>
              </a:rPr>
              <a:t> İŞ HUKUKU AÇISINDAN DEĞERLENDİRİLMESİ</a:t>
            </a:r>
          </a:p>
        </p:txBody>
      </p:sp>
      <p:sp>
        <p:nvSpPr>
          <p:cNvPr id="3" name="Alt Bilgi Yer Tutucusu 2">
            <a:extLst>
              <a:ext uri="{FF2B5EF4-FFF2-40B4-BE49-F238E27FC236}">
                <a16:creationId xmlns:a16="http://schemas.microsoft.com/office/drawing/2014/main" id="{1C17FB4A-9DEE-4827-A974-6BE33A61AC57}"/>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pic>
        <p:nvPicPr>
          <p:cNvPr id="4" name="Resim 3">
            <a:extLst>
              <a:ext uri="{FF2B5EF4-FFF2-40B4-BE49-F238E27FC236}">
                <a16:creationId xmlns:a16="http://schemas.microsoft.com/office/drawing/2014/main" id="{462A8A8B-0BC6-45A4-A06B-AFAB9294D34B}"/>
              </a:ext>
            </a:extLst>
          </p:cNvPr>
          <p:cNvPicPr>
            <a:picLocks noChangeAspect="1"/>
          </p:cNvPicPr>
          <p:nvPr/>
        </p:nvPicPr>
        <p:blipFill>
          <a:blip r:embed="rId2"/>
          <a:stretch>
            <a:fillRect/>
          </a:stretch>
        </p:blipFill>
        <p:spPr>
          <a:xfrm>
            <a:off x="2771800" y="332656"/>
            <a:ext cx="3672408" cy="2160240"/>
          </a:xfrm>
          <a:prstGeom prst="rect">
            <a:avLst/>
          </a:prstGeom>
        </p:spPr>
      </p:pic>
    </p:spTree>
    <p:extLst>
      <p:ext uri="{BB962C8B-B14F-4D97-AF65-F5344CB8AC3E}">
        <p14:creationId xmlns:p14="http://schemas.microsoft.com/office/powerpoint/2010/main" val="154829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598" y="980728"/>
            <a:ext cx="7922841" cy="5060635"/>
          </a:xfrm>
        </p:spPr>
        <p:txBody>
          <a:bodyPr/>
          <a:lstStyle/>
          <a:p>
            <a:pPr marL="0" indent="0">
              <a:buNone/>
            </a:pPr>
            <a:r>
              <a:rPr lang="tr-TR" sz="3200" b="1" dirty="0">
                <a:solidFill>
                  <a:schemeClr val="tx1"/>
                </a:solidFill>
                <a:latin typeface="Bookman Old Style" panose="02050604050505020204" pitchFamily="18" charset="0"/>
                <a:cs typeface="Arial" panose="020B0604020202020204" pitchFamily="34" charset="0"/>
              </a:rPr>
              <a:t>Kapsam</a:t>
            </a:r>
          </a:p>
          <a:p>
            <a:pPr marL="0" indent="0">
              <a:buNone/>
            </a:pPr>
            <a:endParaRPr lang="tr-TR" sz="3200" dirty="0">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Bu Kanun hükümleri, kişisel verileri işlenen gerçek kişiler ile bu verileri tamamen veya kısmen otomatik olan ya da herhangi bir veri kayıt sisteminin parçası olmak kaydıyla otomatik olmayan yollarla işleyen </a:t>
            </a:r>
            <a:r>
              <a:rPr lang="tr-TR" sz="2400" b="1" dirty="0">
                <a:solidFill>
                  <a:schemeClr val="tx1"/>
                </a:solidFill>
                <a:latin typeface="Bookman Old Style" panose="02050604050505020204" pitchFamily="18" charset="0"/>
                <a:cs typeface="Arial" panose="020B0604020202020204" pitchFamily="34" charset="0"/>
              </a:rPr>
              <a:t>gerçek ve tüzel kişiler hakkında uygulanır. </a:t>
            </a:r>
            <a:endParaRPr lang="tr-TR" b="1" dirty="0">
              <a:solidFill>
                <a:schemeClr val="tx1"/>
              </a:solidFill>
              <a:latin typeface="Bookman Old Style" panose="02050604050505020204" pitchFamily="18" charset="0"/>
              <a:cs typeface="Arial" panose="020B0604020202020204" pitchFamily="34" charset="0"/>
            </a:endParaRPr>
          </a:p>
        </p:txBody>
      </p:sp>
      <p:sp>
        <p:nvSpPr>
          <p:cNvPr id="2" name="Alt Bilgi Yer Tutucusu 1">
            <a:extLst>
              <a:ext uri="{FF2B5EF4-FFF2-40B4-BE49-F238E27FC236}">
                <a16:creationId xmlns:a16="http://schemas.microsoft.com/office/drawing/2014/main" id="{E4D5A16D-51D6-4BF4-A983-C9D5A9A079AF}"/>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3984020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32BEA05-1DBB-480D-8182-57186D08BBFD}"/>
              </a:ext>
            </a:extLst>
          </p:cNvPr>
          <p:cNvSpPr>
            <a:spLocks noGrp="1"/>
          </p:cNvSpPr>
          <p:nvPr>
            <p:ph type="title"/>
          </p:nvPr>
        </p:nvSpPr>
        <p:spPr>
          <a:xfrm>
            <a:off x="395537" y="188640"/>
            <a:ext cx="8424936" cy="864096"/>
          </a:xfrm>
        </p:spPr>
        <p:txBody>
          <a:bodyPr>
            <a:normAutofit/>
          </a:bodyPr>
          <a:lstStyle/>
          <a:p>
            <a:r>
              <a:rPr lang="tr-TR" sz="2800" b="1" cap="none" dirty="0">
                <a:solidFill>
                  <a:schemeClr val="tx1"/>
                </a:solidFill>
                <a:latin typeface="Bookman Old Style" panose="02050604050505020204" pitchFamily="18" charset="0"/>
              </a:rPr>
              <a:t>İşverenin Veri Sorumlusu Sıfatı</a:t>
            </a:r>
          </a:p>
        </p:txBody>
      </p:sp>
      <p:sp>
        <p:nvSpPr>
          <p:cNvPr id="3" name="İçerik Yer Tutucusu 2">
            <a:extLst>
              <a:ext uri="{FF2B5EF4-FFF2-40B4-BE49-F238E27FC236}">
                <a16:creationId xmlns:a16="http://schemas.microsoft.com/office/drawing/2014/main" id="{2BA293A6-1518-4F69-8719-E5008E311C98}"/>
              </a:ext>
            </a:extLst>
          </p:cNvPr>
          <p:cNvSpPr>
            <a:spLocks noGrp="1"/>
          </p:cNvSpPr>
          <p:nvPr>
            <p:ph idx="1"/>
          </p:nvPr>
        </p:nvSpPr>
        <p:spPr>
          <a:xfrm>
            <a:off x="323529" y="836712"/>
            <a:ext cx="8496942" cy="5472607"/>
          </a:xfrm>
        </p:spPr>
        <p:txBody>
          <a:bodyPr>
            <a:noAutofit/>
          </a:bodyPr>
          <a:lstStyle/>
          <a:p>
            <a:pPr marL="0" indent="0" algn="just">
              <a:buNone/>
            </a:pPr>
            <a:endParaRPr lang="tr-TR" sz="2400" b="1" dirty="0">
              <a:solidFill>
                <a:srgbClr val="FF0000"/>
              </a:solidFill>
              <a:latin typeface="Arial" panose="020B0604020202020204" pitchFamily="34" charset="0"/>
              <a:cs typeface="Arial" panose="020B0604020202020204" pitchFamily="34" charset="0"/>
            </a:endParaRPr>
          </a:p>
          <a:p>
            <a:pPr marL="0" indent="0" algn="just">
              <a:buNone/>
            </a:pPr>
            <a:endParaRPr lang="tr-TR" sz="2400" dirty="0">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İşveren, KVKK kapsamında, kişisel verilerin işleme amaçlarını ve vasıtalarını belirleyen, veri kayıt sisteminin kurulmasından ve yönetilmesinden sorumlu olan gerçek veya tüzel kişi olarak tanımlanan “veri sorumlusu” sıfatına haizdir. </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Bu doğrultuda işverenin işçiyi aydınlatma yükümlülüğü bulunmaktadır. </a:t>
            </a:r>
          </a:p>
        </p:txBody>
      </p:sp>
      <p:sp>
        <p:nvSpPr>
          <p:cNvPr id="4" name="Alt Bilgi Yer Tutucusu 3">
            <a:extLst>
              <a:ext uri="{FF2B5EF4-FFF2-40B4-BE49-F238E27FC236}">
                <a16:creationId xmlns:a16="http://schemas.microsoft.com/office/drawing/2014/main" id="{D8F2A6F7-60E1-4CAD-B1D2-14F86A6803A9}"/>
              </a:ext>
            </a:extLst>
          </p:cNvPr>
          <p:cNvSpPr>
            <a:spLocks noGrp="1"/>
          </p:cNvSpPr>
          <p:nvPr>
            <p:ph type="ftr" sz="quarter" idx="11"/>
          </p:nvPr>
        </p:nvSpPr>
        <p:spPr>
          <a:xfrm>
            <a:off x="609599" y="6309319"/>
            <a:ext cx="4622973" cy="459333"/>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105533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A01FDF4-3AA6-4880-99F8-2016B12B323A}"/>
              </a:ext>
            </a:extLst>
          </p:cNvPr>
          <p:cNvSpPr>
            <a:spLocks noGrp="1"/>
          </p:cNvSpPr>
          <p:nvPr>
            <p:ph type="title"/>
          </p:nvPr>
        </p:nvSpPr>
        <p:spPr>
          <a:xfrm>
            <a:off x="179512" y="260648"/>
            <a:ext cx="8784975" cy="1080120"/>
          </a:xfrm>
        </p:spPr>
        <p:txBody>
          <a:bodyPr>
            <a:normAutofit/>
          </a:bodyPr>
          <a:lstStyle/>
          <a:p>
            <a:pPr algn="ctr"/>
            <a:r>
              <a:rPr lang="tr-TR" sz="2800" b="1" cap="none" dirty="0">
                <a:solidFill>
                  <a:schemeClr val="tx1"/>
                </a:solidFill>
                <a:latin typeface="Bookman Old Style" panose="02050604050505020204" pitchFamily="18" charset="0"/>
              </a:rPr>
              <a:t>İş İlişkisinde İşçinin Kişisel Verilerinin İşlenmesi</a:t>
            </a:r>
          </a:p>
        </p:txBody>
      </p:sp>
      <p:sp>
        <p:nvSpPr>
          <p:cNvPr id="3" name="İçerik Yer Tutucusu 2">
            <a:extLst>
              <a:ext uri="{FF2B5EF4-FFF2-40B4-BE49-F238E27FC236}">
                <a16:creationId xmlns:a16="http://schemas.microsoft.com/office/drawing/2014/main" id="{BC07E3DD-0F72-4588-9D5E-B83EDD0F81B9}"/>
              </a:ext>
            </a:extLst>
          </p:cNvPr>
          <p:cNvSpPr>
            <a:spLocks noGrp="1"/>
          </p:cNvSpPr>
          <p:nvPr>
            <p:ph idx="1"/>
          </p:nvPr>
        </p:nvSpPr>
        <p:spPr>
          <a:xfrm>
            <a:off x="323529" y="1340768"/>
            <a:ext cx="8210872" cy="5065720"/>
          </a:xfrm>
        </p:spPr>
        <p:txBody>
          <a:bodyPr>
            <a:normAutofit/>
          </a:bodyPr>
          <a:lstStyle/>
          <a:p>
            <a:pPr marL="0" indent="0" algn="just">
              <a:buNone/>
            </a:pPr>
            <a:endParaRPr lang="tr-TR" sz="2400" dirty="0">
              <a:solidFill>
                <a:schemeClr val="tx1"/>
              </a:solidFill>
              <a:latin typeface="Arial" panose="020B0604020202020204" pitchFamily="34" charset="0"/>
              <a:cs typeface="Arial" panose="020B0604020202020204" pitchFamily="34" charset="0"/>
            </a:endParaRPr>
          </a:p>
          <a:p>
            <a:pPr marL="0" indent="0" algn="just">
              <a:buNone/>
            </a:pPr>
            <a:endParaRPr lang="tr-TR" sz="2400" dirty="0">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İşçinin kişisel verileri işlenirken dikkat edilmesi gereken en önemli husus, işverenin bilgi edinme hakkı ile işçinin kişisel verilerinin korunması ve özel hayatın gizliliği hakkı arasında denge kurulmasıdır.</a:t>
            </a:r>
          </a:p>
        </p:txBody>
      </p:sp>
      <p:sp>
        <p:nvSpPr>
          <p:cNvPr id="4" name="Alt Bilgi Yer Tutucusu 3">
            <a:extLst>
              <a:ext uri="{FF2B5EF4-FFF2-40B4-BE49-F238E27FC236}">
                <a16:creationId xmlns:a16="http://schemas.microsoft.com/office/drawing/2014/main" id="{C9309984-89DE-4B34-AEB9-7CE7A8F7926A}"/>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524760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A01FDF4-3AA6-4880-99F8-2016B12B323A}"/>
              </a:ext>
            </a:extLst>
          </p:cNvPr>
          <p:cNvSpPr>
            <a:spLocks noGrp="1"/>
          </p:cNvSpPr>
          <p:nvPr>
            <p:ph type="title"/>
          </p:nvPr>
        </p:nvSpPr>
        <p:spPr>
          <a:xfrm>
            <a:off x="323529" y="260648"/>
            <a:ext cx="8210872" cy="720080"/>
          </a:xfrm>
        </p:spPr>
        <p:txBody>
          <a:bodyPr>
            <a:normAutofit/>
          </a:bodyPr>
          <a:lstStyle/>
          <a:p>
            <a:pPr algn="ctr"/>
            <a:r>
              <a:rPr lang="tr-TR" sz="2800" b="1" cap="none" dirty="0">
                <a:solidFill>
                  <a:schemeClr val="tx1"/>
                </a:solidFill>
                <a:latin typeface="Bookman Old Style" panose="02050604050505020204" pitchFamily="18" charset="0"/>
              </a:rPr>
              <a:t>İşçinin Aydınlatılması</a:t>
            </a:r>
          </a:p>
        </p:txBody>
      </p:sp>
      <p:sp>
        <p:nvSpPr>
          <p:cNvPr id="3" name="İçerik Yer Tutucusu 2">
            <a:extLst>
              <a:ext uri="{FF2B5EF4-FFF2-40B4-BE49-F238E27FC236}">
                <a16:creationId xmlns:a16="http://schemas.microsoft.com/office/drawing/2014/main" id="{BC07E3DD-0F72-4588-9D5E-B83EDD0F81B9}"/>
              </a:ext>
            </a:extLst>
          </p:cNvPr>
          <p:cNvSpPr>
            <a:spLocks noGrp="1"/>
          </p:cNvSpPr>
          <p:nvPr>
            <p:ph idx="1"/>
          </p:nvPr>
        </p:nvSpPr>
        <p:spPr>
          <a:xfrm>
            <a:off x="323529" y="1340768"/>
            <a:ext cx="8210872" cy="5065720"/>
          </a:xfrm>
        </p:spPr>
        <p:txBody>
          <a:bodyPr>
            <a:normAutofit lnSpcReduction="10000"/>
          </a:bodyPr>
          <a:lstStyle/>
          <a:p>
            <a:pPr marL="0" indent="0" algn="just">
              <a:buNone/>
            </a:pPr>
            <a:endParaRPr lang="tr-TR" sz="2400" dirty="0">
              <a:solidFill>
                <a:schemeClr val="tx1"/>
              </a:solidFill>
              <a:latin typeface="Arial" panose="020B0604020202020204" pitchFamily="34"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Kişisel verilerin elde edilmesi sırasında veri sorumlusu veya yetkilendirdiği kişi, işçilere;</a:t>
            </a:r>
          </a:p>
          <a:p>
            <a:pPr marL="0" indent="0" algn="just">
              <a:buNone/>
            </a:pPr>
            <a:endParaRPr lang="tr-TR" sz="2400" dirty="0">
              <a:solidFill>
                <a:schemeClr val="tx1"/>
              </a:solidFill>
              <a:latin typeface="Bookman Old Style" panose="02050604050505020204" pitchFamily="18" charset="0"/>
              <a:cs typeface="Arial" panose="020B0604020202020204" pitchFamily="34" charset="0"/>
            </a:endParaRPr>
          </a:p>
          <a:p>
            <a:pPr lvl="1" fontAlgn="base">
              <a:lnSpc>
                <a:spcPct val="110000"/>
              </a:lnSpc>
              <a:spcBef>
                <a:spcPts val="0"/>
              </a:spcBef>
            </a:pPr>
            <a:r>
              <a:rPr lang="tr-TR" sz="2400" dirty="0">
                <a:solidFill>
                  <a:schemeClr val="tx1"/>
                </a:solidFill>
                <a:latin typeface="Bookman Old Style" panose="02050604050505020204" pitchFamily="18" charset="0"/>
                <a:cs typeface="Arial" panose="020B0604020202020204" pitchFamily="34" charset="0"/>
              </a:rPr>
              <a:t>Kişisel verilerin hangi amaçla işleneceği,</a:t>
            </a:r>
          </a:p>
          <a:p>
            <a:pPr lvl="1" fontAlgn="base">
              <a:lnSpc>
                <a:spcPct val="110000"/>
              </a:lnSpc>
              <a:spcBef>
                <a:spcPts val="0"/>
              </a:spcBef>
            </a:pPr>
            <a:r>
              <a:rPr lang="tr-TR" sz="2400" dirty="0">
                <a:solidFill>
                  <a:schemeClr val="tx1"/>
                </a:solidFill>
                <a:latin typeface="Bookman Old Style" panose="02050604050505020204" pitchFamily="18" charset="0"/>
                <a:cs typeface="Arial" panose="020B0604020202020204" pitchFamily="34" charset="0"/>
              </a:rPr>
              <a:t>İşlenen kişisel verilerin kimlere ve hangi amaçla aktarılabileceği,</a:t>
            </a:r>
          </a:p>
          <a:p>
            <a:pPr lvl="1" fontAlgn="base">
              <a:lnSpc>
                <a:spcPct val="110000"/>
              </a:lnSpc>
              <a:spcBef>
                <a:spcPts val="0"/>
              </a:spcBef>
            </a:pPr>
            <a:r>
              <a:rPr lang="tr-TR" sz="2400" dirty="0">
                <a:solidFill>
                  <a:schemeClr val="tx1"/>
                </a:solidFill>
                <a:latin typeface="Bookman Old Style" panose="02050604050505020204" pitchFamily="18" charset="0"/>
                <a:cs typeface="Arial" panose="020B0604020202020204" pitchFamily="34" charset="0"/>
              </a:rPr>
              <a:t>Kişisel veri toplamanın yöntemi ve hukuki sebebi, </a:t>
            </a:r>
          </a:p>
          <a:p>
            <a:pPr marL="457200" lvl="1" indent="0" fontAlgn="base">
              <a:buNone/>
            </a:pPr>
            <a:r>
              <a:rPr lang="tr-TR" sz="2400" dirty="0">
                <a:solidFill>
                  <a:schemeClr val="tx1"/>
                </a:solidFill>
                <a:latin typeface="Bookman Old Style" panose="02050604050505020204" pitchFamily="18" charset="0"/>
                <a:cs typeface="Arial" panose="020B0604020202020204" pitchFamily="34" charset="0"/>
              </a:rPr>
              <a:t>11 inci maddede sayılan diğer hakları, konusunda bilgi vermekle yükümlüdür.</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a:t>
            </a:r>
          </a:p>
        </p:txBody>
      </p:sp>
      <p:sp>
        <p:nvSpPr>
          <p:cNvPr id="4" name="Alt Bilgi Yer Tutucusu 3">
            <a:extLst>
              <a:ext uri="{FF2B5EF4-FFF2-40B4-BE49-F238E27FC236}">
                <a16:creationId xmlns:a16="http://schemas.microsoft.com/office/drawing/2014/main" id="{C9309984-89DE-4B34-AEB9-7CE7A8F7926A}"/>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836825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FD8C14-939D-40D4-9D2C-C7FE3EE2B274}"/>
              </a:ext>
            </a:extLst>
          </p:cNvPr>
          <p:cNvSpPr>
            <a:spLocks noGrp="1"/>
          </p:cNvSpPr>
          <p:nvPr>
            <p:ph type="title"/>
          </p:nvPr>
        </p:nvSpPr>
        <p:spPr>
          <a:xfrm>
            <a:off x="467545" y="332656"/>
            <a:ext cx="8136904" cy="720080"/>
          </a:xfrm>
        </p:spPr>
        <p:txBody>
          <a:bodyPr>
            <a:normAutofit/>
          </a:bodyPr>
          <a:lstStyle/>
          <a:p>
            <a:pPr algn="ctr"/>
            <a:r>
              <a:rPr lang="tr-TR" sz="2800" b="1" cap="none" dirty="0">
                <a:solidFill>
                  <a:schemeClr val="tx1"/>
                </a:solidFill>
                <a:latin typeface="Bookman Old Style" panose="02050604050505020204" pitchFamily="18" charset="0"/>
                <a:cs typeface="Arial" panose="020B0604020202020204" pitchFamily="34" charset="0"/>
              </a:rPr>
              <a:t>İşçinin Açık Rızası</a:t>
            </a:r>
          </a:p>
        </p:txBody>
      </p:sp>
      <p:sp>
        <p:nvSpPr>
          <p:cNvPr id="3" name="İçerik Yer Tutucusu 2">
            <a:extLst>
              <a:ext uri="{FF2B5EF4-FFF2-40B4-BE49-F238E27FC236}">
                <a16:creationId xmlns:a16="http://schemas.microsoft.com/office/drawing/2014/main" id="{239D4CCE-80AC-459D-BA84-BB430D8B0C6F}"/>
              </a:ext>
            </a:extLst>
          </p:cNvPr>
          <p:cNvSpPr>
            <a:spLocks noGrp="1"/>
          </p:cNvSpPr>
          <p:nvPr>
            <p:ph idx="1"/>
          </p:nvPr>
        </p:nvSpPr>
        <p:spPr>
          <a:xfrm>
            <a:off x="323528" y="692696"/>
            <a:ext cx="8568952" cy="5348667"/>
          </a:xfrm>
        </p:spPr>
        <p:txBody>
          <a:bodyPr>
            <a:noAutofit/>
          </a:bodyPr>
          <a:lstStyle/>
          <a:p>
            <a:pPr marL="0" indent="0" algn="just">
              <a:buNone/>
            </a:pPr>
            <a:endParaRPr lang="tr-TR" sz="2400" dirty="0">
              <a:latin typeface="Arial" panose="020B0604020202020204" pitchFamily="34"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İşçinin kişisel verilerinin işlenebilmesi için, </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KVKK’ da öngörülen; ilk şart, işçinin açık rızasının bulunmasıdır. Açık rıza, </a:t>
            </a:r>
            <a:r>
              <a:rPr lang="tr-TR" sz="2400" dirty="0" err="1">
                <a:solidFill>
                  <a:schemeClr val="tx1"/>
                </a:solidFill>
                <a:latin typeface="Bookman Old Style" panose="02050604050505020204" pitchFamily="18" charset="0"/>
                <a:cs typeface="Arial" panose="020B0604020202020204" pitchFamily="34" charset="0"/>
              </a:rPr>
              <a:t>KVKK’da</a:t>
            </a:r>
            <a:r>
              <a:rPr lang="tr-TR" sz="2400" dirty="0">
                <a:solidFill>
                  <a:schemeClr val="tx1"/>
                </a:solidFill>
                <a:latin typeface="Bookman Old Style" panose="02050604050505020204" pitchFamily="18" charset="0"/>
                <a:cs typeface="Arial" panose="020B0604020202020204" pitchFamily="34" charset="0"/>
              </a:rPr>
              <a:t>, belirli bir konuya ilişkin, bilgilendirilmeye dayanan ve özgür iradeyle açıklanan rıza olarak tanımlanmıştır. </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İşçinin açık rızası yazılı olarak, iş sözleşmesi içerisinde buna ilişkin bir hükme yer verilerek ya da ayrı bir belge düzenlenerek elde edilebilecektir.</a:t>
            </a:r>
          </a:p>
        </p:txBody>
      </p:sp>
      <p:sp>
        <p:nvSpPr>
          <p:cNvPr id="4" name="Alt Bilgi Yer Tutucusu 3">
            <a:extLst>
              <a:ext uri="{FF2B5EF4-FFF2-40B4-BE49-F238E27FC236}">
                <a16:creationId xmlns:a16="http://schemas.microsoft.com/office/drawing/2014/main" id="{E1726537-5DF7-423A-A911-BD798CB445BF}"/>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146828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D38CD33-7D30-4B18-8676-DC849E52C2CF}"/>
              </a:ext>
            </a:extLst>
          </p:cNvPr>
          <p:cNvSpPr>
            <a:spLocks noGrp="1"/>
          </p:cNvSpPr>
          <p:nvPr>
            <p:ph type="title"/>
          </p:nvPr>
        </p:nvSpPr>
        <p:spPr>
          <a:xfrm>
            <a:off x="0" y="116632"/>
            <a:ext cx="9144000" cy="936104"/>
          </a:xfrm>
        </p:spPr>
        <p:txBody>
          <a:bodyPr>
            <a:noAutofit/>
          </a:bodyPr>
          <a:lstStyle/>
          <a:p>
            <a:pPr algn="ctr" defTabSz="900113"/>
            <a:r>
              <a:rPr lang="tr-TR" sz="2800" b="1" cap="none" dirty="0">
                <a:solidFill>
                  <a:schemeClr val="tx1"/>
                </a:solidFill>
                <a:latin typeface="Bookman Old Style" panose="02050604050505020204" pitchFamily="18" charset="0"/>
                <a:cs typeface="Arial" panose="020B0604020202020204" pitchFamily="34" charset="0"/>
              </a:rPr>
              <a:t>İşverenin, İşçilerin Kişisel Verilerini Korumaya İlişkin Yükümlülükleri</a:t>
            </a:r>
            <a:br>
              <a:rPr lang="tr-TR" sz="2400" dirty="0"/>
            </a:br>
            <a:endParaRPr lang="tr-TR" sz="2400" dirty="0"/>
          </a:p>
        </p:txBody>
      </p:sp>
      <p:sp>
        <p:nvSpPr>
          <p:cNvPr id="3" name="İçerik Yer Tutucusu 2">
            <a:extLst>
              <a:ext uri="{FF2B5EF4-FFF2-40B4-BE49-F238E27FC236}">
                <a16:creationId xmlns:a16="http://schemas.microsoft.com/office/drawing/2014/main" id="{390570D8-D823-43B2-9946-AE8D7308524E}"/>
              </a:ext>
            </a:extLst>
          </p:cNvPr>
          <p:cNvSpPr>
            <a:spLocks noGrp="1"/>
          </p:cNvSpPr>
          <p:nvPr>
            <p:ph idx="1"/>
          </p:nvPr>
        </p:nvSpPr>
        <p:spPr>
          <a:xfrm>
            <a:off x="251520" y="1052736"/>
            <a:ext cx="8568952" cy="5544616"/>
          </a:xfrm>
        </p:spPr>
        <p:txBody>
          <a:bodyPr>
            <a:normAutofit/>
          </a:bodyPr>
          <a:lstStyle/>
          <a:p>
            <a:pPr algn="just"/>
            <a:endParaRPr lang="tr-TR" sz="2400" dirty="0">
              <a:solidFill>
                <a:schemeClr val="tx1"/>
              </a:solidFill>
              <a:latin typeface="Bookman Old Style" panose="02050604050505020204" pitchFamily="18" charset="0"/>
              <a:cs typeface="Arial" panose="020B0604020202020204" pitchFamily="34" charset="0"/>
            </a:endParaRPr>
          </a:p>
          <a:p>
            <a:pPr algn="just"/>
            <a:r>
              <a:rPr lang="tr-TR" sz="2400" dirty="0">
                <a:solidFill>
                  <a:schemeClr val="tx1"/>
                </a:solidFill>
                <a:latin typeface="Bookman Old Style" panose="02050604050505020204" pitchFamily="18" charset="0"/>
                <a:cs typeface="Arial" panose="020B0604020202020204" pitchFamily="34" charset="0"/>
              </a:rPr>
              <a:t>İşverenin, </a:t>
            </a:r>
            <a:r>
              <a:rPr lang="tr-TR" sz="2400" b="1" dirty="0">
                <a:solidFill>
                  <a:schemeClr val="tx1"/>
                </a:solidFill>
                <a:latin typeface="Bookman Old Style" panose="02050604050505020204" pitchFamily="18" charset="0"/>
                <a:cs typeface="Arial" panose="020B0604020202020204" pitchFamily="34" charset="0"/>
              </a:rPr>
              <a:t>veri sorumlusu sıfatıyla işçiyi bilgilendirme yükümlülüğü bulunmaktadır</a:t>
            </a:r>
            <a:r>
              <a:rPr lang="tr-TR" sz="2400" dirty="0">
                <a:solidFill>
                  <a:schemeClr val="tx1"/>
                </a:solidFill>
                <a:latin typeface="Bookman Old Style" panose="02050604050505020204" pitchFamily="18" charset="0"/>
                <a:cs typeface="Arial" panose="020B0604020202020204" pitchFamily="34" charset="0"/>
              </a:rPr>
              <a:t>. </a:t>
            </a:r>
          </a:p>
          <a:p>
            <a:pPr algn="just"/>
            <a:r>
              <a:rPr lang="tr-TR" sz="2400" dirty="0">
                <a:solidFill>
                  <a:schemeClr val="tx1"/>
                </a:solidFill>
                <a:latin typeface="Bookman Old Style" panose="02050604050505020204" pitchFamily="18" charset="0"/>
                <a:cs typeface="Arial" panose="020B0604020202020204" pitchFamily="34" charset="0"/>
              </a:rPr>
              <a:t>İşçinin, Kişisel verilerinin </a:t>
            </a:r>
            <a:r>
              <a:rPr lang="tr-TR" sz="2400" b="1" dirty="0">
                <a:solidFill>
                  <a:schemeClr val="tx1"/>
                </a:solidFill>
                <a:latin typeface="Bookman Old Style" panose="02050604050505020204" pitchFamily="18" charset="0"/>
                <a:cs typeface="Arial" panose="020B0604020202020204" pitchFamily="34" charset="0"/>
              </a:rPr>
              <a:t>hukuka aykırı olarak işlenmesini</a:t>
            </a:r>
            <a:r>
              <a:rPr lang="tr-TR" sz="2400" dirty="0">
                <a:solidFill>
                  <a:schemeClr val="tx1"/>
                </a:solidFill>
                <a:latin typeface="Bookman Old Style" panose="02050604050505020204" pitchFamily="18" charset="0"/>
                <a:cs typeface="Arial" panose="020B0604020202020204" pitchFamily="34" charset="0"/>
              </a:rPr>
              <a:t> önlemek, </a:t>
            </a:r>
          </a:p>
          <a:p>
            <a:pPr algn="just"/>
            <a:r>
              <a:rPr lang="tr-TR" sz="2400" dirty="0">
                <a:solidFill>
                  <a:schemeClr val="tx1"/>
                </a:solidFill>
                <a:latin typeface="Bookman Old Style" panose="02050604050505020204" pitchFamily="18" charset="0"/>
                <a:cs typeface="Arial" panose="020B0604020202020204" pitchFamily="34" charset="0"/>
              </a:rPr>
              <a:t>İşçinin, Kişisel verilerin </a:t>
            </a:r>
            <a:r>
              <a:rPr lang="tr-TR" sz="2400" b="1" dirty="0">
                <a:solidFill>
                  <a:schemeClr val="tx1"/>
                </a:solidFill>
                <a:latin typeface="Bookman Old Style" panose="02050604050505020204" pitchFamily="18" charset="0"/>
                <a:cs typeface="Arial" panose="020B0604020202020204" pitchFamily="34" charset="0"/>
              </a:rPr>
              <a:t>hukuka aykırı olarak erişilmesini </a:t>
            </a:r>
            <a:r>
              <a:rPr lang="tr-TR" sz="2400" dirty="0">
                <a:solidFill>
                  <a:schemeClr val="tx1"/>
                </a:solidFill>
                <a:latin typeface="Bookman Old Style" panose="02050604050505020204" pitchFamily="18" charset="0"/>
                <a:cs typeface="Arial" panose="020B0604020202020204" pitchFamily="34" charset="0"/>
              </a:rPr>
              <a:t>önlemek,</a:t>
            </a:r>
          </a:p>
          <a:p>
            <a:pPr algn="just"/>
            <a:r>
              <a:rPr lang="tr-TR" sz="2400" dirty="0">
                <a:solidFill>
                  <a:schemeClr val="tx1"/>
                </a:solidFill>
                <a:latin typeface="Bookman Old Style" panose="02050604050505020204" pitchFamily="18" charset="0"/>
                <a:cs typeface="Arial" panose="020B0604020202020204" pitchFamily="34" charset="0"/>
              </a:rPr>
              <a:t> İşçilerin, Kişisel verilerin muhafazasını sağlamak amacıyla uygun güvenlik düzeyini temin etmeye yönelik gerekli </a:t>
            </a:r>
            <a:r>
              <a:rPr lang="tr-TR" sz="2400" b="1" dirty="0">
                <a:solidFill>
                  <a:schemeClr val="tx1"/>
                </a:solidFill>
                <a:latin typeface="Bookman Old Style" panose="02050604050505020204" pitchFamily="18" charset="0"/>
                <a:cs typeface="Arial" panose="020B0604020202020204" pitchFamily="34" charset="0"/>
              </a:rPr>
              <a:t>her türlü teknik ve idari tedbirleri </a:t>
            </a:r>
            <a:r>
              <a:rPr lang="tr-TR" sz="2400" dirty="0">
                <a:solidFill>
                  <a:schemeClr val="tx1"/>
                </a:solidFill>
                <a:latin typeface="Bookman Old Style" panose="02050604050505020204" pitchFamily="18" charset="0"/>
                <a:cs typeface="Arial" panose="020B0604020202020204" pitchFamily="34" charset="0"/>
              </a:rPr>
              <a:t>almak zorundadır.</a:t>
            </a:r>
          </a:p>
          <a:p>
            <a:endParaRPr lang="tr-TR" dirty="0"/>
          </a:p>
        </p:txBody>
      </p:sp>
      <p:sp>
        <p:nvSpPr>
          <p:cNvPr id="4" name="Alt Bilgi Yer Tutucusu 3">
            <a:extLst>
              <a:ext uri="{FF2B5EF4-FFF2-40B4-BE49-F238E27FC236}">
                <a16:creationId xmlns:a16="http://schemas.microsoft.com/office/drawing/2014/main" id="{B4A7EEED-173B-4CA2-8FFA-43B6C0358D2D}"/>
              </a:ext>
            </a:extLst>
          </p:cNvPr>
          <p:cNvSpPr>
            <a:spLocks noGrp="1"/>
          </p:cNvSpPr>
          <p:nvPr>
            <p:ph type="ftr" sz="quarter" idx="11"/>
          </p:nvPr>
        </p:nvSpPr>
        <p:spPr>
          <a:xfrm>
            <a:off x="609599" y="6381328"/>
            <a:ext cx="4622973" cy="476672"/>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3794050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0570D8-D823-43B2-9946-AE8D7308524E}"/>
              </a:ext>
            </a:extLst>
          </p:cNvPr>
          <p:cNvSpPr>
            <a:spLocks noGrp="1"/>
          </p:cNvSpPr>
          <p:nvPr>
            <p:ph idx="1"/>
          </p:nvPr>
        </p:nvSpPr>
        <p:spPr>
          <a:xfrm>
            <a:off x="251520" y="548680"/>
            <a:ext cx="8568952" cy="5832648"/>
          </a:xfrm>
        </p:spPr>
        <p:txBody>
          <a:bodyPr>
            <a:normAutofit/>
          </a:bodyPr>
          <a:lstStyle/>
          <a:p>
            <a:pPr algn="just"/>
            <a:endParaRPr lang="tr-TR" sz="2400" dirty="0">
              <a:latin typeface="Bookman Old Style" panose="02050604050505020204" pitchFamily="18" charset="0"/>
              <a:cs typeface="Arial" panose="020B0604020202020204" pitchFamily="34" charset="0"/>
            </a:endParaRPr>
          </a:p>
          <a:p>
            <a:pPr algn="just"/>
            <a:endParaRPr lang="tr-TR" sz="2400" dirty="0">
              <a:latin typeface="Bookman Old Style" panose="02050604050505020204" pitchFamily="18" charset="0"/>
              <a:cs typeface="Arial" panose="020B0604020202020204" pitchFamily="34" charset="0"/>
            </a:endParaRPr>
          </a:p>
          <a:p>
            <a:pPr algn="just"/>
            <a:r>
              <a:rPr lang="tr-TR" sz="2400" dirty="0">
                <a:solidFill>
                  <a:schemeClr val="tx1"/>
                </a:solidFill>
                <a:latin typeface="Bookman Old Style" panose="02050604050505020204" pitchFamily="18" charset="0"/>
                <a:cs typeface="Arial" panose="020B0604020202020204" pitchFamily="34" charset="0"/>
              </a:rPr>
              <a:t>İşveren, işyerinde, KVKK hükümlerinin uygulanmasını sağlamak amacıyla gerekli denetimleri yapmak veya yaptırmak zorundadır. </a:t>
            </a:r>
          </a:p>
          <a:p>
            <a:pPr algn="just"/>
            <a:r>
              <a:rPr lang="tr-TR" sz="2400" dirty="0">
                <a:solidFill>
                  <a:schemeClr val="tx1"/>
                </a:solidFill>
                <a:latin typeface="Bookman Old Style" panose="02050604050505020204" pitchFamily="18" charset="0"/>
                <a:cs typeface="Arial" panose="020B0604020202020204" pitchFamily="34" charset="0"/>
              </a:rPr>
              <a:t>İşverenler, işçilere ilişkin olarak öğrendikleri kişisel verileri KVKK hükümlerine aykırı olarak başkasına açıklayamaz ve işleme amacı dışında kullanamazlar. Bu yükümlülükleri, görevden ayrılmalarından sonra da devam eder.</a:t>
            </a:r>
          </a:p>
          <a:p>
            <a:endParaRPr lang="tr-TR" dirty="0"/>
          </a:p>
        </p:txBody>
      </p:sp>
      <p:sp>
        <p:nvSpPr>
          <p:cNvPr id="4" name="Alt Bilgi Yer Tutucusu 3">
            <a:extLst>
              <a:ext uri="{FF2B5EF4-FFF2-40B4-BE49-F238E27FC236}">
                <a16:creationId xmlns:a16="http://schemas.microsoft.com/office/drawing/2014/main" id="{B4A7EEED-173B-4CA2-8FFA-43B6C0358D2D}"/>
              </a:ext>
            </a:extLst>
          </p:cNvPr>
          <p:cNvSpPr>
            <a:spLocks noGrp="1"/>
          </p:cNvSpPr>
          <p:nvPr>
            <p:ph type="ftr" sz="quarter" idx="11"/>
          </p:nvPr>
        </p:nvSpPr>
        <p:spPr>
          <a:xfrm>
            <a:off x="609599" y="6381328"/>
            <a:ext cx="4622973" cy="476672"/>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842414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A6E35B14-23AF-4E37-8A6B-FB4ACB436FF0}"/>
              </a:ext>
            </a:extLst>
          </p:cNvPr>
          <p:cNvSpPr>
            <a:spLocks noGrp="1"/>
          </p:cNvSpPr>
          <p:nvPr>
            <p:ph idx="1"/>
          </p:nvPr>
        </p:nvSpPr>
        <p:spPr>
          <a:xfrm>
            <a:off x="107504" y="116632"/>
            <a:ext cx="8856984" cy="6741368"/>
          </a:xfrm>
        </p:spPr>
        <p:txBody>
          <a:bodyPr>
            <a:normAutofit/>
          </a:bodyPr>
          <a:lstStyle/>
          <a:p>
            <a:pPr marL="0" indent="0" algn="ctr">
              <a:buNone/>
            </a:pPr>
            <a:endParaRPr lang="tr-TR" sz="2200" b="1" dirty="0">
              <a:solidFill>
                <a:schemeClr val="tx1"/>
              </a:solidFill>
              <a:latin typeface="Arial" panose="020B0604020202020204" pitchFamily="34" charset="0"/>
              <a:cs typeface="Arial" panose="020B0604020202020204" pitchFamily="34" charset="0"/>
            </a:endParaRPr>
          </a:p>
          <a:p>
            <a:pPr marL="0" indent="0" algn="ctr">
              <a:buNone/>
            </a:pPr>
            <a:r>
              <a:rPr lang="tr-TR" sz="2800" b="1" dirty="0">
                <a:solidFill>
                  <a:schemeClr val="tx1"/>
                </a:solidFill>
                <a:latin typeface="Bookman Old Style" panose="02050604050505020204" pitchFamily="18" charset="0"/>
                <a:cs typeface="Arial" panose="020B0604020202020204" pitchFamily="34" charset="0"/>
              </a:rPr>
              <a:t>İş Hukuku Bakımından Rıza Alınmasına Gerek Duyulmayan Haller</a:t>
            </a:r>
          </a:p>
          <a:p>
            <a:pPr algn="just"/>
            <a:r>
              <a:rPr lang="tr-TR" sz="2400" dirty="0">
                <a:solidFill>
                  <a:schemeClr val="tx1"/>
                </a:solidFill>
                <a:latin typeface="Bookman Old Style" panose="02050604050505020204" pitchFamily="18" charset="0"/>
                <a:cs typeface="Arial" panose="020B0604020202020204" pitchFamily="34" charset="0"/>
              </a:rPr>
              <a:t>İş Hukukunda en sık rastlanılacak istisnalardan biri, işyeri teftişleri sırasında paylaşılması gereken verilerdir. Bu durumda işçilerin açık rızasına gerek duyulmadan, özlük dosyaları memurlar ile paylaşılabilecektir. </a:t>
            </a:r>
          </a:p>
          <a:p>
            <a:pPr algn="just"/>
            <a:r>
              <a:rPr lang="tr-TR" sz="2400" dirty="0">
                <a:solidFill>
                  <a:schemeClr val="tx1"/>
                </a:solidFill>
                <a:latin typeface="Bookman Old Style" panose="02050604050505020204" pitchFamily="18" charset="0"/>
                <a:cs typeface="Arial" panose="020B0604020202020204" pitchFamily="34" charset="0"/>
              </a:rPr>
              <a:t>Fakat dikkat edilmesi gereken en önemli nokta, paylaşılabilecek olan verilerin genel nitelikli bilgiler olmasıdır. İşçilerin özel nitelikli verilerinin iletilebilmesi için işçilerden açık rıza alınması gerekir.</a:t>
            </a:r>
          </a:p>
        </p:txBody>
      </p:sp>
      <p:sp>
        <p:nvSpPr>
          <p:cNvPr id="3" name="Alt Bilgi Yer Tutucusu 2">
            <a:extLst>
              <a:ext uri="{FF2B5EF4-FFF2-40B4-BE49-F238E27FC236}">
                <a16:creationId xmlns:a16="http://schemas.microsoft.com/office/drawing/2014/main" id="{604396CF-2838-4DD7-98AC-7D80E40A6E88}"/>
              </a:ext>
            </a:extLst>
          </p:cNvPr>
          <p:cNvSpPr>
            <a:spLocks noGrp="1"/>
          </p:cNvSpPr>
          <p:nvPr>
            <p:ph type="ftr" sz="quarter" idx="11"/>
          </p:nvPr>
        </p:nvSpPr>
        <p:spPr>
          <a:xfrm>
            <a:off x="609599" y="6309320"/>
            <a:ext cx="4622973" cy="548680"/>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192768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5347DD-4951-4816-9974-258954B924B1}"/>
              </a:ext>
            </a:extLst>
          </p:cNvPr>
          <p:cNvSpPr>
            <a:spLocks noGrp="1"/>
          </p:cNvSpPr>
          <p:nvPr>
            <p:ph idx="1"/>
          </p:nvPr>
        </p:nvSpPr>
        <p:spPr>
          <a:xfrm>
            <a:off x="395536" y="332655"/>
            <a:ext cx="8352928" cy="5940129"/>
          </a:xfrm>
        </p:spPr>
        <p:txBody>
          <a:bodyPr>
            <a:normAutofit/>
          </a:bodyPr>
          <a:lstStyle/>
          <a:p>
            <a:pPr marL="0" indent="0" algn="just">
              <a:buNone/>
            </a:pPr>
            <a:endParaRPr lang="tr-TR" dirty="0"/>
          </a:p>
          <a:p>
            <a:pPr marL="0" indent="0" algn="just">
              <a:buNone/>
            </a:pPr>
            <a:endParaRPr lang="tr-TR" sz="2400" dirty="0">
              <a:latin typeface="Bookman Old Style" panose="02050604050505020204" pitchFamily="18" charset="0"/>
            </a:endParaRPr>
          </a:p>
          <a:p>
            <a:pPr marL="0" indent="0" algn="just">
              <a:buNone/>
            </a:pPr>
            <a:endParaRPr lang="tr-TR" sz="2400" dirty="0">
              <a:latin typeface="Bookman Old Style" panose="02050604050505020204" pitchFamily="18" charset="0"/>
            </a:endParaRPr>
          </a:p>
          <a:p>
            <a:pPr marL="0" indent="0" algn="just">
              <a:buNone/>
            </a:pPr>
            <a:endParaRPr lang="tr-TR" sz="2400" dirty="0">
              <a:latin typeface="Bookman Old Style" panose="02050604050505020204" pitchFamily="18" charset="0"/>
            </a:endParaRPr>
          </a:p>
          <a:p>
            <a:pPr marL="0" indent="0" algn="ctr">
              <a:lnSpc>
                <a:spcPct val="150000"/>
              </a:lnSpc>
              <a:buNone/>
            </a:pPr>
            <a:r>
              <a:rPr lang="tr-TR" sz="2400" b="1" dirty="0">
                <a:solidFill>
                  <a:schemeClr val="tx1"/>
                </a:solidFill>
                <a:latin typeface="Bookman Old Style" panose="02050604050505020204" pitchFamily="18" charset="0"/>
              </a:rPr>
              <a:t>KVKK</a:t>
            </a:r>
          </a:p>
          <a:p>
            <a:pPr marL="0" indent="0" algn="ctr">
              <a:lnSpc>
                <a:spcPct val="150000"/>
              </a:lnSpc>
              <a:buNone/>
            </a:pPr>
            <a:r>
              <a:rPr lang="tr-TR" sz="2400" b="1" dirty="0">
                <a:solidFill>
                  <a:schemeClr val="tx1"/>
                </a:solidFill>
                <a:latin typeface="Bookman Old Style" panose="02050604050505020204" pitchFamily="18" charset="0"/>
              </a:rPr>
              <a:t> İŞ ORTAKLARIMIZ İLE UYGULAMALAR KAPSAMINDA DEĞERLENDİRİLMESİ</a:t>
            </a:r>
          </a:p>
        </p:txBody>
      </p:sp>
      <p:sp>
        <p:nvSpPr>
          <p:cNvPr id="4" name="Alt Bilgi Yer Tutucusu 3">
            <a:extLst>
              <a:ext uri="{FF2B5EF4-FFF2-40B4-BE49-F238E27FC236}">
                <a16:creationId xmlns:a16="http://schemas.microsoft.com/office/drawing/2014/main" id="{2E9C42C7-10E9-4C4C-9A4F-CF4C6AE0838A}"/>
              </a:ext>
            </a:extLst>
          </p:cNvPr>
          <p:cNvSpPr>
            <a:spLocks noGrp="1"/>
          </p:cNvSpPr>
          <p:nvPr>
            <p:ph type="ftr" sz="quarter" idx="11"/>
          </p:nvPr>
        </p:nvSpPr>
        <p:spPr>
          <a:xfrm>
            <a:off x="685800" y="6272785"/>
            <a:ext cx="4745736" cy="585215"/>
          </a:xfrm>
        </p:spPr>
        <p:txBody>
          <a:bodyPr/>
          <a:lstStyle/>
          <a:p>
            <a:pPr lvl="0"/>
            <a:r>
              <a:rPr lang="tr-TR" sz="1600" b="1" dirty="0">
                <a:solidFill>
                  <a:srgbClr val="54A021"/>
                </a:solidFill>
              </a:rPr>
              <a:t>İtimat</a:t>
            </a:r>
            <a:r>
              <a:rPr lang="tr-TR" sz="1600" b="1" dirty="0">
                <a:solidFill>
                  <a:srgbClr val="002060"/>
                </a:solidFill>
              </a:rPr>
              <a:t> Global</a:t>
            </a:r>
          </a:p>
        </p:txBody>
      </p:sp>
      <p:pic>
        <p:nvPicPr>
          <p:cNvPr id="2" name="Resim 1">
            <a:extLst>
              <a:ext uri="{FF2B5EF4-FFF2-40B4-BE49-F238E27FC236}">
                <a16:creationId xmlns:a16="http://schemas.microsoft.com/office/drawing/2014/main" id="{661A00A7-AD6E-4561-BCB0-FCADAD74603E}"/>
              </a:ext>
            </a:extLst>
          </p:cNvPr>
          <p:cNvPicPr>
            <a:picLocks noChangeAspect="1"/>
          </p:cNvPicPr>
          <p:nvPr/>
        </p:nvPicPr>
        <p:blipFill>
          <a:blip r:embed="rId2"/>
          <a:stretch>
            <a:fillRect/>
          </a:stretch>
        </p:blipFill>
        <p:spPr>
          <a:xfrm>
            <a:off x="2351552" y="332654"/>
            <a:ext cx="4440895" cy="1884891"/>
          </a:xfrm>
          <a:prstGeom prst="rect">
            <a:avLst/>
          </a:prstGeom>
        </p:spPr>
      </p:pic>
    </p:spTree>
    <p:extLst>
      <p:ext uri="{BB962C8B-B14F-4D97-AF65-F5344CB8AC3E}">
        <p14:creationId xmlns:p14="http://schemas.microsoft.com/office/powerpoint/2010/main" val="2959492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5E2AC4-C27E-4391-8E2F-F92939A42AD5}"/>
              </a:ext>
            </a:extLst>
          </p:cNvPr>
          <p:cNvSpPr>
            <a:spLocks noGrp="1"/>
          </p:cNvSpPr>
          <p:nvPr>
            <p:ph idx="1"/>
          </p:nvPr>
        </p:nvSpPr>
        <p:spPr>
          <a:xfrm>
            <a:off x="609598" y="404664"/>
            <a:ext cx="8138865" cy="6001824"/>
          </a:xfrm>
        </p:spPr>
        <p:txBody>
          <a:bodyPr>
            <a:normAutofit/>
          </a:bodyPr>
          <a:lstStyle/>
          <a:p>
            <a:pPr marL="0" indent="0" algn="just">
              <a:buNone/>
            </a:pPr>
            <a:endParaRPr lang="tr-TR" sz="2400" dirty="0">
              <a:solidFill>
                <a:schemeClr val="tx1"/>
              </a:solidFill>
              <a:latin typeface="Bookman Old Style" panose="02050604050505020204" pitchFamily="18" charset="0"/>
            </a:endParaRPr>
          </a:p>
          <a:p>
            <a:pPr marL="0" indent="0" algn="just">
              <a:buNone/>
            </a:pPr>
            <a:endParaRPr lang="tr-TR" sz="2400" dirty="0">
              <a:solidFill>
                <a:schemeClr val="tx1"/>
              </a:solidFill>
              <a:latin typeface="Bookman Old Style" panose="02050604050505020204" pitchFamily="18" charset="0"/>
            </a:endParaRPr>
          </a:p>
          <a:p>
            <a:pPr marL="0" indent="0" algn="just">
              <a:buNone/>
            </a:pPr>
            <a:endParaRPr lang="tr-TR" sz="2400" dirty="0">
              <a:solidFill>
                <a:schemeClr val="tx1"/>
              </a:solidFill>
              <a:latin typeface="Bookman Old Style" panose="02050604050505020204" pitchFamily="18" charset="0"/>
            </a:endParaRPr>
          </a:p>
          <a:p>
            <a:pPr marL="0" indent="0" algn="just">
              <a:buNone/>
            </a:pPr>
            <a:endParaRPr lang="tr-TR" sz="2400" dirty="0">
              <a:solidFill>
                <a:schemeClr val="tx1"/>
              </a:solidFill>
              <a:latin typeface="Bookman Old Style" panose="02050604050505020204" pitchFamily="18" charset="0"/>
            </a:endParaRPr>
          </a:p>
          <a:p>
            <a:pPr marL="0" indent="0" algn="just">
              <a:buNone/>
            </a:pPr>
            <a:r>
              <a:rPr lang="tr-TR" sz="2400" dirty="0">
                <a:solidFill>
                  <a:schemeClr val="tx1"/>
                </a:solidFill>
                <a:latin typeface="Bookman Old Style" panose="02050604050505020204" pitchFamily="18" charset="0"/>
              </a:rPr>
              <a:t>Hangi durumda Veri Sorumlusu,</a:t>
            </a:r>
          </a:p>
          <a:p>
            <a:pPr marL="0" indent="0" algn="just">
              <a:buNone/>
            </a:pPr>
            <a:r>
              <a:rPr lang="tr-TR" sz="2400" dirty="0">
                <a:solidFill>
                  <a:schemeClr val="tx1"/>
                </a:solidFill>
                <a:latin typeface="Bookman Old Style" panose="02050604050505020204" pitchFamily="18" charset="0"/>
              </a:rPr>
              <a:t>Hangi durumda Veri İşleyen,</a:t>
            </a:r>
          </a:p>
          <a:p>
            <a:pPr marL="0" indent="0" algn="just">
              <a:buNone/>
            </a:pPr>
            <a:r>
              <a:rPr lang="tr-TR" sz="2400" dirty="0">
                <a:solidFill>
                  <a:schemeClr val="tx1"/>
                </a:solidFill>
                <a:latin typeface="Bookman Old Style" panose="02050604050505020204" pitchFamily="18" charset="0"/>
              </a:rPr>
              <a:t>olduğumuzun farkında olup, uygulamaları ona göre şekillendirmemiz gerekmektedir.</a:t>
            </a:r>
          </a:p>
        </p:txBody>
      </p:sp>
      <p:sp>
        <p:nvSpPr>
          <p:cNvPr id="4" name="Alt Bilgi Yer Tutucusu 3">
            <a:extLst>
              <a:ext uri="{FF2B5EF4-FFF2-40B4-BE49-F238E27FC236}">
                <a16:creationId xmlns:a16="http://schemas.microsoft.com/office/drawing/2014/main" id="{97CCCFAC-6811-4404-A206-406287F021F4}"/>
              </a:ext>
            </a:extLst>
          </p:cNvPr>
          <p:cNvSpPr>
            <a:spLocks noGrp="1"/>
          </p:cNvSpPr>
          <p:nvPr>
            <p:ph type="ftr" sz="quarter" idx="11"/>
          </p:nvPr>
        </p:nvSpPr>
        <p:spPr>
          <a:xfrm>
            <a:off x="609599" y="6165304"/>
            <a:ext cx="4622973" cy="692696"/>
          </a:xfrm>
        </p:spPr>
        <p:txBody>
          <a:bodyPr/>
          <a:lstStyle/>
          <a:p>
            <a:endParaRPr lang="tr-TR" dirty="0"/>
          </a:p>
          <a:p>
            <a:endParaRPr lang="tr-TR" dirty="0"/>
          </a:p>
          <a:p>
            <a:endParaRPr lang="tr-TR" dirty="0"/>
          </a:p>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027828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5A5B91-BFA9-49B2-8F9C-082B2368497C}"/>
              </a:ext>
            </a:extLst>
          </p:cNvPr>
          <p:cNvSpPr>
            <a:spLocks noGrp="1"/>
          </p:cNvSpPr>
          <p:nvPr>
            <p:ph type="title"/>
          </p:nvPr>
        </p:nvSpPr>
        <p:spPr>
          <a:xfrm>
            <a:off x="609599" y="169176"/>
            <a:ext cx="8138864" cy="811552"/>
          </a:xfrm>
        </p:spPr>
        <p:txBody>
          <a:bodyPr>
            <a:normAutofit/>
          </a:bodyPr>
          <a:lstStyle/>
          <a:p>
            <a:r>
              <a:rPr lang="tr-TR" sz="2800" b="1" dirty="0">
                <a:solidFill>
                  <a:schemeClr val="tx1"/>
                </a:solidFill>
                <a:latin typeface="Bookman Old Style" panose="02050604050505020204" pitchFamily="18" charset="0"/>
              </a:rPr>
              <a:t>Veri Sorumlusu / Veri İşleyen </a:t>
            </a:r>
          </a:p>
        </p:txBody>
      </p:sp>
      <p:sp>
        <p:nvSpPr>
          <p:cNvPr id="3" name="İçerik Yer Tutucusu 2">
            <a:extLst>
              <a:ext uri="{FF2B5EF4-FFF2-40B4-BE49-F238E27FC236}">
                <a16:creationId xmlns:a16="http://schemas.microsoft.com/office/drawing/2014/main" id="{B75E2AC4-C27E-4391-8E2F-F92939A42AD5}"/>
              </a:ext>
            </a:extLst>
          </p:cNvPr>
          <p:cNvSpPr>
            <a:spLocks noGrp="1"/>
          </p:cNvSpPr>
          <p:nvPr>
            <p:ph idx="1"/>
          </p:nvPr>
        </p:nvSpPr>
        <p:spPr>
          <a:xfrm>
            <a:off x="609598" y="980728"/>
            <a:ext cx="8138865" cy="5425760"/>
          </a:xfrm>
        </p:spPr>
        <p:txBody>
          <a:bodyPr>
            <a:normAutofit/>
          </a:bodyPr>
          <a:lstStyle/>
          <a:p>
            <a:pPr marL="0" indent="0" algn="just">
              <a:buNone/>
            </a:pPr>
            <a:endParaRPr lang="tr-TR" sz="2400" dirty="0">
              <a:latin typeface="Bookman Old Style" panose="02050604050505020204" pitchFamily="18" charset="0"/>
            </a:endParaRPr>
          </a:p>
          <a:p>
            <a:pPr marL="0" indent="0" algn="just">
              <a:buNone/>
            </a:pPr>
            <a:r>
              <a:rPr lang="tr-TR" sz="2400" b="1" dirty="0">
                <a:latin typeface="Bookman Old Style" panose="02050604050505020204" pitchFamily="18" charset="0"/>
              </a:rPr>
              <a:t>Veri sorumlusu</a:t>
            </a:r>
            <a:r>
              <a:rPr lang="tr-TR" sz="2400" dirty="0">
                <a:latin typeface="Bookman Old Style" panose="02050604050505020204" pitchFamily="18" charset="0"/>
              </a:rPr>
              <a:t>, kişisel verilerin işleme amaçlarını ve vasıtalarını belirleyen, veri kayıt sisteminin kurulmasından ve yönetilmesinden sorumlu olan gerçek veya tüzel kişiyi ifade eder.</a:t>
            </a:r>
          </a:p>
          <a:p>
            <a:pPr marL="0" indent="0" algn="just">
              <a:buNone/>
            </a:pPr>
            <a:endParaRPr lang="tr-TR" sz="2400" dirty="0">
              <a:latin typeface="Bookman Old Style" panose="02050604050505020204" pitchFamily="18" charset="0"/>
            </a:endParaRPr>
          </a:p>
          <a:p>
            <a:pPr marL="0" indent="0" algn="just">
              <a:buNone/>
            </a:pPr>
            <a:r>
              <a:rPr lang="tr-TR" sz="2400" b="1" dirty="0">
                <a:latin typeface="Bookman Old Style" panose="02050604050505020204" pitchFamily="18" charset="0"/>
              </a:rPr>
              <a:t>Veri işleyen </a:t>
            </a:r>
            <a:r>
              <a:rPr lang="tr-TR" sz="2400" dirty="0">
                <a:latin typeface="Bookman Old Style" panose="02050604050505020204" pitchFamily="18" charset="0"/>
              </a:rPr>
              <a:t>ise, veri sorumlusunun verdiği yetkiye dayanarak onun adına kişisel verileri işleyen, veri sorumlusunun organizasyonu dışındaki gerçek veya tüzel kişiler olarak tanımlanmaktadır.</a:t>
            </a:r>
          </a:p>
        </p:txBody>
      </p:sp>
      <p:sp>
        <p:nvSpPr>
          <p:cNvPr id="4" name="Alt Bilgi Yer Tutucusu 3">
            <a:extLst>
              <a:ext uri="{FF2B5EF4-FFF2-40B4-BE49-F238E27FC236}">
                <a16:creationId xmlns:a16="http://schemas.microsoft.com/office/drawing/2014/main" id="{97CCCFAC-6811-4404-A206-406287F021F4}"/>
              </a:ext>
            </a:extLst>
          </p:cNvPr>
          <p:cNvSpPr>
            <a:spLocks noGrp="1"/>
          </p:cNvSpPr>
          <p:nvPr>
            <p:ph type="ftr" sz="quarter" idx="11"/>
          </p:nvPr>
        </p:nvSpPr>
        <p:spPr>
          <a:xfrm>
            <a:off x="609599" y="6165304"/>
            <a:ext cx="4622973" cy="692696"/>
          </a:xfrm>
        </p:spPr>
        <p:txBody>
          <a:bodyPr/>
          <a:lstStyle/>
          <a:p>
            <a:endParaRPr lang="tr-TR" dirty="0"/>
          </a:p>
          <a:p>
            <a:endParaRPr lang="tr-TR" dirty="0"/>
          </a:p>
          <a:p>
            <a:endParaRPr lang="tr-TR" dirty="0"/>
          </a:p>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16329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399"/>
            <a:ext cx="8229600" cy="1620417"/>
          </a:xfrm>
        </p:spPr>
        <p:txBody>
          <a:bodyPr>
            <a:normAutofit fontScale="90000"/>
          </a:bodyPr>
          <a:lstStyle/>
          <a:p>
            <a:br>
              <a:rPr lang="tr-TR" b="1" cap="none" dirty="0">
                <a:solidFill>
                  <a:schemeClr val="tx1"/>
                </a:solidFill>
                <a:latin typeface="Arial" panose="020B0604020202020204" pitchFamily="34" charset="0"/>
                <a:cs typeface="Arial" panose="020B0604020202020204" pitchFamily="34" charset="0"/>
              </a:rPr>
            </a:br>
            <a:br>
              <a:rPr lang="tr-TR" b="1" cap="none" dirty="0">
                <a:solidFill>
                  <a:schemeClr val="tx1"/>
                </a:solidFill>
                <a:latin typeface="Arial" panose="020B0604020202020204" pitchFamily="34" charset="0"/>
                <a:cs typeface="Arial" panose="020B0604020202020204" pitchFamily="34" charset="0"/>
              </a:rPr>
            </a:br>
            <a:r>
              <a:rPr lang="tr-TR" sz="3100" b="1" cap="none" dirty="0">
                <a:solidFill>
                  <a:schemeClr val="tx1"/>
                </a:solidFill>
                <a:latin typeface="Bookman Old Style" panose="02050604050505020204" pitchFamily="18" charset="0"/>
                <a:cs typeface="Arial" panose="020B0604020202020204" pitchFamily="34" charset="0"/>
              </a:rPr>
              <a:t>Kişisel Veri</a:t>
            </a:r>
          </a:p>
        </p:txBody>
      </p:sp>
      <p:sp>
        <p:nvSpPr>
          <p:cNvPr id="3" name="İçerik Yer Tutucusu 2"/>
          <p:cNvSpPr>
            <a:spLocks noGrp="1"/>
          </p:cNvSpPr>
          <p:nvPr>
            <p:ph idx="1"/>
          </p:nvPr>
        </p:nvSpPr>
        <p:spPr>
          <a:xfrm>
            <a:off x="457200" y="1484784"/>
            <a:ext cx="8229600" cy="4896544"/>
          </a:xfrm>
        </p:spPr>
        <p:txBody>
          <a:bodyPr>
            <a:noAutofit/>
          </a:bodyPr>
          <a:lstStyle/>
          <a:p>
            <a:pPr marL="0" indent="0" algn="just">
              <a:buNone/>
            </a:pPr>
            <a:endParaRPr lang="tr-TR" sz="2400" dirty="0">
              <a:latin typeface="Arial" panose="020B0604020202020204" pitchFamily="34" charset="0"/>
              <a:cs typeface="Arial" panose="020B0604020202020204" pitchFamily="34" charset="0"/>
            </a:endParaRPr>
          </a:p>
          <a:p>
            <a:pPr marL="0" indent="0" algn="just">
              <a:buNone/>
            </a:pPr>
            <a:endParaRPr lang="tr-TR" sz="2400" dirty="0">
              <a:latin typeface="Arial" panose="020B0604020202020204" pitchFamily="34"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Kişisel Veri, </a:t>
            </a:r>
            <a:r>
              <a:rPr lang="tr-TR" sz="2400" dirty="0" err="1">
                <a:solidFill>
                  <a:schemeClr val="tx1"/>
                </a:solidFill>
                <a:latin typeface="Bookman Old Style" panose="02050604050505020204" pitchFamily="18" charset="0"/>
                <a:cs typeface="Arial" panose="020B0604020202020204" pitchFamily="34" charset="0"/>
              </a:rPr>
              <a:t>KVK’nın</a:t>
            </a:r>
            <a:r>
              <a:rPr lang="tr-TR" sz="2400" dirty="0">
                <a:solidFill>
                  <a:schemeClr val="tx1"/>
                </a:solidFill>
                <a:latin typeface="Bookman Old Style" panose="02050604050505020204" pitchFamily="18" charset="0"/>
                <a:cs typeface="Arial" panose="020B0604020202020204" pitchFamily="34" charset="0"/>
              </a:rPr>
              <a:t> 3. maddesinde </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«Kimliği belirli veya belirlenebilir gerçek kişiye ilişkin her türlü bilgi» </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olarak tanımlanmaktadır. </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Tüzel kişilere ilişkin kişisel veriler bu tanımın kapsamına girmemektedir.</a:t>
            </a:r>
          </a:p>
        </p:txBody>
      </p:sp>
      <p:sp>
        <p:nvSpPr>
          <p:cNvPr id="6" name="Alt Bilgi Yer Tutucusu 5">
            <a:extLst>
              <a:ext uri="{FF2B5EF4-FFF2-40B4-BE49-F238E27FC236}">
                <a16:creationId xmlns:a16="http://schemas.microsoft.com/office/drawing/2014/main" id="{060ACC0F-6697-4876-A60D-4583E05BC758}"/>
              </a:ext>
            </a:extLst>
          </p:cNvPr>
          <p:cNvSpPr>
            <a:spLocks noGrp="1"/>
          </p:cNvSpPr>
          <p:nvPr>
            <p:ph type="ftr" sz="quarter" idx="11"/>
          </p:nvPr>
        </p:nvSpPr>
        <p:spPr>
          <a:xfrm>
            <a:off x="609599" y="6437763"/>
            <a:ext cx="4622973" cy="420237"/>
          </a:xfrm>
        </p:spPr>
        <p:txBody>
          <a:bodyPr/>
          <a:lstStyle/>
          <a:p>
            <a:pPr lvl="0"/>
            <a:r>
              <a:rPr lang="tr-TR" sz="1600" b="1" dirty="0">
                <a:solidFill>
                  <a:srgbClr val="54A021"/>
                </a:solidFill>
              </a:rPr>
              <a:t>İtimat</a:t>
            </a:r>
            <a:r>
              <a:rPr lang="tr-TR" sz="1600" b="1" dirty="0">
                <a:solidFill>
                  <a:srgbClr val="002060"/>
                </a:solidFill>
              </a:rPr>
              <a:t> Global</a:t>
            </a:r>
          </a:p>
        </p:txBody>
      </p:sp>
      <p:pic>
        <p:nvPicPr>
          <p:cNvPr id="4" name="Resim 3">
            <a:extLst>
              <a:ext uri="{FF2B5EF4-FFF2-40B4-BE49-F238E27FC236}">
                <a16:creationId xmlns:a16="http://schemas.microsoft.com/office/drawing/2014/main" id="{9125A30E-C09A-4DF8-9542-428F4ACA8A1C}"/>
              </a:ext>
            </a:extLst>
          </p:cNvPr>
          <p:cNvPicPr>
            <a:picLocks noChangeAspect="1"/>
          </p:cNvPicPr>
          <p:nvPr/>
        </p:nvPicPr>
        <p:blipFill>
          <a:blip r:embed="rId2"/>
          <a:stretch>
            <a:fillRect/>
          </a:stretch>
        </p:blipFill>
        <p:spPr>
          <a:xfrm>
            <a:off x="5580112" y="1428349"/>
            <a:ext cx="2552663" cy="833825"/>
          </a:xfrm>
          <a:prstGeom prst="rect">
            <a:avLst/>
          </a:prstGeom>
        </p:spPr>
      </p:pic>
      <p:pic>
        <p:nvPicPr>
          <p:cNvPr id="5" name="Resim 4">
            <a:extLst>
              <a:ext uri="{FF2B5EF4-FFF2-40B4-BE49-F238E27FC236}">
                <a16:creationId xmlns:a16="http://schemas.microsoft.com/office/drawing/2014/main" id="{B3D7A8AC-2971-46BF-A1D1-C6F1267BA503}"/>
              </a:ext>
            </a:extLst>
          </p:cNvPr>
          <p:cNvPicPr>
            <a:picLocks noChangeAspect="1"/>
          </p:cNvPicPr>
          <p:nvPr/>
        </p:nvPicPr>
        <p:blipFill>
          <a:blip r:embed="rId3"/>
          <a:stretch>
            <a:fillRect/>
          </a:stretch>
        </p:blipFill>
        <p:spPr>
          <a:xfrm>
            <a:off x="5339205" y="339608"/>
            <a:ext cx="2833195" cy="908485"/>
          </a:xfrm>
          <a:prstGeom prst="rect">
            <a:avLst/>
          </a:prstGeom>
        </p:spPr>
      </p:pic>
    </p:spTree>
    <p:extLst>
      <p:ext uri="{BB962C8B-B14F-4D97-AF65-F5344CB8AC3E}">
        <p14:creationId xmlns:p14="http://schemas.microsoft.com/office/powerpoint/2010/main" val="2625093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DE8D53-13AE-4B86-A835-C60BF644CD9C}"/>
              </a:ext>
            </a:extLst>
          </p:cNvPr>
          <p:cNvSpPr>
            <a:spLocks noGrp="1"/>
          </p:cNvSpPr>
          <p:nvPr>
            <p:ph type="title"/>
          </p:nvPr>
        </p:nvSpPr>
        <p:spPr>
          <a:xfrm>
            <a:off x="609599" y="609600"/>
            <a:ext cx="7490793" cy="947192"/>
          </a:xfrm>
        </p:spPr>
        <p:txBody>
          <a:bodyPr>
            <a:normAutofit/>
          </a:bodyPr>
          <a:lstStyle/>
          <a:p>
            <a:r>
              <a:rPr lang="tr-TR" sz="2800" b="1" dirty="0">
                <a:solidFill>
                  <a:schemeClr val="tx1"/>
                </a:solidFill>
                <a:latin typeface="Bookman Old Style" panose="02050604050505020204" pitchFamily="18" charset="0"/>
              </a:rPr>
              <a:t>Veri İşleyen ve Veri Sorumlusu Farkı</a:t>
            </a:r>
          </a:p>
        </p:txBody>
      </p:sp>
      <p:sp>
        <p:nvSpPr>
          <p:cNvPr id="3" name="İçerik Yer Tutucusu 2">
            <a:extLst>
              <a:ext uri="{FF2B5EF4-FFF2-40B4-BE49-F238E27FC236}">
                <a16:creationId xmlns:a16="http://schemas.microsoft.com/office/drawing/2014/main" id="{D582A7F6-BD04-4DD5-9EA7-21A4A7F24150}"/>
              </a:ext>
            </a:extLst>
          </p:cNvPr>
          <p:cNvSpPr>
            <a:spLocks noGrp="1"/>
          </p:cNvSpPr>
          <p:nvPr>
            <p:ph idx="1"/>
          </p:nvPr>
        </p:nvSpPr>
        <p:spPr>
          <a:xfrm>
            <a:off x="609599" y="1556792"/>
            <a:ext cx="7924802" cy="4484571"/>
          </a:xfrm>
        </p:spPr>
        <p:txBody>
          <a:bodyPr>
            <a:normAutofit/>
          </a:bodyPr>
          <a:lstStyle/>
          <a:p>
            <a:pPr marL="0" indent="0" algn="just">
              <a:buNone/>
            </a:pPr>
            <a:r>
              <a:rPr lang="tr-TR" sz="2400" dirty="0">
                <a:solidFill>
                  <a:schemeClr val="tx1"/>
                </a:solidFill>
                <a:latin typeface="Bookman Old Style" panose="02050604050505020204" pitchFamily="18" charset="0"/>
                <a:cs typeface="Arial" panose="020B0604020202020204" pitchFamily="34" charset="0"/>
              </a:rPr>
              <a:t>Veri İşleyen ve Veri Sorumlusu Farkı Herhangi bir gerçek veya tüzel kişi aynı zamanda hem veri sorumlusu, hem de veri işleyen olabilir. </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Örneğin, bir muhasebe şirketi kendi personeliyle ilgili tuttuğu verilere ilişkin olarak veri sorumlusu sayılırken, müşterisi olan şirketlere ilişkin tuttuğu veriler bakımından ise veri işleyen olarak kabul edilecektir</a:t>
            </a:r>
          </a:p>
        </p:txBody>
      </p:sp>
      <p:sp>
        <p:nvSpPr>
          <p:cNvPr id="4" name="Alt Bilgi Yer Tutucusu 3">
            <a:extLst>
              <a:ext uri="{FF2B5EF4-FFF2-40B4-BE49-F238E27FC236}">
                <a16:creationId xmlns:a16="http://schemas.microsoft.com/office/drawing/2014/main" id="{6D72E66D-0F31-42E8-B3A8-84D468FA17AF}"/>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96336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50FC67-81B0-4BCC-A973-DF28002759B9}"/>
              </a:ext>
            </a:extLst>
          </p:cNvPr>
          <p:cNvSpPr>
            <a:spLocks noGrp="1"/>
          </p:cNvSpPr>
          <p:nvPr>
            <p:ph idx="1"/>
          </p:nvPr>
        </p:nvSpPr>
        <p:spPr>
          <a:xfrm>
            <a:off x="609599" y="451512"/>
            <a:ext cx="7924802" cy="5713792"/>
          </a:xfrm>
        </p:spPr>
        <p:txBody>
          <a:bodyPr/>
          <a:lstStyle/>
          <a:p>
            <a:pPr marL="0" indent="0">
              <a:buNone/>
            </a:pPr>
            <a:endParaRPr lang="tr-TR" dirty="0"/>
          </a:p>
          <a:p>
            <a:pPr marL="0" indent="0" algn="just">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Veri sorumlusu konumunda iseniz başka firmaları veri işleme konusunda yetkilendirmek mümkündür.</a:t>
            </a:r>
          </a:p>
          <a:p>
            <a:pPr marL="0" indent="0" algn="just">
              <a:buNone/>
            </a:pPr>
            <a:r>
              <a:rPr lang="tr-TR" sz="2400" dirty="0">
                <a:solidFill>
                  <a:schemeClr val="tx1"/>
                </a:solidFill>
                <a:latin typeface="Bookman Old Style" panose="02050604050505020204" pitchFamily="18" charset="0"/>
                <a:cs typeface="Arial" panose="020B0604020202020204" pitchFamily="34" charset="0"/>
              </a:rPr>
              <a:t>Ancak bu yetkilendirme, veri sorumlusu sorumluluğunun başka firmalara devredilmesi şeklinde  yorumlanamaz, bu durumda kişisel verilerin korunmasından veri sorumlusu ve veri işleyen müştereken sorumludur.</a:t>
            </a:r>
          </a:p>
        </p:txBody>
      </p:sp>
      <p:sp>
        <p:nvSpPr>
          <p:cNvPr id="4" name="Alt Bilgi Yer Tutucusu 3">
            <a:extLst>
              <a:ext uri="{FF2B5EF4-FFF2-40B4-BE49-F238E27FC236}">
                <a16:creationId xmlns:a16="http://schemas.microsoft.com/office/drawing/2014/main" id="{C3C58856-0E05-4E7F-9158-E51850F517BF}"/>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30191503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50FC67-81B0-4BCC-A973-DF28002759B9}"/>
              </a:ext>
            </a:extLst>
          </p:cNvPr>
          <p:cNvSpPr>
            <a:spLocks noGrp="1"/>
          </p:cNvSpPr>
          <p:nvPr>
            <p:ph idx="1"/>
          </p:nvPr>
        </p:nvSpPr>
        <p:spPr>
          <a:xfrm>
            <a:off x="609599" y="451512"/>
            <a:ext cx="7924802" cy="5713792"/>
          </a:xfrm>
        </p:spPr>
        <p:txBody>
          <a:bodyPr/>
          <a:lstStyle/>
          <a:p>
            <a:pPr marL="0" indent="0">
              <a:buNone/>
            </a:pPr>
            <a:endParaRPr lang="tr-TR" dirty="0"/>
          </a:p>
          <a:p>
            <a:pPr marL="0" indent="0" algn="just">
              <a:buNone/>
            </a:pPr>
            <a:endParaRPr lang="tr-TR" sz="2400" dirty="0">
              <a:solidFill>
                <a:schemeClr val="tx1"/>
              </a:solidFill>
              <a:latin typeface="Bookman Old Style" panose="02050604050505020204" pitchFamily="18" charset="0"/>
              <a:cs typeface="Arial" panose="020B0604020202020204" pitchFamily="34" charset="0"/>
            </a:endParaRPr>
          </a:p>
          <a:p>
            <a:pPr marL="0" indent="0" algn="just">
              <a:buNone/>
            </a:pPr>
            <a:endParaRPr lang="tr-TR" sz="2400" dirty="0">
              <a:solidFill>
                <a:schemeClr val="tx1"/>
              </a:solidFill>
              <a:latin typeface="Bookman Old Style" panose="02050604050505020204" pitchFamily="18" charset="0"/>
              <a:cs typeface="Arial" panose="020B0604020202020204" pitchFamily="34" charset="0"/>
            </a:endParaRPr>
          </a:p>
          <a:p>
            <a:pPr marL="0" lvl="0" indent="0" algn="just">
              <a:buNone/>
            </a:pPr>
            <a:r>
              <a:rPr lang="tr-TR" sz="2400" dirty="0">
                <a:solidFill>
                  <a:schemeClr val="tx1"/>
                </a:solidFill>
                <a:latin typeface="Bookman Old Style" panose="02050604050505020204" pitchFamily="18" charset="0"/>
              </a:rPr>
              <a:t>Sözleşme İlişkisi Kurulduğunda Sözleşmenin İfası İçin Gerektiği Kadar Veri İşlenebilir,</a:t>
            </a:r>
          </a:p>
          <a:p>
            <a:pPr marL="0" lvl="0" indent="0">
              <a:buNone/>
            </a:pPr>
            <a:r>
              <a:rPr lang="tr-TR" sz="2400" dirty="0">
                <a:solidFill>
                  <a:schemeClr val="tx1"/>
                </a:solidFill>
                <a:latin typeface="Bookman Old Style" panose="02050604050505020204" pitchFamily="18" charset="0"/>
              </a:rPr>
              <a:t>Ancak İş Ortaklarına </a:t>
            </a:r>
          </a:p>
          <a:p>
            <a:pPr marL="0" lvl="0" indent="0">
              <a:buNone/>
            </a:pPr>
            <a:r>
              <a:rPr lang="tr-TR" sz="2400" dirty="0">
                <a:solidFill>
                  <a:schemeClr val="tx1"/>
                </a:solidFill>
                <a:latin typeface="Bookman Old Style" panose="02050604050505020204" pitchFamily="18" charset="0"/>
              </a:rPr>
              <a:t>Aydınlatma Metni (Şekil şartı yoktur. Web sayfasında yayımlanabilir, Mail olarak gönderilebilir vs.)</a:t>
            </a:r>
          </a:p>
          <a:p>
            <a:pPr marL="0" lvl="0" indent="0">
              <a:buNone/>
            </a:pPr>
            <a:r>
              <a:rPr lang="tr-TR" sz="2400" dirty="0">
                <a:solidFill>
                  <a:schemeClr val="tx1"/>
                </a:solidFill>
                <a:latin typeface="Bookman Old Style" panose="02050604050505020204" pitchFamily="18" charset="0"/>
              </a:rPr>
              <a:t>Gizlilik Sözleşmeleri ve Taahhütnameleri İmzalatılmalı.</a:t>
            </a:r>
          </a:p>
        </p:txBody>
      </p:sp>
      <p:sp>
        <p:nvSpPr>
          <p:cNvPr id="4" name="Alt Bilgi Yer Tutucusu 3">
            <a:extLst>
              <a:ext uri="{FF2B5EF4-FFF2-40B4-BE49-F238E27FC236}">
                <a16:creationId xmlns:a16="http://schemas.microsoft.com/office/drawing/2014/main" id="{C3C58856-0E05-4E7F-9158-E51850F517BF}"/>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9391877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50FC67-81B0-4BCC-A973-DF28002759B9}"/>
              </a:ext>
            </a:extLst>
          </p:cNvPr>
          <p:cNvSpPr>
            <a:spLocks noGrp="1"/>
          </p:cNvSpPr>
          <p:nvPr>
            <p:ph idx="1"/>
          </p:nvPr>
        </p:nvSpPr>
        <p:spPr>
          <a:xfrm>
            <a:off x="609599" y="451512"/>
            <a:ext cx="7924802" cy="5713792"/>
          </a:xfrm>
        </p:spPr>
        <p:txBody>
          <a:bodyPr/>
          <a:lstStyle/>
          <a:p>
            <a:pPr marL="0" indent="0">
              <a:buNone/>
            </a:pPr>
            <a:endParaRPr lang="tr-TR" dirty="0"/>
          </a:p>
          <a:p>
            <a:pPr marL="0" indent="0" algn="just">
              <a:buNone/>
            </a:pPr>
            <a:endParaRPr lang="tr-TR" sz="2400" b="1" dirty="0">
              <a:latin typeface="Bookman Old Style" panose="02050604050505020204" pitchFamily="18" charset="0"/>
            </a:endParaRPr>
          </a:p>
          <a:p>
            <a:pPr marL="0" indent="0" algn="just">
              <a:buNone/>
            </a:pPr>
            <a:endParaRPr lang="tr-TR" sz="2400" dirty="0">
              <a:solidFill>
                <a:schemeClr val="tx1"/>
              </a:solidFill>
              <a:latin typeface="Bookman Old Style" panose="02050604050505020204" pitchFamily="18" charset="0"/>
            </a:endParaRPr>
          </a:p>
          <a:p>
            <a:pPr marL="0" indent="0" algn="just">
              <a:buNone/>
            </a:pPr>
            <a:r>
              <a:rPr lang="tr-TR" sz="2400" dirty="0">
                <a:solidFill>
                  <a:schemeClr val="tx1"/>
                </a:solidFill>
                <a:latin typeface="Bookman Old Style" panose="02050604050505020204" pitchFamily="18" charset="0"/>
              </a:rPr>
              <a:t>Mevcut düzenlenen sözleşme içeriğine ilgili madde (KVKK) eklenebilir,</a:t>
            </a:r>
          </a:p>
          <a:p>
            <a:pPr marL="0" indent="0" algn="just">
              <a:buNone/>
            </a:pPr>
            <a:r>
              <a:rPr lang="tr-TR" sz="2400" dirty="0">
                <a:solidFill>
                  <a:schemeClr val="tx1"/>
                </a:solidFill>
                <a:latin typeface="Bookman Old Style" panose="02050604050505020204" pitchFamily="18" charset="0"/>
              </a:rPr>
              <a:t>Mevcut sözleşmeye ek olarak düzenlenecek bir gizlilik sözleşmesine ilgili maddeler (KVKK) eklenebilir.</a:t>
            </a:r>
          </a:p>
          <a:p>
            <a:pPr marL="0" indent="0" algn="just">
              <a:buNone/>
            </a:pPr>
            <a:r>
              <a:rPr lang="tr-TR" sz="2400" dirty="0">
                <a:solidFill>
                  <a:schemeClr val="tx1"/>
                </a:solidFill>
                <a:latin typeface="Bookman Old Style" panose="02050604050505020204" pitchFamily="18" charset="0"/>
              </a:rPr>
              <a:t>Mevcut sözleşmeye ek olarak KVKK hakkında </a:t>
            </a:r>
            <a:r>
              <a:rPr lang="tr-TR" sz="2400" dirty="0" err="1">
                <a:solidFill>
                  <a:schemeClr val="tx1"/>
                </a:solidFill>
                <a:latin typeface="Bookman Old Style" panose="02050604050505020204" pitchFamily="18" charset="0"/>
              </a:rPr>
              <a:t>Muvafakatname</a:t>
            </a:r>
            <a:r>
              <a:rPr lang="tr-TR" sz="2400" dirty="0">
                <a:solidFill>
                  <a:schemeClr val="tx1"/>
                </a:solidFill>
                <a:latin typeface="Bookman Old Style" panose="02050604050505020204" pitchFamily="18" charset="0"/>
              </a:rPr>
              <a:t> ve Taahhütnameler düzenlenebilir. </a:t>
            </a:r>
          </a:p>
        </p:txBody>
      </p:sp>
      <p:sp>
        <p:nvSpPr>
          <p:cNvPr id="4" name="Alt Bilgi Yer Tutucusu 3">
            <a:extLst>
              <a:ext uri="{FF2B5EF4-FFF2-40B4-BE49-F238E27FC236}">
                <a16:creationId xmlns:a16="http://schemas.microsoft.com/office/drawing/2014/main" id="{C3C58856-0E05-4E7F-9158-E51850F517BF}"/>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1809890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50FC67-81B0-4BCC-A973-DF28002759B9}"/>
              </a:ext>
            </a:extLst>
          </p:cNvPr>
          <p:cNvSpPr>
            <a:spLocks noGrp="1"/>
          </p:cNvSpPr>
          <p:nvPr>
            <p:ph idx="1"/>
          </p:nvPr>
        </p:nvSpPr>
        <p:spPr>
          <a:xfrm>
            <a:off x="609599" y="451512"/>
            <a:ext cx="7924802" cy="5713792"/>
          </a:xfrm>
        </p:spPr>
        <p:txBody>
          <a:bodyPr/>
          <a:lstStyle/>
          <a:p>
            <a:pPr marL="0" indent="0">
              <a:buNone/>
            </a:pPr>
            <a:endParaRPr lang="tr-TR" dirty="0"/>
          </a:p>
          <a:p>
            <a:pPr marL="0" indent="0" algn="just">
              <a:buNone/>
            </a:pPr>
            <a:endParaRPr lang="tr-TR" sz="2400" b="1" dirty="0">
              <a:latin typeface="Bookman Old Style" panose="02050604050505020204" pitchFamily="18" charset="0"/>
            </a:endParaRPr>
          </a:p>
          <a:p>
            <a:pPr marL="0" indent="0" algn="just">
              <a:buNone/>
            </a:pPr>
            <a:endParaRPr lang="tr-TR" sz="2400" dirty="0">
              <a:solidFill>
                <a:schemeClr val="tx1"/>
              </a:solidFill>
              <a:latin typeface="Bookman Old Style" panose="02050604050505020204" pitchFamily="18" charset="0"/>
            </a:endParaRPr>
          </a:p>
          <a:p>
            <a:pPr marL="0" indent="0" algn="just">
              <a:buNone/>
            </a:pPr>
            <a:r>
              <a:rPr lang="tr-TR" sz="2400" dirty="0">
                <a:solidFill>
                  <a:schemeClr val="tx1"/>
                </a:solidFill>
                <a:latin typeface="Bookman Old Style" panose="02050604050505020204" pitchFamily="18" charset="0"/>
              </a:rPr>
              <a:t>Mevcut düzenlenen sözleşme içeriğine ilgili madde (KVKK) eklenebilir,</a:t>
            </a:r>
          </a:p>
          <a:p>
            <a:pPr marL="0" indent="0" algn="just">
              <a:buNone/>
            </a:pPr>
            <a:r>
              <a:rPr lang="tr-TR" sz="2400" dirty="0">
                <a:solidFill>
                  <a:schemeClr val="tx1"/>
                </a:solidFill>
                <a:latin typeface="Bookman Old Style" panose="02050604050505020204" pitchFamily="18" charset="0"/>
              </a:rPr>
              <a:t>Mevcut sözleşmeye ek olarak düzenlenecek bir gizlilik sözleşmesine ilgili maddeler (KVKK) eklenebilir.</a:t>
            </a:r>
          </a:p>
          <a:p>
            <a:pPr marL="0" indent="0" algn="just">
              <a:buNone/>
            </a:pPr>
            <a:r>
              <a:rPr lang="tr-TR" sz="2400" dirty="0">
                <a:solidFill>
                  <a:schemeClr val="tx1"/>
                </a:solidFill>
                <a:latin typeface="Bookman Old Style" panose="02050604050505020204" pitchFamily="18" charset="0"/>
              </a:rPr>
              <a:t>Mevcut sözleşmeye ek olarak KVKK hakkında </a:t>
            </a:r>
            <a:r>
              <a:rPr lang="tr-TR" sz="2400" dirty="0" err="1">
                <a:solidFill>
                  <a:schemeClr val="tx1"/>
                </a:solidFill>
                <a:latin typeface="Bookman Old Style" panose="02050604050505020204" pitchFamily="18" charset="0"/>
              </a:rPr>
              <a:t>Muvafakatname</a:t>
            </a:r>
            <a:r>
              <a:rPr lang="tr-TR" sz="2400" dirty="0">
                <a:solidFill>
                  <a:schemeClr val="tx1"/>
                </a:solidFill>
                <a:latin typeface="Bookman Old Style" panose="02050604050505020204" pitchFamily="18" charset="0"/>
              </a:rPr>
              <a:t> ve Taahhütnameler düzenlenebilir. </a:t>
            </a:r>
          </a:p>
        </p:txBody>
      </p:sp>
      <p:sp>
        <p:nvSpPr>
          <p:cNvPr id="4" name="Alt Bilgi Yer Tutucusu 3">
            <a:extLst>
              <a:ext uri="{FF2B5EF4-FFF2-40B4-BE49-F238E27FC236}">
                <a16:creationId xmlns:a16="http://schemas.microsoft.com/office/drawing/2014/main" id="{C3C58856-0E05-4E7F-9158-E51850F517BF}"/>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182732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50FC67-81B0-4BCC-A973-DF28002759B9}"/>
              </a:ext>
            </a:extLst>
          </p:cNvPr>
          <p:cNvSpPr>
            <a:spLocks noGrp="1"/>
          </p:cNvSpPr>
          <p:nvPr>
            <p:ph idx="1"/>
          </p:nvPr>
        </p:nvSpPr>
        <p:spPr>
          <a:xfrm>
            <a:off x="609599" y="451512"/>
            <a:ext cx="7924802" cy="5713792"/>
          </a:xfrm>
        </p:spPr>
        <p:txBody>
          <a:bodyPr/>
          <a:lstStyle/>
          <a:p>
            <a:pPr marL="0" indent="0">
              <a:buNone/>
            </a:pPr>
            <a:endParaRPr lang="tr-TR" dirty="0"/>
          </a:p>
          <a:p>
            <a:pPr marL="0" indent="0" algn="just">
              <a:buNone/>
            </a:pPr>
            <a:endParaRPr lang="tr-TR" sz="2400" b="1" dirty="0">
              <a:latin typeface="Bookman Old Style" panose="02050604050505020204" pitchFamily="18" charset="0"/>
            </a:endParaRPr>
          </a:p>
          <a:p>
            <a:pPr marL="0" indent="0" algn="ctr">
              <a:buNone/>
            </a:pPr>
            <a:endParaRPr lang="tr-TR" sz="2800" dirty="0">
              <a:solidFill>
                <a:schemeClr val="tx1"/>
              </a:solidFill>
              <a:latin typeface="Bookman Old Style" panose="02050604050505020204" pitchFamily="18" charset="0"/>
            </a:endParaRPr>
          </a:p>
          <a:p>
            <a:pPr marL="0" indent="0" algn="ctr">
              <a:buNone/>
            </a:pPr>
            <a:endParaRPr lang="tr-TR" sz="2800" dirty="0">
              <a:solidFill>
                <a:schemeClr val="tx1"/>
              </a:solidFill>
              <a:latin typeface="Bookman Old Style" panose="02050604050505020204" pitchFamily="18" charset="0"/>
            </a:endParaRPr>
          </a:p>
          <a:p>
            <a:pPr marL="0" indent="0" algn="ctr">
              <a:buNone/>
            </a:pPr>
            <a:r>
              <a:rPr lang="tr-TR" sz="3200" b="1" dirty="0">
                <a:solidFill>
                  <a:schemeClr val="tx1"/>
                </a:solidFill>
                <a:latin typeface="Bookman Old Style" panose="02050604050505020204" pitchFamily="18" charset="0"/>
              </a:rPr>
              <a:t>ÖRNEKLER </a:t>
            </a:r>
          </a:p>
        </p:txBody>
      </p:sp>
      <p:sp>
        <p:nvSpPr>
          <p:cNvPr id="4" name="Alt Bilgi Yer Tutucusu 3">
            <a:extLst>
              <a:ext uri="{FF2B5EF4-FFF2-40B4-BE49-F238E27FC236}">
                <a16:creationId xmlns:a16="http://schemas.microsoft.com/office/drawing/2014/main" id="{C3C58856-0E05-4E7F-9158-E51850F517BF}"/>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5767192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93EA86E-2F6B-4DD9-A9C0-FB81A3F686F9}"/>
              </a:ext>
            </a:extLst>
          </p:cNvPr>
          <p:cNvSpPr>
            <a:spLocks noGrp="1"/>
          </p:cNvSpPr>
          <p:nvPr>
            <p:ph idx="1"/>
          </p:nvPr>
        </p:nvSpPr>
        <p:spPr>
          <a:xfrm>
            <a:off x="395536" y="548680"/>
            <a:ext cx="8352927" cy="5492683"/>
          </a:xfrm>
        </p:spPr>
        <p:txBody>
          <a:bodyPr>
            <a:noAutofit/>
          </a:bodyPr>
          <a:lstStyle/>
          <a:p>
            <a:pPr marL="0" indent="0" algn="just">
              <a:buNone/>
            </a:pPr>
            <a:r>
              <a:rPr lang="tr-TR" sz="2800" b="1" dirty="0">
                <a:latin typeface="Bookman Old Style" panose="02050604050505020204" pitchFamily="18" charset="0"/>
              </a:rPr>
              <a:t>Pazar Araştırması Şirketleri </a:t>
            </a:r>
          </a:p>
          <a:p>
            <a:pPr marL="0" indent="0" algn="just">
              <a:buNone/>
            </a:pPr>
            <a:r>
              <a:rPr lang="tr-TR" sz="2400" dirty="0">
                <a:latin typeface="Bookman Old Style" panose="02050604050505020204" pitchFamily="18" charset="0"/>
              </a:rPr>
              <a:t>Bir ilaç firması ile yaptığı sözleşme uyarınca, bir araştırma şirketi, ilaç firması için “çalışan memnuniyet anketi” düzenlemeyi üstlenmiştir. Firma, anket yapılacak çalışan listesinin belirlenmesini, anket metodunun seçimini ve anket sonuçlarının sunumunu araştırma şirketine bırakmıştır. </a:t>
            </a:r>
          </a:p>
          <a:p>
            <a:pPr marL="0" indent="0" algn="just">
              <a:buNone/>
            </a:pPr>
            <a:r>
              <a:rPr lang="tr-TR" sz="2400" dirty="0">
                <a:latin typeface="Bookman Old Style" panose="02050604050505020204" pitchFamily="18" charset="0"/>
              </a:rPr>
              <a:t>Bu durumda araştırma şirketi, her ne kadar firma adına anketi yapıyor ve kişisel verileri işliyor olsa da ilaç firması ile birlikte veri sorumlusu statüsündedir. Zira hangi çalışanlarla anket yapılacağı, hangi verilerin toplanacağı vb. konularda karar verme yetkisine sahip olan araştırma şirketidir.</a:t>
            </a:r>
          </a:p>
        </p:txBody>
      </p:sp>
      <p:sp>
        <p:nvSpPr>
          <p:cNvPr id="4" name="Alt Bilgi Yer Tutucusu 3">
            <a:extLst>
              <a:ext uri="{FF2B5EF4-FFF2-40B4-BE49-F238E27FC236}">
                <a16:creationId xmlns:a16="http://schemas.microsoft.com/office/drawing/2014/main" id="{A3339A52-E358-4607-9B44-5AF35813F32C}"/>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3895726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50FC67-81B0-4BCC-A973-DF28002759B9}"/>
              </a:ext>
            </a:extLst>
          </p:cNvPr>
          <p:cNvSpPr>
            <a:spLocks noGrp="1"/>
          </p:cNvSpPr>
          <p:nvPr>
            <p:ph idx="1"/>
          </p:nvPr>
        </p:nvSpPr>
        <p:spPr>
          <a:xfrm>
            <a:off x="323528" y="404664"/>
            <a:ext cx="8496943" cy="5832648"/>
          </a:xfrm>
        </p:spPr>
        <p:txBody>
          <a:bodyPr/>
          <a:lstStyle/>
          <a:p>
            <a:pPr marL="0" indent="0">
              <a:buNone/>
            </a:pPr>
            <a:endParaRPr lang="tr-TR" dirty="0"/>
          </a:p>
          <a:p>
            <a:pPr marL="0" indent="0" algn="just">
              <a:buNone/>
            </a:pPr>
            <a:r>
              <a:rPr lang="tr-TR" sz="2800" b="1" dirty="0">
                <a:latin typeface="Bookman Old Style" panose="02050604050505020204" pitchFamily="18" charset="0"/>
              </a:rPr>
              <a:t>Bulut Hizmeti Sağlayıcıları </a:t>
            </a:r>
          </a:p>
          <a:p>
            <a:pPr marL="0" indent="0" algn="just">
              <a:buNone/>
            </a:pPr>
            <a:r>
              <a:rPr lang="tr-TR" sz="2400" dirty="0">
                <a:latin typeface="Bookman Old Style" panose="02050604050505020204" pitchFamily="18" charset="0"/>
              </a:rPr>
              <a:t>Bir kamu kuruluşunun, topladığı kişisel verilerin saklanması için bir bulut hizmeti sağlayıcısıyla sözleşme yapması durumunda, bulut hizmeti sağlayıcısı veri işleyen statüsündedir. Zira taraflar arasındaki sözleşme gereği bulut hizmeti sağlayıcısının verileri kendi amaçları için kullanması mümkün değildir. </a:t>
            </a:r>
          </a:p>
          <a:p>
            <a:pPr marL="0" indent="0" algn="just">
              <a:buNone/>
            </a:pPr>
            <a:r>
              <a:rPr lang="tr-TR" sz="2400" dirty="0">
                <a:latin typeface="Bookman Old Style" panose="02050604050505020204" pitchFamily="18" charset="0"/>
              </a:rPr>
              <a:t>Ayrıca bulut hizmeti sağlayıcısı, kendisi veri de toplamamaktadır. </a:t>
            </a:r>
          </a:p>
          <a:p>
            <a:pPr marL="0" indent="0" algn="just">
              <a:buNone/>
            </a:pPr>
            <a:r>
              <a:rPr lang="tr-TR" sz="2400" dirty="0">
                <a:latin typeface="Bookman Old Style" panose="02050604050505020204" pitchFamily="18" charset="0"/>
              </a:rPr>
              <a:t>Tek faaliyeti kamu kuruluşundan gelen kişisel verileri yine kamu kuruluşunun talimatlarına uygun olarak saklamaktır. </a:t>
            </a:r>
            <a:r>
              <a:rPr lang="tr-TR" sz="2400" dirty="0">
                <a:solidFill>
                  <a:schemeClr val="tx1"/>
                </a:solidFill>
                <a:latin typeface="Bookman Old Style" panose="02050604050505020204" pitchFamily="18" charset="0"/>
              </a:rPr>
              <a:t> </a:t>
            </a:r>
          </a:p>
        </p:txBody>
      </p:sp>
      <p:sp>
        <p:nvSpPr>
          <p:cNvPr id="4" name="Alt Bilgi Yer Tutucusu 3">
            <a:extLst>
              <a:ext uri="{FF2B5EF4-FFF2-40B4-BE49-F238E27FC236}">
                <a16:creationId xmlns:a16="http://schemas.microsoft.com/office/drawing/2014/main" id="{C3C58856-0E05-4E7F-9158-E51850F517BF}"/>
              </a:ext>
            </a:extLst>
          </p:cNvPr>
          <p:cNvSpPr>
            <a:spLocks noGrp="1"/>
          </p:cNvSpPr>
          <p:nvPr>
            <p:ph type="ftr" sz="quarter" idx="11"/>
          </p:nvPr>
        </p:nvSpPr>
        <p:spPr>
          <a:xfrm>
            <a:off x="609599" y="6237312"/>
            <a:ext cx="4622973" cy="36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rgbClr val="54A021"/>
                </a:solidFill>
                <a:effectLst/>
                <a:uLnTx/>
                <a:uFillTx/>
                <a:latin typeface="Trebuchet MS" panose="020B0603020202020204"/>
                <a:ea typeface="+mn-ea"/>
                <a:cs typeface="+mn-cs"/>
              </a:rPr>
              <a:t>İtimat</a:t>
            </a:r>
            <a:r>
              <a:rPr kumimoji="0" lang="tr-TR" sz="1600" b="1" i="0" u="none" strike="noStrike" kern="1200" cap="none" spc="0" normalizeH="0" baseline="0" noProof="0" dirty="0">
                <a:ln>
                  <a:noFill/>
                </a:ln>
                <a:solidFill>
                  <a:srgbClr val="002060"/>
                </a:solidFill>
                <a:effectLst/>
                <a:uLnTx/>
                <a:uFillTx/>
                <a:latin typeface="Trebuchet MS" panose="020B0603020202020204"/>
                <a:ea typeface="+mn-ea"/>
                <a:cs typeface="+mn-cs"/>
              </a:rPr>
              <a:t> Global</a:t>
            </a:r>
          </a:p>
        </p:txBody>
      </p:sp>
    </p:spTree>
    <p:extLst>
      <p:ext uri="{BB962C8B-B14F-4D97-AF65-F5344CB8AC3E}">
        <p14:creationId xmlns:p14="http://schemas.microsoft.com/office/powerpoint/2010/main" val="1129334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51512"/>
            <a:ext cx="8229600" cy="5644488"/>
          </a:xfrm>
        </p:spPr>
        <p:txBody>
          <a:bodyPr>
            <a:normAutofit/>
          </a:bodyPr>
          <a:lstStyle/>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lgn="ctr">
              <a:buNone/>
            </a:pPr>
            <a:r>
              <a:rPr lang="tr-TR" sz="2800" b="1" dirty="0">
                <a:solidFill>
                  <a:schemeClr val="tx1"/>
                </a:solidFill>
                <a:latin typeface="Bookman Old Style" panose="02050604050505020204" pitchFamily="18" charset="0"/>
                <a:cs typeface="Arial" panose="020B0604020202020204" pitchFamily="34" charset="0"/>
              </a:rPr>
              <a:t>VERİ SORUMLULARI SİCİLİ </a:t>
            </a:r>
          </a:p>
          <a:p>
            <a:pPr marL="0" indent="0" algn="ctr">
              <a:buNone/>
            </a:pPr>
            <a:r>
              <a:rPr lang="tr-TR" sz="2800" b="1" dirty="0">
                <a:solidFill>
                  <a:schemeClr val="tx1"/>
                </a:solidFill>
                <a:latin typeface="Bookman Old Style" panose="02050604050505020204" pitchFamily="18" charset="0"/>
                <a:cs typeface="Arial" panose="020B0604020202020204" pitchFamily="34" charset="0"/>
              </a:rPr>
              <a:t>«VERBİS» </a:t>
            </a:r>
          </a:p>
          <a:p>
            <a:pPr marL="0" indent="0" algn="ctr">
              <a:buNone/>
            </a:pPr>
            <a:r>
              <a:rPr lang="tr-TR" sz="2800" b="1" dirty="0">
                <a:solidFill>
                  <a:schemeClr val="tx1"/>
                </a:solidFill>
                <a:latin typeface="Bookman Old Style" panose="02050604050505020204" pitchFamily="18" charset="0"/>
                <a:cs typeface="Arial" panose="020B0604020202020204" pitchFamily="34" charset="0"/>
              </a:rPr>
              <a:t>GEÇİŞ AŞAMALARI</a:t>
            </a:r>
          </a:p>
          <a:p>
            <a:pPr marL="0" indent="0" algn="ctr">
              <a:buNone/>
            </a:pPr>
            <a:endParaRPr lang="tr-TR" sz="2800" b="1" dirty="0">
              <a:solidFill>
                <a:schemeClr val="tx1"/>
              </a:solidFill>
              <a:latin typeface="Bookman Old Style" panose="02050604050505020204" pitchFamily="18" charset="0"/>
              <a:cs typeface="Arial" panose="020B0604020202020204" pitchFamily="34" charset="0"/>
            </a:endParaRPr>
          </a:p>
          <a:p>
            <a:pPr marL="0" indent="0">
              <a:spcBef>
                <a:spcPts val="0"/>
              </a:spcBef>
              <a:buNone/>
            </a:pPr>
            <a:endParaRPr lang="tr-TR" sz="4000" b="1" i="1" dirty="0">
              <a:solidFill>
                <a:schemeClr val="tx1"/>
              </a:solidFill>
              <a:latin typeface="French Script MT" panose="03020402040607040605" pitchFamily="66" charset="0"/>
              <a:cs typeface="Arial" panose="020B0604020202020204" pitchFamily="34" charset="0"/>
            </a:endParaRPr>
          </a:p>
          <a:p>
            <a:pPr marL="0" indent="0" algn="ctr">
              <a:buNone/>
            </a:pPr>
            <a:endParaRPr lang="tr-TR" dirty="0">
              <a:latin typeface="Arial" panose="020B0604020202020204" pitchFamily="34" charset="0"/>
              <a:cs typeface="Arial" panose="020B0604020202020204" pitchFamily="34" charset="0"/>
            </a:endParaRPr>
          </a:p>
        </p:txBody>
      </p:sp>
      <p:sp>
        <p:nvSpPr>
          <p:cNvPr id="2" name="Alt Bilgi Yer Tutucusu 1">
            <a:extLst>
              <a:ext uri="{FF2B5EF4-FFF2-40B4-BE49-F238E27FC236}">
                <a16:creationId xmlns:a16="http://schemas.microsoft.com/office/drawing/2014/main" id="{5945149A-8B6E-4661-96E9-E5C40C0764E2}"/>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pic>
        <p:nvPicPr>
          <p:cNvPr id="5" name="Resim 4">
            <a:extLst>
              <a:ext uri="{FF2B5EF4-FFF2-40B4-BE49-F238E27FC236}">
                <a16:creationId xmlns:a16="http://schemas.microsoft.com/office/drawing/2014/main" id="{04BCADCB-1FF0-478F-9D46-4D0B5D73A896}"/>
              </a:ext>
            </a:extLst>
          </p:cNvPr>
          <p:cNvPicPr>
            <a:picLocks noChangeAspect="1"/>
          </p:cNvPicPr>
          <p:nvPr/>
        </p:nvPicPr>
        <p:blipFill>
          <a:blip r:embed="rId2"/>
          <a:stretch>
            <a:fillRect/>
          </a:stretch>
        </p:blipFill>
        <p:spPr>
          <a:xfrm>
            <a:off x="2771800" y="3245637"/>
            <a:ext cx="3600400" cy="2400266"/>
          </a:xfrm>
          <a:prstGeom prst="rect">
            <a:avLst/>
          </a:prstGeom>
        </p:spPr>
      </p:pic>
    </p:spTree>
    <p:extLst>
      <p:ext uri="{BB962C8B-B14F-4D97-AF65-F5344CB8AC3E}">
        <p14:creationId xmlns:p14="http://schemas.microsoft.com/office/powerpoint/2010/main" val="1319300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51512"/>
            <a:ext cx="8219256" cy="6001824"/>
          </a:xfrm>
        </p:spPr>
        <p:txBody>
          <a:bodyPr>
            <a:normAutofit/>
          </a:bodyPr>
          <a:lstStyle/>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a:buFont typeface="Wingdings" panose="05000000000000000000" pitchFamily="2" charset="2"/>
              <a:buChar char="v"/>
            </a:pPr>
            <a:r>
              <a:rPr lang="tr-TR" sz="2800" dirty="0">
                <a:solidFill>
                  <a:schemeClr val="tx1"/>
                </a:solidFill>
                <a:latin typeface="Bookman Old Style" panose="02050604050505020204" pitchFamily="18" charset="0"/>
                <a:cs typeface="Arial" panose="020B0604020202020204" pitchFamily="34" charset="0"/>
              </a:rPr>
              <a:t>KVKK Kuruma Veri Sorumlusu Başvuru</a:t>
            </a:r>
          </a:p>
          <a:p>
            <a:pPr>
              <a:buFont typeface="Wingdings" panose="05000000000000000000" pitchFamily="2" charset="2"/>
              <a:buChar char="v"/>
            </a:pPr>
            <a:r>
              <a:rPr lang="tr-TR" sz="2800" dirty="0">
                <a:solidFill>
                  <a:schemeClr val="tx1"/>
                </a:solidFill>
                <a:latin typeface="Bookman Old Style" panose="02050604050505020204" pitchFamily="18" charset="0"/>
                <a:cs typeface="Arial" panose="020B0604020202020204" pitchFamily="34" charset="0"/>
              </a:rPr>
              <a:t>Kurum Başvuru Onayı </a:t>
            </a:r>
            <a:r>
              <a:rPr lang="tr-TR" sz="2800" dirty="0" err="1">
                <a:solidFill>
                  <a:schemeClr val="tx1"/>
                </a:solidFill>
                <a:latin typeface="Bookman Old Style" panose="02050604050505020204" pitchFamily="18" charset="0"/>
                <a:cs typeface="Arial" panose="020B0604020202020204" pitchFamily="34" charset="0"/>
              </a:rPr>
              <a:t>K.Adı</a:t>
            </a:r>
            <a:r>
              <a:rPr lang="tr-TR" sz="2800" dirty="0">
                <a:solidFill>
                  <a:schemeClr val="tx1"/>
                </a:solidFill>
                <a:latin typeface="Bookman Old Style" panose="02050604050505020204" pitchFamily="18" charset="0"/>
                <a:cs typeface="Arial" panose="020B0604020202020204" pitchFamily="34" charset="0"/>
              </a:rPr>
              <a:t> Ve Şifre</a:t>
            </a:r>
          </a:p>
          <a:p>
            <a:pPr>
              <a:buFont typeface="Wingdings" panose="05000000000000000000" pitchFamily="2" charset="2"/>
              <a:buChar char="v"/>
            </a:pPr>
            <a:r>
              <a:rPr lang="tr-TR" sz="2800" dirty="0">
                <a:solidFill>
                  <a:schemeClr val="tx1"/>
                </a:solidFill>
                <a:latin typeface="Bookman Old Style" panose="02050604050505020204" pitchFamily="18" charset="0"/>
                <a:cs typeface="Arial" panose="020B0604020202020204" pitchFamily="34" charset="0"/>
              </a:rPr>
              <a:t>Veri Sorumlusu İrtibat Kişisi Atama</a:t>
            </a:r>
          </a:p>
          <a:p>
            <a:pPr>
              <a:buFont typeface="Wingdings" panose="05000000000000000000" pitchFamily="2" charset="2"/>
              <a:buChar char="v"/>
            </a:pPr>
            <a:r>
              <a:rPr lang="tr-TR" sz="2800" dirty="0">
                <a:solidFill>
                  <a:schemeClr val="tx1"/>
                </a:solidFill>
                <a:latin typeface="Bookman Old Style" panose="02050604050505020204" pitchFamily="18" charset="0"/>
                <a:cs typeface="Arial" panose="020B0604020202020204" pitchFamily="34" charset="0"/>
              </a:rPr>
              <a:t>Veri Envanteri Çalışması</a:t>
            </a:r>
          </a:p>
          <a:p>
            <a:pPr>
              <a:buFont typeface="Wingdings" panose="05000000000000000000" pitchFamily="2" charset="2"/>
              <a:buChar char="v"/>
            </a:pPr>
            <a:r>
              <a:rPr lang="tr-TR" sz="2800" dirty="0" err="1">
                <a:solidFill>
                  <a:schemeClr val="tx1"/>
                </a:solidFill>
                <a:latin typeface="Bookman Old Style" panose="02050604050505020204" pitchFamily="18" charset="0"/>
                <a:cs typeface="Arial" panose="020B0604020202020204" pitchFamily="34" charset="0"/>
              </a:rPr>
              <a:t>Verbis</a:t>
            </a:r>
            <a:r>
              <a:rPr lang="tr-TR" sz="2800" dirty="0">
                <a:solidFill>
                  <a:schemeClr val="tx1"/>
                </a:solidFill>
                <a:latin typeface="Bookman Old Style" panose="02050604050505020204" pitchFamily="18" charset="0"/>
                <a:cs typeface="Arial" panose="020B0604020202020204" pitchFamily="34" charset="0"/>
              </a:rPr>
              <a:t> Kayıt</a:t>
            </a:r>
          </a:p>
          <a:p>
            <a:pPr marL="0" indent="0">
              <a:spcBef>
                <a:spcPts val="0"/>
              </a:spcBef>
              <a:buNone/>
            </a:pPr>
            <a:endParaRPr lang="tr-TR" sz="4000" b="1" i="1" dirty="0">
              <a:solidFill>
                <a:schemeClr val="tx1"/>
              </a:solidFill>
              <a:latin typeface="French Script MT" panose="03020402040607040605" pitchFamily="66" charset="0"/>
              <a:cs typeface="Arial" panose="020B0604020202020204" pitchFamily="34" charset="0"/>
            </a:endParaRPr>
          </a:p>
          <a:p>
            <a:pPr marL="0" indent="0" algn="ctr">
              <a:buNone/>
            </a:pPr>
            <a:endParaRPr lang="tr-TR" dirty="0">
              <a:latin typeface="Arial" panose="020B0604020202020204" pitchFamily="34" charset="0"/>
              <a:cs typeface="Arial" panose="020B0604020202020204" pitchFamily="34" charset="0"/>
            </a:endParaRPr>
          </a:p>
        </p:txBody>
      </p:sp>
      <p:sp>
        <p:nvSpPr>
          <p:cNvPr id="2" name="Alt Bilgi Yer Tutucusu 1">
            <a:extLst>
              <a:ext uri="{FF2B5EF4-FFF2-40B4-BE49-F238E27FC236}">
                <a16:creationId xmlns:a16="http://schemas.microsoft.com/office/drawing/2014/main" id="{5945149A-8B6E-4661-96E9-E5C40C0764E2}"/>
              </a:ext>
            </a:extLst>
          </p:cNvPr>
          <p:cNvSpPr>
            <a:spLocks noGrp="1"/>
          </p:cNvSpPr>
          <p:nvPr>
            <p:ph type="ftr" sz="quarter" idx="11"/>
          </p:nvPr>
        </p:nvSpPr>
        <p:spPr>
          <a:xfrm>
            <a:off x="609599" y="6309320"/>
            <a:ext cx="4622973" cy="451042"/>
          </a:xfrm>
        </p:spPr>
        <p:txBody>
          <a:bodyPr/>
          <a:lstStyle/>
          <a:p>
            <a:pPr lvl="0"/>
            <a:endParaRPr lang="tr-TR" sz="1600" b="1" dirty="0">
              <a:solidFill>
                <a:srgbClr val="54A021"/>
              </a:solidFill>
            </a:endParaRPr>
          </a:p>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158089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599" y="220090"/>
            <a:ext cx="4394449" cy="1120678"/>
          </a:xfrm>
        </p:spPr>
        <p:txBody>
          <a:bodyPr>
            <a:normAutofit/>
          </a:bodyPr>
          <a:lstStyle/>
          <a:p>
            <a:r>
              <a:rPr lang="tr-TR" sz="2800" b="1" cap="none" dirty="0">
                <a:solidFill>
                  <a:schemeClr val="tx1"/>
                </a:solidFill>
                <a:latin typeface="Arial" panose="020B0604020202020204" pitchFamily="34" charset="0"/>
                <a:cs typeface="Arial" panose="020B0604020202020204" pitchFamily="34" charset="0"/>
              </a:rPr>
              <a:t>Özel Nitelikli Kişisel Veri </a:t>
            </a:r>
          </a:p>
        </p:txBody>
      </p:sp>
      <p:sp>
        <p:nvSpPr>
          <p:cNvPr id="3" name="İçerik Yer Tutucusu 2"/>
          <p:cNvSpPr>
            <a:spLocks noGrp="1"/>
          </p:cNvSpPr>
          <p:nvPr>
            <p:ph idx="1"/>
          </p:nvPr>
        </p:nvSpPr>
        <p:spPr>
          <a:xfrm>
            <a:off x="323528" y="2708919"/>
            <a:ext cx="8424935" cy="3168353"/>
          </a:xfrm>
        </p:spPr>
        <p:txBody>
          <a:bodyPr>
            <a:normAutofit/>
          </a:bodyPr>
          <a:lstStyle/>
          <a:p>
            <a:pPr marL="0" indent="0" algn="just">
              <a:buNone/>
            </a:pPr>
            <a:endParaRPr lang="tr-TR" sz="2400" dirty="0">
              <a:latin typeface="Bookman Old Style" panose="02050604050505020204" pitchFamily="18" charset="0"/>
              <a:cs typeface="Arial" panose="020B0604020202020204" pitchFamily="34" charset="0"/>
            </a:endParaRPr>
          </a:p>
          <a:p>
            <a:pPr marL="0" indent="0" algn="just">
              <a:buNone/>
            </a:pPr>
            <a:r>
              <a:rPr lang="tr-TR" sz="2400" dirty="0">
                <a:solidFill>
                  <a:schemeClr val="tx1"/>
                </a:solidFill>
                <a:latin typeface="Bookman Old Style" panose="02050604050505020204" pitchFamily="18" charset="0"/>
                <a:cs typeface="Arial" panose="020B0604020202020204" pitchFamily="34" charset="0"/>
              </a:rPr>
              <a:t>Başkaları tarafından öğrenildiği takdirde ilgili kişinin mağdur olabilmesine veya ayrımcılığa maruz kalabilmesine neden olabilecek nitelikle olan ve bu nedenle daha fazla korumaya ihtiyaç duyulan kişisel veriler özel nitelikli kişisel verilerdir. </a:t>
            </a:r>
            <a:endParaRPr lang="tr-TR" dirty="0">
              <a:solidFill>
                <a:schemeClr val="tx1"/>
              </a:solidFill>
              <a:latin typeface="Bookman Old Style" panose="02050604050505020204" pitchFamily="18" charset="0"/>
            </a:endParaRPr>
          </a:p>
        </p:txBody>
      </p:sp>
      <p:sp>
        <p:nvSpPr>
          <p:cNvPr id="6" name="Alt Bilgi Yer Tutucusu 5">
            <a:extLst>
              <a:ext uri="{FF2B5EF4-FFF2-40B4-BE49-F238E27FC236}">
                <a16:creationId xmlns:a16="http://schemas.microsoft.com/office/drawing/2014/main" id="{53A2E120-9C4A-4510-8609-88DD1460DAEA}"/>
              </a:ext>
            </a:extLst>
          </p:cNvPr>
          <p:cNvSpPr>
            <a:spLocks noGrp="1"/>
          </p:cNvSpPr>
          <p:nvPr>
            <p:ph type="ftr" sz="quarter" idx="11"/>
          </p:nvPr>
        </p:nvSpPr>
        <p:spPr>
          <a:xfrm>
            <a:off x="685800" y="6272785"/>
            <a:ext cx="4745736" cy="585215"/>
          </a:xfrm>
        </p:spPr>
        <p:txBody>
          <a:bodyPr/>
          <a:lstStyle/>
          <a:p>
            <a:pPr lvl="0"/>
            <a:r>
              <a:rPr lang="tr-TR" sz="1600" b="1" dirty="0">
                <a:solidFill>
                  <a:srgbClr val="54A021"/>
                </a:solidFill>
              </a:rPr>
              <a:t>İtimat</a:t>
            </a:r>
            <a:r>
              <a:rPr lang="tr-TR" sz="1600" b="1" dirty="0">
                <a:solidFill>
                  <a:srgbClr val="002060"/>
                </a:solidFill>
              </a:rPr>
              <a:t> Global</a:t>
            </a:r>
          </a:p>
        </p:txBody>
      </p:sp>
      <p:pic>
        <p:nvPicPr>
          <p:cNvPr id="4" name="Resim 3">
            <a:extLst>
              <a:ext uri="{FF2B5EF4-FFF2-40B4-BE49-F238E27FC236}">
                <a16:creationId xmlns:a16="http://schemas.microsoft.com/office/drawing/2014/main" id="{89EAAE04-AEC4-43D8-A6C7-4FD5BA835F3D}"/>
              </a:ext>
            </a:extLst>
          </p:cNvPr>
          <p:cNvPicPr>
            <a:picLocks noChangeAspect="1"/>
          </p:cNvPicPr>
          <p:nvPr/>
        </p:nvPicPr>
        <p:blipFill>
          <a:blip r:embed="rId2"/>
          <a:stretch>
            <a:fillRect/>
          </a:stretch>
        </p:blipFill>
        <p:spPr>
          <a:xfrm rot="557339">
            <a:off x="5552448" y="1095331"/>
            <a:ext cx="2593812" cy="1708873"/>
          </a:xfrm>
          <a:prstGeom prst="rect">
            <a:avLst/>
          </a:prstGeom>
        </p:spPr>
      </p:pic>
      <p:pic>
        <p:nvPicPr>
          <p:cNvPr id="5" name="Resim 4">
            <a:extLst>
              <a:ext uri="{FF2B5EF4-FFF2-40B4-BE49-F238E27FC236}">
                <a16:creationId xmlns:a16="http://schemas.microsoft.com/office/drawing/2014/main" id="{3C32302F-21AD-4868-85C5-A727724BBC5D}"/>
              </a:ext>
            </a:extLst>
          </p:cNvPr>
          <p:cNvPicPr>
            <a:picLocks noChangeAspect="1"/>
          </p:cNvPicPr>
          <p:nvPr/>
        </p:nvPicPr>
        <p:blipFill>
          <a:blip r:embed="rId3"/>
          <a:stretch>
            <a:fillRect/>
          </a:stretch>
        </p:blipFill>
        <p:spPr>
          <a:xfrm>
            <a:off x="1573335" y="1340310"/>
            <a:ext cx="2466975" cy="1847850"/>
          </a:xfrm>
          <a:prstGeom prst="rect">
            <a:avLst/>
          </a:prstGeom>
        </p:spPr>
      </p:pic>
    </p:spTree>
    <p:extLst>
      <p:ext uri="{BB962C8B-B14F-4D97-AF65-F5344CB8AC3E}">
        <p14:creationId xmlns:p14="http://schemas.microsoft.com/office/powerpoint/2010/main" val="28318424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4376BD8-21D2-4A9F-90F2-054BA30E5E0C}"/>
              </a:ext>
            </a:extLst>
          </p:cNvPr>
          <p:cNvSpPr>
            <a:spLocks noGrp="1"/>
          </p:cNvSpPr>
          <p:nvPr>
            <p:ph idx="1"/>
          </p:nvPr>
        </p:nvSpPr>
        <p:spPr>
          <a:xfrm>
            <a:off x="395536" y="451512"/>
            <a:ext cx="8280919" cy="5589851"/>
          </a:xfrm>
        </p:spPr>
        <p:txBody>
          <a:bodyPr>
            <a:noAutofit/>
          </a:bodyPr>
          <a:lstStyle/>
          <a:p>
            <a:pPr marL="0" indent="0" algn="ctr">
              <a:buNone/>
            </a:pPr>
            <a:r>
              <a:rPr lang="tr-TR" sz="2400" b="1" dirty="0">
                <a:latin typeface="Bookman Old Style" panose="02050604050505020204" pitchFamily="18" charset="0"/>
              </a:rPr>
              <a:t>VERBİS’TE İSTENEN BİLGİLER</a:t>
            </a:r>
          </a:p>
          <a:p>
            <a:r>
              <a:rPr lang="tr-TR" sz="2400" dirty="0">
                <a:latin typeface="Bookman Old Style" panose="02050604050505020204" pitchFamily="18" charset="0"/>
              </a:rPr>
              <a:t>Veri sorumlusu ve varsa temsilcisinin kimlik ve adres bilgileri,</a:t>
            </a:r>
          </a:p>
          <a:p>
            <a:r>
              <a:rPr lang="tr-TR" sz="2400" dirty="0">
                <a:latin typeface="Bookman Old Style" panose="02050604050505020204" pitchFamily="18" charset="0"/>
              </a:rPr>
              <a:t>Kişisel verilerin hangi amaçla işleneceği,</a:t>
            </a:r>
          </a:p>
          <a:p>
            <a:r>
              <a:rPr lang="tr-TR" sz="2400" dirty="0">
                <a:latin typeface="Bookman Old Style" panose="02050604050505020204" pitchFamily="18" charset="0"/>
              </a:rPr>
              <a:t>Veri konusu kişi grubu ve grupları ile bu kişilere ait veri kategorileri hakkındaki açıklamalar,</a:t>
            </a:r>
          </a:p>
          <a:p>
            <a:r>
              <a:rPr lang="tr-TR" sz="2400" dirty="0">
                <a:latin typeface="Bookman Old Style" panose="02050604050505020204" pitchFamily="18" charset="0"/>
              </a:rPr>
              <a:t>Kişisel verilerin aktarılabileceği alıcı veya alıcı grupları,</a:t>
            </a:r>
          </a:p>
          <a:p>
            <a:r>
              <a:rPr lang="tr-TR" sz="2400" dirty="0">
                <a:latin typeface="Bookman Old Style" panose="02050604050505020204" pitchFamily="18" charset="0"/>
              </a:rPr>
              <a:t>Yabancı ülkelere aktarımı öngörülen kişisel veriler,</a:t>
            </a:r>
          </a:p>
          <a:p>
            <a:r>
              <a:rPr lang="tr-TR" sz="2400" dirty="0">
                <a:latin typeface="Bookman Old Style" panose="02050604050505020204" pitchFamily="18" charset="0"/>
              </a:rPr>
              <a:t>Kişisel veri güvenliğine ilişkin alınan tedbirler,</a:t>
            </a:r>
          </a:p>
          <a:p>
            <a:r>
              <a:rPr lang="tr-TR" sz="2400" dirty="0">
                <a:latin typeface="Bookman Old Style" panose="02050604050505020204" pitchFamily="18" charset="0"/>
              </a:rPr>
              <a:t>Kişisel verilerin işlendikleri amaç için gerekli olan azami süre.</a:t>
            </a:r>
          </a:p>
          <a:p>
            <a:pPr marL="0" indent="0">
              <a:buNone/>
            </a:pPr>
            <a:br>
              <a:rPr lang="tr-TR" sz="2400" dirty="0">
                <a:latin typeface="Bookman Old Style" panose="02050604050505020204" pitchFamily="18" charset="0"/>
              </a:rPr>
            </a:br>
            <a:endParaRPr lang="tr-TR" sz="2400" dirty="0">
              <a:latin typeface="Bookman Old Style" panose="02050604050505020204" pitchFamily="18" charset="0"/>
            </a:endParaRPr>
          </a:p>
        </p:txBody>
      </p:sp>
      <p:sp>
        <p:nvSpPr>
          <p:cNvPr id="4" name="Alt Bilgi Yer Tutucusu 3">
            <a:extLst>
              <a:ext uri="{FF2B5EF4-FFF2-40B4-BE49-F238E27FC236}">
                <a16:creationId xmlns:a16="http://schemas.microsoft.com/office/drawing/2014/main" id="{9925DE44-606A-4F3D-9C80-7CC2F206E8B8}"/>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1109181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E2BB2B-5995-4FBC-AFD1-15A84DF08AED}"/>
              </a:ext>
            </a:extLst>
          </p:cNvPr>
          <p:cNvSpPr>
            <a:spLocks noGrp="1"/>
          </p:cNvSpPr>
          <p:nvPr>
            <p:ph idx="1"/>
          </p:nvPr>
        </p:nvSpPr>
        <p:spPr>
          <a:xfrm>
            <a:off x="395536" y="188640"/>
            <a:ext cx="8496944" cy="6480719"/>
          </a:xfrm>
        </p:spPr>
        <p:txBody>
          <a:bodyPr>
            <a:noAutofit/>
          </a:bodyPr>
          <a:lstStyle/>
          <a:p>
            <a:pPr marL="0" indent="0" algn="ctr">
              <a:buNone/>
            </a:pPr>
            <a:endParaRPr lang="tr-TR" sz="2400" b="1" dirty="0">
              <a:solidFill>
                <a:schemeClr val="tx1"/>
              </a:solidFill>
              <a:latin typeface="Bookman Old Style" panose="02050604050505020204" pitchFamily="18" charset="0"/>
            </a:endParaRPr>
          </a:p>
          <a:p>
            <a:pPr marL="0" indent="0" algn="ctr">
              <a:buNone/>
            </a:pPr>
            <a:endParaRPr lang="tr-TR" sz="2400" b="1" dirty="0">
              <a:solidFill>
                <a:schemeClr val="tx1"/>
              </a:solidFill>
              <a:latin typeface="Bookman Old Style" panose="02050604050505020204" pitchFamily="18" charset="0"/>
            </a:endParaRPr>
          </a:p>
          <a:p>
            <a:pPr marL="0" indent="0" algn="ctr">
              <a:buNone/>
            </a:pPr>
            <a:endParaRPr lang="tr-TR" sz="2400" b="1" dirty="0">
              <a:solidFill>
                <a:schemeClr val="tx1"/>
              </a:solidFill>
              <a:latin typeface="Bookman Old Style" panose="02050604050505020204" pitchFamily="18" charset="0"/>
            </a:endParaRPr>
          </a:p>
          <a:p>
            <a:pPr marL="0" indent="0" algn="ctr">
              <a:buNone/>
            </a:pPr>
            <a:r>
              <a:rPr lang="tr-TR" sz="2400" b="1" dirty="0">
                <a:solidFill>
                  <a:schemeClr val="tx1"/>
                </a:solidFill>
                <a:latin typeface="Bookman Old Style" panose="02050604050505020204" pitchFamily="18" charset="0"/>
              </a:rPr>
              <a:t>VERİ ENVANTERİ VE VERBİS KAYDI </a:t>
            </a:r>
          </a:p>
          <a:p>
            <a:pPr marL="0" indent="0" algn="ctr">
              <a:buNone/>
            </a:pPr>
            <a:r>
              <a:rPr lang="tr-TR" sz="2400" b="1" dirty="0">
                <a:solidFill>
                  <a:schemeClr val="tx1"/>
                </a:solidFill>
                <a:latin typeface="Bookman Old Style" panose="02050604050505020204" pitchFamily="18" charset="0"/>
              </a:rPr>
              <a:t>UYGULAMA FARKI</a:t>
            </a:r>
          </a:p>
          <a:p>
            <a:pPr marL="0" indent="0" algn="ctr">
              <a:buNone/>
            </a:pPr>
            <a:endParaRPr lang="tr-TR" sz="2400" b="1" dirty="0">
              <a:solidFill>
                <a:schemeClr val="tx1"/>
              </a:solidFill>
              <a:latin typeface="Bookman Old Style" panose="02050604050505020204" pitchFamily="18" charset="0"/>
            </a:endParaRPr>
          </a:p>
          <a:p>
            <a:pPr marL="0" indent="0" algn="ctr">
              <a:buNone/>
            </a:pPr>
            <a:endParaRPr lang="tr-TR" sz="2400" b="1" dirty="0">
              <a:solidFill>
                <a:schemeClr val="tx1"/>
              </a:solidFill>
              <a:latin typeface="Bookman Old Style" panose="02050604050505020204" pitchFamily="18" charset="0"/>
            </a:endParaRPr>
          </a:p>
          <a:p>
            <a:pPr marL="0" indent="0" algn="ctr">
              <a:buNone/>
            </a:pPr>
            <a:endParaRPr lang="tr-TR" sz="2400" b="1" dirty="0">
              <a:solidFill>
                <a:schemeClr val="tx1"/>
              </a:solidFill>
              <a:latin typeface="Bookman Old Style" panose="02050604050505020204" pitchFamily="18" charset="0"/>
            </a:endParaRPr>
          </a:p>
          <a:p>
            <a:pPr marL="0" indent="0" algn="ctr">
              <a:buNone/>
            </a:pPr>
            <a:endParaRPr lang="tr-TR" sz="2400" b="1" dirty="0">
              <a:solidFill>
                <a:schemeClr val="tx1"/>
              </a:solidFill>
              <a:latin typeface="Bookman Old Style" panose="02050604050505020204" pitchFamily="18" charset="0"/>
            </a:endParaRPr>
          </a:p>
          <a:p>
            <a:pPr marL="0" indent="0" algn="ctr">
              <a:buNone/>
            </a:pPr>
            <a:endParaRPr lang="tr-TR" sz="2400" b="1" dirty="0">
              <a:solidFill>
                <a:schemeClr val="tx1"/>
              </a:solidFill>
              <a:latin typeface="Bookman Old Style" panose="02050604050505020204" pitchFamily="18" charset="0"/>
            </a:endParaRPr>
          </a:p>
          <a:p>
            <a:pPr marL="0" indent="0" algn="ctr">
              <a:buNone/>
            </a:pPr>
            <a:endParaRPr lang="tr-TR" sz="2400" b="1" dirty="0">
              <a:solidFill>
                <a:schemeClr val="tx1"/>
              </a:solidFill>
              <a:latin typeface="Bookman Old Style" panose="02050604050505020204" pitchFamily="18" charset="0"/>
            </a:endParaRPr>
          </a:p>
          <a:p>
            <a:pPr marL="0" indent="0" algn="ctr">
              <a:buNone/>
            </a:pPr>
            <a:endParaRPr lang="tr-TR" sz="2400" b="1" dirty="0">
              <a:solidFill>
                <a:schemeClr val="tx1"/>
              </a:solidFill>
              <a:latin typeface="Bookman Old Style" panose="02050604050505020204" pitchFamily="18" charset="0"/>
            </a:endParaRPr>
          </a:p>
        </p:txBody>
      </p:sp>
      <p:sp>
        <p:nvSpPr>
          <p:cNvPr id="5" name="Alt Bilgi Yer Tutucusu 1">
            <a:extLst>
              <a:ext uri="{FF2B5EF4-FFF2-40B4-BE49-F238E27FC236}">
                <a16:creationId xmlns:a16="http://schemas.microsoft.com/office/drawing/2014/main" id="{E5314541-6BE1-4DDA-93DA-4B7B3A26B9A6}"/>
              </a:ext>
            </a:extLst>
          </p:cNvPr>
          <p:cNvSpPr>
            <a:spLocks noGrp="1"/>
          </p:cNvSpPr>
          <p:nvPr>
            <p:ph type="ftr" sz="quarter" idx="11"/>
          </p:nvPr>
        </p:nvSpPr>
        <p:spPr>
          <a:xfrm>
            <a:off x="609599" y="6309320"/>
            <a:ext cx="4622973" cy="451042"/>
          </a:xfrm>
        </p:spPr>
        <p:txBody>
          <a:bodyPr/>
          <a:lstStyle/>
          <a:p>
            <a:pPr lvl="0"/>
            <a:endParaRPr lang="tr-TR" sz="1600" b="1" dirty="0">
              <a:solidFill>
                <a:srgbClr val="54A021"/>
              </a:solidFill>
            </a:endParaRPr>
          </a:p>
          <a:p>
            <a:pPr lvl="0"/>
            <a:r>
              <a:rPr lang="tr-TR" sz="1600" b="1" dirty="0">
                <a:solidFill>
                  <a:srgbClr val="54A021"/>
                </a:solidFill>
              </a:rPr>
              <a:t>İtimat</a:t>
            </a:r>
            <a:r>
              <a:rPr lang="tr-TR" sz="1600" b="1" dirty="0">
                <a:solidFill>
                  <a:srgbClr val="002060"/>
                </a:solidFill>
              </a:rPr>
              <a:t> Global</a:t>
            </a:r>
          </a:p>
        </p:txBody>
      </p:sp>
      <p:pic>
        <p:nvPicPr>
          <p:cNvPr id="11" name="Resim 10">
            <a:extLst>
              <a:ext uri="{FF2B5EF4-FFF2-40B4-BE49-F238E27FC236}">
                <a16:creationId xmlns:a16="http://schemas.microsoft.com/office/drawing/2014/main" id="{AF946DF1-034D-4E63-B317-3DDBCAAD59A5}"/>
              </a:ext>
            </a:extLst>
          </p:cNvPr>
          <p:cNvPicPr>
            <a:picLocks noChangeAspect="1"/>
          </p:cNvPicPr>
          <p:nvPr/>
        </p:nvPicPr>
        <p:blipFill>
          <a:blip r:embed="rId2"/>
          <a:stretch>
            <a:fillRect/>
          </a:stretch>
        </p:blipFill>
        <p:spPr>
          <a:xfrm>
            <a:off x="971600" y="3428999"/>
            <a:ext cx="6696744" cy="1674186"/>
          </a:xfrm>
          <a:prstGeom prst="rect">
            <a:avLst/>
          </a:prstGeom>
        </p:spPr>
      </p:pic>
    </p:spTree>
    <p:extLst>
      <p:ext uri="{BB962C8B-B14F-4D97-AF65-F5344CB8AC3E}">
        <p14:creationId xmlns:p14="http://schemas.microsoft.com/office/powerpoint/2010/main" val="1868658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E2BB2B-5995-4FBC-AFD1-15A84DF08AED}"/>
              </a:ext>
            </a:extLst>
          </p:cNvPr>
          <p:cNvSpPr>
            <a:spLocks noGrp="1"/>
          </p:cNvSpPr>
          <p:nvPr>
            <p:ph idx="1"/>
          </p:nvPr>
        </p:nvSpPr>
        <p:spPr>
          <a:xfrm>
            <a:off x="179512" y="188641"/>
            <a:ext cx="8712968" cy="6348684"/>
          </a:xfrm>
        </p:spPr>
        <p:txBody>
          <a:bodyPr>
            <a:noAutofit/>
          </a:bodyPr>
          <a:lstStyle/>
          <a:p>
            <a:pPr marL="0" indent="0" algn="just">
              <a:buNone/>
            </a:pPr>
            <a:endParaRPr lang="tr-TR" sz="2400" dirty="0">
              <a:solidFill>
                <a:schemeClr val="tx1"/>
              </a:solidFill>
              <a:latin typeface="Bookman Old Style" panose="02050604050505020204" pitchFamily="18" charset="0"/>
            </a:endParaRPr>
          </a:p>
          <a:p>
            <a:pPr marL="0" indent="0" algn="just">
              <a:buNone/>
            </a:pPr>
            <a:endParaRPr lang="tr-TR" sz="2400" dirty="0">
              <a:solidFill>
                <a:schemeClr val="tx1"/>
              </a:solidFill>
              <a:latin typeface="Bookman Old Style" panose="02050604050505020204" pitchFamily="18" charset="0"/>
            </a:endParaRPr>
          </a:p>
          <a:p>
            <a:pPr marL="0" indent="0" algn="just">
              <a:buNone/>
            </a:pPr>
            <a:endParaRPr lang="tr-TR" sz="2400" dirty="0">
              <a:solidFill>
                <a:schemeClr val="tx1"/>
              </a:solidFill>
              <a:latin typeface="Bookman Old Style" panose="02050604050505020204" pitchFamily="18" charset="0"/>
            </a:endParaRPr>
          </a:p>
          <a:p>
            <a:pPr marL="0" indent="0" algn="just">
              <a:buNone/>
            </a:pPr>
            <a:endParaRPr lang="tr-TR" sz="2400" dirty="0">
              <a:solidFill>
                <a:schemeClr val="tx1"/>
              </a:solidFill>
              <a:latin typeface="Bookman Old Style" panose="02050604050505020204" pitchFamily="18" charset="0"/>
            </a:endParaRPr>
          </a:p>
          <a:p>
            <a:pPr marL="0" indent="0" algn="just">
              <a:buNone/>
            </a:pPr>
            <a:r>
              <a:rPr lang="tr-TR" sz="2400" dirty="0" err="1">
                <a:solidFill>
                  <a:schemeClr val="tx1"/>
                </a:solidFill>
                <a:latin typeface="Bookman Old Style" panose="02050604050505020204" pitchFamily="18" charset="0"/>
              </a:rPr>
              <a:t>VERBİS’te</a:t>
            </a:r>
            <a:r>
              <a:rPr lang="tr-TR" sz="2400" dirty="0">
                <a:solidFill>
                  <a:schemeClr val="tx1"/>
                </a:solidFill>
                <a:latin typeface="Bookman Old Style" panose="02050604050505020204" pitchFamily="18" charset="0"/>
              </a:rPr>
              <a:t>, “veri kategorileri” bazında veri sorumlusu tarafından kişisel veri işlenip işlenmediği ve işleniyorsa bu veri kategorilerinin hangi amaçlarla işlendiği, aktarım olup olmadığı, aktarım yapılan alıcı grupları, varsa saklama süresi, ilgili kişiler ve alınan güvenlik tedbirleri konusunda bilgi girişi yapılması gerekirken;</a:t>
            </a:r>
          </a:p>
        </p:txBody>
      </p:sp>
      <p:sp>
        <p:nvSpPr>
          <p:cNvPr id="5" name="Alt Bilgi Yer Tutucusu 1">
            <a:extLst>
              <a:ext uri="{FF2B5EF4-FFF2-40B4-BE49-F238E27FC236}">
                <a16:creationId xmlns:a16="http://schemas.microsoft.com/office/drawing/2014/main" id="{9D60B040-5AC1-48BA-85E6-0A1A8835FCD8}"/>
              </a:ext>
            </a:extLst>
          </p:cNvPr>
          <p:cNvSpPr>
            <a:spLocks noGrp="1"/>
          </p:cNvSpPr>
          <p:nvPr>
            <p:ph type="ftr" sz="quarter" idx="11"/>
          </p:nvPr>
        </p:nvSpPr>
        <p:spPr>
          <a:xfrm>
            <a:off x="609599" y="6309320"/>
            <a:ext cx="4622973" cy="451042"/>
          </a:xfrm>
        </p:spPr>
        <p:txBody>
          <a:bodyPr/>
          <a:lstStyle/>
          <a:p>
            <a:pPr lvl="0"/>
            <a:endParaRPr lang="tr-TR" sz="1600" b="1" dirty="0">
              <a:solidFill>
                <a:srgbClr val="54A021"/>
              </a:solidFill>
            </a:endParaRPr>
          </a:p>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756110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E2BB2B-5995-4FBC-AFD1-15A84DF08AED}"/>
              </a:ext>
            </a:extLst>
          </p:cNvPr>
          <p:cNvSpPr>
            <a:spLocks noGrp="1"/>
          </p:cNvSpPr>
          <p:nvPr>
            <p:ph idx="1"/>
          </p:nvPr>
        </p:nvSpPr>
        <p:spPr>
          <a:xfrm>
            <a:off x="107504" y="188641"/>
            <a:ext cx="8856984" cy="6264695"/>
          </a:xfrm>
        </p:spPr>
        <p:txBody>
          <a:bodyPr>
            <a:noAutofit/>
          </a:bodyPr>
          <a:lstStyle/>
          <a:p>
            <a:pPr marL="0" indent="0" algn="just">
              <a:buNone/>
            </a:pPr>
            <a:endParaRPr lang="tr-TR" sz="2400" dirty="0">
              <a:solidFill>
                <a:schemeClr val="tx1"/>
              </a:solidFill>
              <a:latin typeface="Bookman Old Style" panose="02050604050505020204" pitchFamily="18" charset="0"/>
            </a:endParaRPr>
          </a:p>
          <a:p>
            <a:pPr marL="0" indent="0" algn="just">
              <a:buNone/>
            </a:pPr>
            <a:r>
              <a:rPr lang="tr-TR" sz="2400" dirty="0">
                <a:solidFill>
                  <a:schemeClr val="tx1"/>
                </a:solidFill>
                <a:latin typeface="Bookman Old Style" panose="02050604050505020204" pitchFamily="18" charset="0"/>
              </a:rPr>
              <a:t>Envanterde veri sorumlusunun tüm iş süreçlerinde yer alan tüm faaliyetleri bazında elde ettiği belge, doküman, veri kümesi, kayıtlar gibi kişisel veri içeren tüm fiziksel veya elektronik ortamlarda işlenen kişisel verilerin her biri için ayrı ayrı olmak üzere hangi amaç ve hukuki gerekçelerle işlendiği, aktarım olup olmadığı, aktarım yapılan üçüncü taraflar, saklama süreleri, veri konusu kişi grupları ve alınan güvenlik tedbirleri bilgisini içeren ve çok daha detaylı olarak hazırlanan bir rapor olması gerekir. </a:t>
            </a:r>
          </a:p>
          <a:p>
            <a:pPr marL="0" indent="0" algn="just">
              <a:buNone/>
            </a:pPr>
            <a:r>
              <a:rPr lang="tr-TR" sz="2400" dirty="0">
                <a:solidFill>
                  <a:schemeClr val="tx1"/>
                </a:solidFill>
                <a:latin typeface="Bookman Old Style" panose="02050604050505020204" pitchFamily="18" charset="0"/>
              </a:rPr>
              <a:t>Kısaca </a:t>
            </a:r>
            <a:r>
              <a:rPr lang="tr-TR" sz="2400" dirty="0" err="1">
                <a:solidFill>
                  <a:schemeClr val="tx1"/>
                </a:solidFill>
                <a:latin typeface="Bookman Old Style" panose="02050604050505020204" pitchFamily="18" charset="0"/>
              </a:rPr>
              <a:t>VERBİS’te</a:t>
            </a:r>
            <a:r>
              <a:rPr lang="tr-TR" sz="2400" dirty="0">
                <a:solidFill>
                  <a:schemeClr val="tx1"/>
                </a:solidFill>
                <a:latin typeface="Bookman Old Style" panose="02050604050505020204" pitchFamily="18" charset="0"/>
              </a:rPr>
              <a:t> sadece başlıklar halinde kategorik bazda bilgi girişi yapılırken, Envanterde bu verilerin, alt </a:t>
            </a:r>
            <a:r>
              <a:rPr lang="tr-TR" sz="2400" dirty="0" err="1">
                <a:solidFill>
                  <a:schemeClr val="tx1"/>
                </a:solidFill>
                <a:latin typeface="Bookman Old Style" panose="02050604050505020204" pitchFamily="18" charset="0"/>
              </a:rPr>
              <a:t>kırılımlarıyla</a:t>
            </a:r>
            <a:r>
              <a:rPr lang="tr-TR" sz="2400" dirty="0">
                <a:solidFill>
                  <a:schemeClr val="tx1"/>
                </a:solidFill>
                <a:latin typeface="Bookman Old Style" panose="02050604050505020204" pitchFamily="18" charset="0"/>
              </a:rPr>
              <a:t> birlikte detaylı şekilde yer alması gerekmektedir.</a:t>
            </a:r>
          </a:p>
          <a:p>
            <a:pPr marL="0" indent="0" algn="just">
              <a:buNone/>
            </a:pPr>
            <a:endParaRPr lang="tr-TR" sz="2400" dirty="0">
              <a:solidFill>
                <a:schemeClr val="tx1"/>
              </a:solidFill>
              <a:latin typeface="Bookman Old Style" panose="02050604050505020204" pitchFamily="18" charset="0"/>
            </a:endParaRPr>
          </a:p>
        </p:txBody>
      </p:sp>
      <p:sp>
        <p:nvSpPr>
          <p:cNvPr id="5" name="Alt Bilgi Yer Tutucusu 1">
            <a:extLst>
              <a:ext uri="{FF2B5EF4-FFF2-40B4-BE49-F238E27FC236}">
                <a16:creationId xmlns:a16="http://schemas.microsoft.com/office/drawing/2014/main" id="{DC2AAB24-0773-4471-AA84-8B756B06D4D1}"/>
              </a:ext>
            </a:extLst>
          </p:cNvPr>
          <p:cNvSpPr>
            <a:spLocks noGrp="1"/>
          </p:cNvSpPr>
          <p:nvPr>
            <p:ph type="ftr" sz="quarter" idx="11"/>
          </p:nvPr>
        </p:nvSpPr>
        <p:spPr>
          <a:xfrm>
            <a:off x="609599" y="6309320"/>
            <a:ext cx="4622973" cy="451042"/>
          </a:xfrm>
        </p:spPr>
        <p:txBody>
          <a:bodyPr/>
          <a:lstStyle/>
          <a:p>
            <a:pPr lvl="0"/>
            <a:endParaRPr lang="tr-TR" sz="1600" b="1" dirty="0">
              <a:solidFill>
                <a:srgbClr val="54A021"/>
              </a:solidFill>
            </a:endParaRPr>
          </a:p>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2442488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51512"/>
            <a:ext cx="8229600" cy="5644488"/>
          </a:xfrm>
        </p:spPr>
        <p:txBody>
          <a:bodyPr>
            <a:normAutofit/>
          </a:bodyPr>
          <a:lstStyle/>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lgn="ctr">
              <a:buNone/>
            </a:pPr>
            <a:endParaRPr lang="tr-TR" sz="3600" b="1" dirty="0">
              <a:latin typeface="Arial" panose="020B0604020202020204" pitchFamily="34" charset="0"/>
              <a:cs typeface="Arial" panose="020B0604020202020204" pitchFamily="34" charset="0"/>
            </a:endParaRPr>
          </a:p>
          <a:p>
            <a:pPr marL="0" indent="0" algn="ctr">
              <a:buNone/>
            </a:pPr>
            <a:r>
              <a:rPr lang="tr-TR" sz="3600" b="1" dirty="0">
                <a:latin typeface="Arial" panose="020B0604020202020204" pitchFamily="34" charset="0"/>
                <a:cs typeface="Arial" panose="020B0604020202020204" pitchFamily="34" charset="0"/>
              </a:rPr>
              <a:t>SORU&amp;CEVAP</a:t>
            </a:r>
          </a:p>
        </p:txBody>
      </p:sp>
      <p:sp>
        <p:nvSpPr>
          <p:cNvPr id="2" name="Alt Bilgi Yer Tutucusu 1">
            <a:extLst>
              <a:ext uri="{FF2B5EF4-FFF2-40B4-BE49-F238E27FC236}">
                <a16:creationId xmlns:a16="http://schemas.microsoft.com/office/drawing/2014/main" id="{5945149A-8B6E-4661-96E9-E5C40C0764E2}"/>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pic>
        <p:nvPicPr>
          <p:cNvPr id="4" name="Resim 3">
            <a:extLst>
              <a:ext uri="{FF2B5EF4-FFF2-40B4-BE49-F238E27FC236}">
                <a16:creationId xmlns:a16="http://schemas.microsoft.com/office/drawing/2014/main" id="{1F73860C-B22D-4C84-92C8-A83E30F34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212850"/>
            <a:ext cx="2880320" cy="2883705"/>
          </a:xfrm>
          <a:prstGeom prst="rect">
            <a:avLst/>
          </a:prstGeom>
        </p:spPr>
      </p:pic>
    </p:spTree>
    <p:extLst>
      <p:ext uri="{BB962C8B-B14F-4D97-AF65-F5344CB8AC3E}">
        <p14:creationId xmlns:p14="http://schemas.microsoft.com/office/powerpoint/2010/main" val="17743531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51512"/>
            <a:ext cx="8229600" cy="5644488"/>
          </a:xfrm>
        </p:spPr>
        <p:txBody>
          <a:bodyPr>
            <a:normAutofit fontScale="92500" lnSpcReduction="10000"/>
          </a:bodyPr>
          <a:lstStyle/>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lgn="ctr">
              <a:buNone/>
            </a:pPr>
            <a:r>
              <a:rPr lang="tr-TR" sz="2800" b="1" dirty="0">
                <a:solidFill>
                  <a:schemeClr val="tx1"/>
                </a:solidFill>
                <a:latin typeface="Bookman Old Style" panose="02050604050505020204" pitchFamily="18" charset="0"/>
                <a:cs typeface="Arial" panose="020B0604020202020204" pitchFamily="34" charset="0"/>
              </a:rPr>
              <a:t>KATILIMINIZ İÇİN TEŞEKKÜR EDERİZ</a:t>
            </a:r>
          </a:p>
          <a:p>
            <a:pPr marL="0" indent="0" algn="ctr">
              <a:buNone/>
            </a:pPr>
            <a:endParaRPr lang="tr-TR" sz="2800" b="1" dirty="0">
              <a:solidFill>
                <a:schemeClr val="tx1"/>
              </a:solidFill>
              <a:latin typeface="Bookman Old Style" panose="02050604050505020204" pitchFamily="18" charset="0"/>
              <a:cs typeface="Arial" panose="020B0604020202020204" pitchFamily="34" charset="0"/>
            </a:endParaRPr>
          </a:p>
          <a:p>
            <a:pPr marL="0" indent="0" algn="ctr">
              <a:buNone/>
            </a:pPr>
            <a:r>
              <a:rPr lang="tr-TR" sz="2800" b="1" dirty="0">
                <a:solidFill>
                  <a:schemeClr val="tx1"/>
                </a:solidFill>
                <a:latin typeface="Bookman Old Style" panose="02050604050505020204" pitchFamily="18" charset="0"/>
                <a:cs typeface="Arial" panose="020B0604020202020204" pitchFamily="34" charset="0"/>
              </a:rPr>
              <a:t>İTİMAT GLOBAL </a:t>
            </a:r>
          </a:p>
          <a:p>
            <a:pPr marL="0" indent="0" algn="ctr">
              <a:buNone/>
            </a:pPr>
            <a:r>
              <a:rPr lang="tr-TR" sz="2800" b="1" dirty="0">
                <a:solidFill>
                  <a:schemeClr val="tx1"/>
                </a:solidFill>
                <a:latin typeface="Bookman Old Style" panose="02050604050505020204" pitchFamily="18" charset="0"/>
                <a:cs typeface="Arial" panose="020B0604020202020204" pitchFamily="34" charset="0"/>
              </a:rPr>
              <a:t>KURUMSAL AĞ YÖNETİMİ A.Ş.</a:t>
            </a:r>
          </a:p>
          <a:p>
            <a:pPr marL="0" indent="0" algn="ctr">
              <a:buNone/>
            </a:pPr>
            <a:endParaRPr lang="tr-TR" sz="2800" b="1" dirty="0">
              <a:latin typeface="Bookman Old Style" panose="02050604050505020204" pitchFamily="18" charset="0"/>
              <a:cs typeface="Arial" panose="020B0604020202020204" pitchFamily="34" charset="0"/>
            </a:endParaRPr>
          </a:p>
          <a:p>
            <a:pPr marL="0" indent="0" algn="ctr">
              <a:buNone/>
            </a:pPr>
            <a:endParaRPr lang="tr-TR" sz="2800" b="1" dirty="0">
              <a:solidFill>
                <a:schemeClr val="tx1"/>
              </a:solidFill>
              <a:latin typeface="Bookman Old Style" panose="02050604050505020204" pitchFamily="18" charset="0"/>
              <a:cs typeface="Arial" panose="020B0604020202020204" pitchFamily="34" charset="0"/>
            </a:endParaRPr>
          </a:p>
          <a:p>
            <a:pPr marL="0" indent="0">
              <a:spcBef>
                <a:spcPts val="0"/>
              </a:spcBef>
              <a:buNone/>
            </a:pPr>
            <a:r>
              <a:rPr lang="tr-TR" sz="2800" b="1" i="1" dirty="0">
                <a:solidFill>
                  <a:schemeClr val="tx1"/>
                </a:solidFill>
                <a:latin typeface="Bookman Old Style" panose="02050604050505020204" pitchFamily="18" charset="0"/>
                <a:cs typeface="Arial" panose="020B0604020202020204" pitchFamily="34" charset="0"/>
              </a:rPr>
              <a:t>Aydın DEDE							Filiz ERBOĞA</a:t>
            </a:r>
          </a:p>
          <a:p>
            <a:pPr marL="0" indent="0">
              <a:spcBef>
                <a:spcPts val="0"/>
              </a:spcBef>
              <a:buNone/>
            </a:pPr>
            <a:r>
              <a:rPr lang="tr-TR" sz="2800" b="1" i="1" dirty="0">
                <a:solidFill>
                  <a:schemeClr val="tx1"/>
                </a:solidFill>
                <a:latin typeface="Bookman Old Style" panose="02050604050505020204" pitchFamily="18" charset="0"/>
                <a:cs typeface="Arial" panose="020B0604020202020204" pitchFamily="34" charset="0"/>
              </a:rPr>
              <a:t>Yönetim Kurulu Başkanı 		İK Danışmanı</a:t>
            </a:r>
          </a:p>
          <a:p>
            <a:pPr marL="0" indent="0">
              <a:spcBef>
                <a:spcPts val="0"/>
              </a:spcBef>
              <a:buNone/>
            </a:pPr>
            <a:r>
              <a:rPr lang="tr-TR" sz="2800" b="1" i="1" dirty="0">
                <a:solidFill>
                  <a:schemeClr val="tx1"/>
                </a:solidFill>
                <a:latin typeface="Bookman Old Style" panose="02050604050505020204" pitchFamily="18" charset="0"/>
                <a:cs typeface="Arial" panose="020B0604020202020204" pitchFamily="34" charset="0"/>
              </a:rPr>
              <a:t>Yeminli Mali Müşavir</a:t>
            </a:r>
          </a:p>
          <a:p>
            <a:pPr marL="0" indent="0">
              <a:spcBef>
                <a:spcPts val="0"/>
              </a:spcBef>
              <a:buNone/>
            </a:pPr>
            <a:endParaRPr lang="tr-TR" sz="4000" b="1" i="1" dirty="0">
              <a:solidFill>
                <a:schemeClr val="tx1"/>
              </a:solidFill>
              <a:latin typeface="French Script MT" panose="03020402040607040605" pitchFamily="66" charset="0"/>
              <a:cs typeface="Arial" panose="020B0604020202020204" pitchFamily="34" charset="0"/>
            </a:endParaRPr>
          </a:p>
          <a:p>
            <a:pPr marL="0" indent="0" algn="ctr">
              <a:buNone/>
            </a:pPr>
            <a:endParaRPr lang="tr-TR" dirty="0">
              <a:latin typeface="Arial" panose="020B0604020202020204" pitchFamily="34" charset="0"/>
              <a:cs typeface="Arial" panose="020B0604020202020204" pitchFamily="34" charset="0"/>
            </a:endParaRPr>
          </a:p>
        </p:txBody>
      </p:sp>
      <p:sp>
        <p:nvSpPr>
          <p:cNvPr id="2" name="Alt Bilgi Yer Tutucusu 1">
            <a:extLst>
              <a:ext uri="{FF2B5EF4-FFF2-40B4-BE49-F238E27FC236}">
                <a16:creationId xmlns:a16="http://schemas.microsoft.com/office/drawing/2014/main" id="{5945149A-8B6E-4661-96E9-E5C40C0764E2}"/>
              </a:ext>
            </a:extLst>
          </p:cNvPr>
          <p:cNvSpPr>
            <a:spLocks noGrp="1"/>
          </p:cNvSpPr>
          <p:nvPr>
            <p:ph type="ftr" sz="quarter" idx="11"/>
          </p:nvPr>
        </p:nvSpPr>
        <p:spPr/>
        <p:txBody>
          <a:bodyPr/>
          <a:lstStyle/>
          <a:p>
            <a:pPr lvl="0"/>
            <a:r>
              <a:rPr lang="tr-TR" sz="1600" b="1" dirty="0">
                <a:solidFill>
                  <a:srgbClr val="54A021"/>
                </a:solidFill>
              </a:rPr>
              <a:t>İtimat</a:t>
            </a:r>
            <a:r>
              <a:rPr lang="tr-TR" sz="1600" b="1" dirty="0">
                <a:solidFill>
                  <a:srgbClr val="002060"/>
                </a:solidFill>
              </a:rPr>
              <a:t> Global</a:t>
            </a:r>
          </a:p>
        </p:txBody>
      </p:sp>
      <p:pic>
        <p:nvPicPr>
          <p:cNvPr id="4" name="Resim 3">
            <a:extLst>
              <a:ext uri="{FF2B5EF4-FFF2-40B4-BE49-F238E27FC236}">
                <a16:creationId xmlns:a16="http://schemas.microsoft.com/office/drawing/2014/main" id="{1F73860C-B22D-4C84-92C8-A83E30F34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212850"/>
            <a:ext cx="2880320" cy="2883705"/>
          </a:xfrm>
          <a:prstGeom prst="rect">
            <a:avLst/>
          </a:prstGeom>
        </p:spPr>
      </p:pic>
    </p:spTree>
    <p:extLst>
      <p:ext uri="{BB962C8B-B14F-4D97-AF65-F5344CB8AC3E}">
        <p14:creationId xmlns:p14="http://schemas.microsoft.com/office/powerpoint/2010/main" val="287092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8">
            <a:extLst>
              <a:ext uri="{FF2B5EF4-FFF2-40B4-BE49-F238E27FC236}">
                <a16:creationId xmlns:a16="http://schemas.microsoft.com/office/drawing/2014/main" id="{C5ACDE8D-530D-410E-9578-0A5D9387B103}"/>
              </a:ext>
            </a:extLst>
          </p:cNvPr>
          <p:cNvSpPr>
            <a:spLocks noGrp="1"/>
          </p:cNvSpPr>
          <p:nvPr>
            <p:ph type="title"/>
          </p:nvPr>
        </p:nvSpPr>
        <p:spPr>
          <a:xfrm>
            <a:off x="609599" y="116632"/>
            <a:ext cx="7778825" cy="504056"/>
          </a:xfrm>
        </p:spPr>
        <p:txBody>
          <a:bodyPr>
            <a:normAutofit fontScale="90000"/>
          </a:bodyPr>
          <a:lstStyle/>
          <a:p>
            <a:r>
              <a:rPr lang="tr-TR" sz="2800" b="1" cap="none" dirty="0">
                <a:solidFill>
                  <a:schemeClr val="tx1"/>
                </a:solidFill>
              </a:rPr>
              <a:t>KVKK Önemli Tanımlar</a:t>
            </a:r>
          </a:p>
        </p:txBody>
      </p:sp>
      <p:graphicFrame>
        <p:nvGraphicFramePr>
          <p:cNvPr id="6" name="İçerik Yer Tutucusu 5">
            <a:extLst>
              <a:ext uri="{FF2B5EF4-FFF2-40B4-BE49-F238E27FC236}">
                <a16:creationId xmlns:a16="http://schemas.microsoft.com/office/drawing/2014/main" id="{66F248C0-6117-4F9C-AFF3-56DE4024C61D}"/>
              </a:ext>
            </a:extLst>
          </p:cNvPr>
          <p:cNvGraphicFramePr>
            <a:graphicFrameLocks noGrp="1"/>
          </p:cNvGraphicFramePr>
          <p:nvPr>
            <p:ph idx="1"/>
            <p:extLst>
              <p:ext uri="{D42A27DB-BD31-4B8C-83A1-F6EECF244321}">
                <p14:modId xmlns:p14="http://schemas.microsoft.com/office/powerpoint/2010/main" val="1395377775"/>
              </p:ext>
            </p:extLst>
          </p:nvPr>
        </p:nvGraphicFramePr>
        <p:xfrm>
          <a:off x="251519" y="620688"/>
          <a:ext cx="8640961" cy="5597939"/>
        </p:xfrm>
        <a:graphic>
          <a:graphicData uri="http://schemas.openxmlformats.org/drawingml/2006/table">
            <a:tbl>
              <a:tblPr firstRow="1" firstCol="1" bandRow="1"/>
              <a:tblGrid>
                <a:gridCol w="1453889">
                  <a:extLst>
                    <a:ext uri="{9D8B030D-6E8A-4147-A177-3AD203B41FA5}">
                      <a16:colId xmlns:a16="http://schemas.microsoft.com/office/drawing/2014/main" val="2072294714"/>
                    </a:ext>
                  </a:extLst>
                </a:gridCol>
                <a:gridCol w="2749897">
                  <a:extLst>
                    <a:ext uri="{9D8B030D-6E8A-4147-A177-3AD203B41FA5}">
                      <a16:colId xmlns:a16="http://schemas.microsoft.com/office/drawing/2014/main" val="783669824"/>
                    </a:ext>
                  </a:extLst>
                </a:gridCol>
                <a:gridCol w="4437175">
                  <a:extLst>
                    <a:ext uri="{9D8B030D-6E8A-4147-A177-3AD203B41FA5}">
                      <a16:colId xmlns:a16="http://schemas.microsoft.com/office/drawing/2014/main" val="3897253591"/>
                    </a:ext>
                  </a:extLst>
                </a:gridCol>
              </a:tblGrid>
              <a:tr h="3052849">
                <a:tc>
                  <a:txBody>
                    <a:bodyPr/>
                    <a:lstStyle/>
                    <a:p>
                      <a:pPr marL="103505">
                        <a:lnSpc>
                          <a:spcPct val="107000"/>
                        </a:lnSpc>
                        <a:spcAft>
                          <a:spcPts val="0"/>
                        </a:spcAft>
                      </a:pPr>
                      <a:endParaRPr lang="tr-TR" sz="2000" b="1"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endParaRPr>
                    </a:p>
                    <a:p>
                      <a:pPr marL="103505">
                        <a:lnSpc>
                          <a:spcPct val="107000"/>
                        </a:lnSpc>
                        <a:spcAft>
                          <a:spcPts val="0"/>
                        </a:spcAft>
                      </a:pPr>
                      <a:r>
                        <a:rPr lang="tr-TR" sz="2000" b="1"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Kişisel Verilerin İşlenmesi</a:t>
                      </a:r>
                      <a:endPar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0" marR="12782" marT="4847"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270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tc>
                  <a:txBody>
                    <a:bodyPr/>
                    <a:lstStyle/>
                    <a:p>
                      <a:pPr marL="104140">
                        <a:lnSpc>
                          <a:spcPct val="107000"/>
                        </a:lnSpc>
                        <a:spcAft>
                          <a:spcPts val="0"/>
                        </a:spcAft>
                      </a:pPr>
                      <a:endPar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endParaRPr>
                    </a:p>
                    <a:p>
                      <a:pPr marL="104140">
                        <a:lnSpc>
                          <a:spcPct val="107000"/>
                        </a:lnSpc>
                        <a:spcAft>
                          <a:spcPts val="0"/>
                        </a:spcAft>
                      </a:pPr>
                      <a:endPar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endParaRPr>
                    </a:p>
                    <a:p>
                      <a:pPr marL="104140">
                        <a:lnSpc>
                          <a:spcPct val="107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Kişisel veriler ile yapılan  her türlü eylem</a:t>
                      </a:r>
                      <a:endPar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p>
                      <a:pPr>
                        <a:lnSpc>
                          <a:spcPct val="107000"/>
                        </a:lnSpc>
                        <a:spcAft>
                          <a:spcPts val="0"/>
                        </a:spcAft>
                      </a:pPr>
                      <a:r>
                        <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rPr>
                        <a:t> </a:t>
                      </a:r>
                    </a:p>
                  </a:txBody>
                  <a:tcPr marL="0" marR="12782" marT="4847"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270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tc>
                  <a:txBody>
                    <a:bodyPr/>
                    <a:lstStyle/>
                    <a:p>
                      <a:pPr marL="104775" algn="l">
                        <a:lnSpc>
                          <a:spcPct val="100000"/>
                        </a:lnSpc>
                        <a:spcAft>
                          <a:spcPts val="0"/>
                        </a:spcAft>
                      </a:pPr>
                      <a:endPar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endParaRPr>
                    </a:p>
                    <a:p>
                      <a:pPr marL="104775" algn="l">
                        <a:lnSpc>
                          <a:spcPct val="100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Elde edilmesi, </a:t>
                      </a:r>
                    </a:p>
                    <a:p>
                      <a:pPr marL="104775" algn="l">
                        <a:lnSpc>
                          <a:spcPct val="100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kaydedilmesi, </a:t>
                      </a:r>
                    </a:p>
                    <a:p>
                      <a:pPr marL="104775" algn="l">
                        <a:lnSpc>
                          <a:spcPct val="100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depolanması, </a:t>
                      </a:r>
                      <a:endPar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p>
                      <a:pPr marL="104775" algn="l">
                        <a:lnSpc>
                          <a:spcPct val="100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muhafaza edilmesi, </a:t>
                      </a:r>
                    </a:p>
                    <a:p>
                      <a:pPr marL="104775" algn="l">
                        <a:lnSpc>
                          <a:spcPct val="100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değiştirilmesi,</a:t>
                      </a:r>
                      <a:endPar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p>
                      <a:pPr marL="104775" algn="l">
                        <a:lnSpc>
                          <a:spcPct val="100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açıklanması, </a:t>
                      </a:r>
                    </a:p>
                    <a:p>
                      <a:pPr marL="104775" algn="l">
                        <a:lnSpc>
                          <a:spcPct val="100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aktarılması, </a:t>
                      </a:r>
                    </a:p>
                    <a:p>
                      <a:pPr marL="104775" algn="l">
                        <a:lnSpc>
                          <a:spcPct val="100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devralınması,</a:t>
                      </a:r>
                    </a:p>
                    <a:p>
                      <a:pPr marL="104775" algn="l">
                        <a:lnSpc>
                          <a:spcPct val="100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 sınıflandırılması</a:t>
                      </a:r>
                      <a:endPar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0" marR="12782" marT="4847"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270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extLst>
                  <a:ext uri="{0D108BD9-81ED-4DB2-BD59-A6C34878D82A}">
                    <a16:rowId xmlns:a16="http://schemas.microsoft.com/office/drawing/2014/main" val="1070653939"/>
                  </a:ext>
                </a:extLst>
              </a:tr>
              <a:tr h="1006017">
                <a:tc>
                  <a:txBody>
                    <a:bodyPr/>
                    <a:lstStyle/>
                    <a:p>
                      <a:pPr marL="103505">
                        <a:lnSpc>
                          <a:spcPct val="107000"/>
                        </a:lnSpc>
                        <a:spcAft>
                          <a:spcPts val="0"/>
                        </a:spcAft>
                      </a:pPr>
                      <a:endParaRPr lang="tr-TR" sz="2000" b="1"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endParaRPr>
                    </a:p>
                    <a:p>
                      <a:pPr marL="103505">
                        <a:lnSpc>
                          <a:spcPct val="107000"/>
                        </a:lnSpc>
                        <a:spcAft>
                          <a:spcPts val="0"/>
                        </a:spcAft>
                      </a:pPr>
                      <a:r>
                        <a:rPr lang="tr-TR" sz="2000" b="1"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Açık Rıza</a:t>
                      </a:r>
                      <a:endPar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0" marR="12782" marT="4847"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2700" cap="flat" cmpd="sng" algn="ctr">
                      <a:solidFill>
                        <a:srgbClr val="9F2936"/>
                      </a:solidFill>
                      <a:prstDash val="solid"/>
                      <a:round/>
                      <a:headEnd type="none" w="med" len="med"/>
                      <a:tailEnd type="none" w="med" len="med"/>
                    </a:lnT>
                    <a:lnB w="19050" cap="flat" cmpd="sng" algn="ctr">
                      <a:solidFill>
                        <a:srgbClr val="9F2936"/>
                      </a:solidFill>
                      <a:prstDash val="solid"/>
                      <a:round/>
                      <a:headEnd type="none" w="med" len="med"/>
                      <a:tailEnd type="none" w="med" len="med"/>
                    </a:lnB>
                  </a:tcPr>
                </a:tc>
                <a:tc gridSpan="2">
                  <a:txBody>
                    <a:bodyPr/>
                    <a:lstStyle/>
                    <a:p>
                      <a:pPr marL="104140" marR="370205">
                        <a:lnSpc>
                          <a:spcPct val="107000"/>
                        </a:lnSpc>
                        <a:spcAft>
                          <a:spcPts val="0"/>
                        </a:spcAft>
                      </a:pPr>
                      <a:endPar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endParaRPr>
                    </a:p>
                    <a:p>
                      <a:pPr marL="104140" marR="370205">
                        <a:lnSpc>
                          <a:spcPct val="107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Belirli bir konuya ilişkin, </a:t>
                      </a:r>
                      <a:r>
                        <a:rPr lang="tr-TR" sz="2000" b="1"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bilgilendirilmeye dayanan ve özgür </a:t>
                      </a: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iradeyle açıklanan rıza</a:t>
                      </a:r>
                      <a:endPar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0" marR="12782" marT="4847"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2700" cap="flat" cmpd="sng" algn="ctr">
                      <a:solidFill>
                        <a:srgbClr val="9F2936"/>
                      </a:solidFill>
                      <a:prstDash val="solid"/>
                      <a:round/>
                      <a:headEnd type="none" w="med" len="med"/>
                      <a:tailEnd type="none" w="med" len="med"/>
                    </a:lnT>
                    <a:lnB w="19050" cap="flat" cmpd="sng" algn="ctr">
                      <a:solidFill>
                        <a:srgbClr val="9F2936"/>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191750335"/>
                  </a:ext>
                </a:extLst>
              </a:tr>
              <a:tr h="1539073">
                <a:tc>
                  <a:txBody>
                    <a:bodyPr/>
                    <a:lstStyle/>
                    <a:p>
                      <a:pPr marL="103505">
                        <a:lnSpc>
                          <a:spcPct val="107000"/>
                        </a:lnSpc>
                        <a:spcAft>
                          <a:spcPts val="0"/>
                        </a:spcAft>
                      </a:pPr>
                      <a:endParaRPr lang="tr-TR" sz="2000" b="1"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endParaRPr>
                    </a:p>
                    <a:p>
                      <a:pPr marL="103505">
                        <a:lnSpc>
                          <a:spcPct val="107000"/>
                        </a:lnSpc>
                        <a:spcAft>
                          <a:spcPts val="0"/>
                        </a:spcAft>
                      </a:pPr>
                      <a:r>
                        <a:rPr lang="tr-TR" sz="2000" b="1"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İlgili Kişi</a:t>
                      </a:r>
                      <a:endPar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0" marR="12782" marT="4847"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905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tc>
                  <a:txBody>
                    <a:bodyPr/>
                    <a:lstStyle/>
                    <a:p>
                      <a:pPr marL="104140">
                        <a:lnSpc>
                          <a:spcPct val="107000"/>
                        </a:lnSpc>
                        <a:spcAft>
                          <a:spcPts val="0"/>
                        </a:spcAft>
                      </a:pPr>
                      <a:endPar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endParaRPr>
                    </a:p>
                    <a:p>
                      <a:pPr marL="104140">
                        <a:lnSpc>
                          <a:spcPct val="107000"/>
                        </a:lnSpc>
                        <a:spcAft>
                          <a:spcPts val="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Kişisel verisi işlenen gerçek kişi</a:t>
                      </a:r>
                      <a:endPar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0" marR="12782" marT="4847"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905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tc>
                  <a:txBody>
                    <a:bodyPr/>
                    <a:lstStyle/>
                    <a:p>
                      <a:pPr marL="104775">
                        <a:lnSpc>
                          <a:spcPct val="107000"/>
                        </a:lnSpc>
                        <a:spcAft>
                          <a:spcPts val="290"/>
                        </a:spcAft>
                      </a:pPr>
                      <a:endPar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endParaRPr>
                    </a:p>
                    <a:p>
                      <a:pPr marL="104775">
                        <a:lnSpc>
                          <a:spcPct val="107000"/>
                        </a:lnSpc>
                        <a:spcAft>
                          <a:spcPts val="290"/>
                        </a:spcAft>
                      </a:pP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Müşteriler, çalışanlar, iş ortakları vb. </a:t>
                      </a:r>
                      <a:r>
                        <a:rPr lang="tr-TR" sz="2000" b="1"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gerçek </a:t>
                      </a:r>
                      <a:r>
                        <a:rPr lang="tr-TR" sz="2000" dirty="0">
                          <a:solidFill>
                            <a:schemeClr val="tx1"/>
                          </a:solidFill>
                          <a:effectLst/>
                          <a:latin typeface="Bookman Old Style" panose="02050604050505020204" pitchFamily="18" charset="0"/>
                          <a:ea typeface="Times New Roman" panose="02020603050405020304" pitchFamily="18" charset="0"/>
                          <a:cs typeface="Arial" panose="020B0604020202020204" pitchFamily="34" charset="0"/>
                        </a:rPr>
                        <a:t>kişiler</a:t>
                      </a:r>
                      <a:endParaRPr lang="tr-TR" sz="20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0" marR="12782" marT="4847"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905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extLst>
                  <a:ext uri="{0D108BD9-81ED-4DB2-BD59-A6C34878D82A}">
                    <a16:rowId xmlns:a16="http://schemas.microsoft.com/office/drawing/2014/main" val="3660854926"/>
                  </a:ext>
                </a:extLst>
              </a:tr>
            </a:tbl>
          </a:graphicData>
        </a:graphic>
      </p:graphicFrame>
      <p:sp>
        <p:nvSpPr>
          <p:cNvPr id="2" name="Alt Bilgi Yer Tutucusu 1">
            <a:extLst>
              <a:ext uri="{FF2B5EF4-FFF2-40B4-BE49-F238E27FC236}">
                <a16:creationId xmlns:a16="http://schemas.microsoft.com/office/drawing/2014/main" id="{5F51E216-3F41-4473-8EAF-B1FDF341AE3D}"/>
              </a:ext>
            </a:extLst>
          </p:cNvPr>
          <p:cNvSpPr>
            <a:spLocks noGrp="1"/>
          </p:cNvSpPr>
          <p:nvPr>
            <p:ph type="ftr" sz="quarter" idx="11"/>
          </p:nvPr>
        </p:nvSpPr>
        <p:spPr>
          <a:xfrm>
            <a:off x="609599" y="6218627"/>
            <a:ext cx="4622973" cy="639373"/>
          </a:xfrm>
        </p:spPr>
        <p:txBody>
          <a:bodyPr/>
          <a:lstStyle/>
          <a:p>
            <a:pPr lvl="0"/>
            <a:endParaRPr lang="tr-TR" sz="1600" b="1" dirty="0">
              <a:solidFill>
                <a:srgbClr val="54A021"/>
              </a:solidFill>
            </a:endParaRPr>
          </a:p>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64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a:extLst>
              <a:ext uri="{FF2B5EF4-FFF2-40B4-BE49-F238E27FC236}">
                <a16:creationId xmlns:a16="http://schemas.microsoft.com/office/drawing/2014/main" id="{5CD1EC7B-B041-4E9A-8304-8C0D08D30568}"/>
              </a:ext>
            </a:extLst>
          </p:cNvPr>
          <p:cNvGraphicFramePr>
            <a:graphicFrameLocks noGrp="1"/>
          </p:cNvGraphicFramePr>
          <p:nvPr>
            <p:ph idx="1"/>
            <p:extLst>
              <p:ext uri="{D42A27DB-BD31-4B8C-83A1-F6EECF244321}">
                <p14:modId xmlns:p14="http://schemas.microsoft.com/office/powerpoint/2010/main" val="112377589"/>
              </p:ext>
            </p:extLst>
          </p:nvPr>
        </p:nvGraphicFramePr>
        <p:xfrm>
          <a:off x="323527" y="260648"/>
          <a:ext cx="8496945" cy="5904656"/>
        </p:xfrm>
        <a:graphic>
          <a:graphicData uri="http://schemas.openxmlformats.org/drawingml/2006/table">
            <a:tbl>
              <a:tblPr firstRow="1" firstCol="1" bandRow="1"/>
              <a:tblGrid>
                <a:gridCol w="1923837">
                  <a:extLst>
                    <a:ext uri="{9D8B030D-6E8A-4147-A177-3AD203B41FA5}">
                      <a16:colId xmlns:a16="http://schemas.microsoft.com/office/drawing/2014/main" val="1713463534"/>
                    </a:ext>
                  </a:extLst>
                </a:gridCol>
                <a:gridCol w="2885755">
                  <a:extLst>
                    <a:ext uri="{9D8B030D-6E8A-4147-A177-3AD203B41FA5}">
                      <a16:colId xmlns:a16="http://schemas.microsoft.com/office/drawing/2014/main" val="436325734"/>
                    </a:ext>
                  </a:extLst>
                </a:gridCol>
                <a:gridCol w="3687353">
                  <a:extLst>
                    <a:ext uri="{9D8B030D-6E8A-4147-A177-3AD203B41FA5}">
                      <a16:colId xmlns:a16="http://schemas.microsoft.com/office/drawing/2014/main" val="34408866"/>
                    </a:ext>
                  </a:extLst>
                </a:gridCol>
              </a:tblGrid>
              <a:tr h="2426838">
                <a:tc>
                  <a:txBody>
                    <a:bodyPr/>
                    <a:lstStyle/>
                    <a:p>
                      <a:pPr>
                        <a:lnSpc>
                          <a:spcPct val="107000"/>
                        </a:lnSpc>
                        <a:spcAft>
                          <a:spcPts val="0"/>
                        </a:spcAft>
                      </a:pPr>
                      <a:endParaRPr lang="tr-TR"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tr-TR"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Veri İşleyen</a:t>
                      </a:r>
                      <a:endParaRPr lang="tr-TR"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4140" marR="0" marT="0"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270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tc>
                  <a:txBody>
                    <a:bodyPr/>
                    <a:lstStyle/>
                    <a:p>
                      <a:pPr marR="71755" algn="just">
                        <a:lnSpc>
                          <a:spcPct val="107000"/>
                        </a:lnSpc>
                        <a:spcAft>
                          <a:spcPts val="0"/>
                        </a:spcAft>
                      </a:pPr>
                      <a:endParaRPr lang="tr-TR"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71755" algn="just">
                        <a:lnSpc>
                          <a:spcPct val="107000"/>
                        </a:lnSpc>
                        <a:spcAft>
                          <a:spcPts val="0"/>
                        </a:spcAft>
                      </a:pPr>
                      <a:r>
                        <a:rPr lang="tr-TR"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Veri  sorumlusunun verdiği yetkiye  dayanarak onun adına kişisel veri işleyen gerçek ve tüzelkişi</a:t>
                      </a:r>
                      <a:endParaRPr lang="tr-T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4140" marR="0" marT="0"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270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tc>
                  <a:txBody>
                    <a:bodyPr/>
                    <a:lstStyle/>
                    <a:p>
                      <a:pPr marL="635" marR="251460" algn="l">
                        <a:lnSpc>
                          <a:spcPct val="107000"/>
                        </a:lnSpc>
                        <a:spcAft>
                          <a:spcPts val="0"/>
                        </a:spcAft>
                      </a:pPr>
                      <a:endParaRPr lang="tr-TR"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635" marR="251460" algn="l">
                        <a:lnSpc>
                          <a:spcPct val="107000"/>
                        </a:lnSpc>
                        <a:spcAft>
                          <a:spcPts val="0"/>
                        </a:spcAft>
                      </a:pPr>
                      <a:endParaRPr lang="tr-TR"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635" marR="251460" algn="l">
                        <a:lnSpc>
                          <a:spcPct val="107000"/>
                        </a:lnSpc>
                        <a:spcAft>
                          <a:spcPts val="0"/>
                        </a:spcAft>
                      </a:pPr>
                      <a:r>
                        <a:rPr lang="tr-TR"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Şirket’in muhasebecisi, verilerini tutan bulut bilişim firması, anketörleri, </a:t>
                      </a:r>
                      <a:r>
                        <a:rPr lang="tr-TR"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call</a:t>
                      </a:r>
                      <a:r>
                        <a:rPr lang="tr-TR"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tr-TR"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center</a:t>
                      </a:r>
                      <a:r>
                        <a:rPr lang="tr-TR"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firması, Şirket’in satış ekipleri vb.</a:t>
                      </a:r>
                      <a:endParaRPr lang="tr-T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4140" marR="0" marT="0"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270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extLst>
                  <a:ext uri="{0D108BD9-81ED-4DB2-BD59-A6C34878D82A}">
                    <a16:rowId xmlns:a16="http://schemas.microsoft.com/office/drawing/2014/main" val="410057029"/>
                  </a:ext>
                </a:extLst>
              </a:tr>
              <a:tr h="3477818">
                <a:tc>
                  <a:txBody>
                    <a:bodyPr/>
                    <a:lstStyle/>
                    <a:p>
                      <a:pPr>
                        <a:lnSpc>
                          <a:spcPct val="107000"/>
                        </a:lnSpc>
                        <a:spcAft>
                          <a:spcPts val="5"/>
                        </a:spcAft>
                      </a:pPr>
                      <a:endParaRPr lang="tr-TR"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5"/>
                        </a:spcAft>
                      </a:pPr>
                      <a:r>
                        <a:rPr lang="tr-TR"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Veri</a:t>
                      </a:r>
                      <a:endParaRPr lang="tr-TR"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Sorumlusu</a:t>
                      </a:r>
                      <a:endParaRPr lang="tr-TR"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4140" marR="0" marT="0"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270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tc>
                  <a:txBody>
                    <a:bodyPr/>
                    <a:lstStyle/>
                    <a:p>
                      <a:pPr>
                        <a:lnSpc>
                          <a:spcPct val="107000"/>
                        </a:lnSpc>
                        <a:spcAft>
                          <a:spcPts val="0"/>
                        </a:spcAft>
                      </a:pPr>
                      <a:endParaRPr lang="tr-TR"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tr-TR"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Kişisel verilerin işleme amaçlarını ve vasıtalarını  belirleyen, veri kayıt  sisteminin kurulmasından ve yönetilmesinden  sorumlu olan gerçek veya  tüzel kişidir.</a:t>
                      </a:r>
                      <a:endParaRPr lang="tr-T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4140" marR="0" marT="0"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270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tc>
                  <a:txBody>
                    <a:bodyPr/>
                    <a:lstStyle/>
                    <a:p>
                      <a:pPr marL="635" algn="just">
                        <a:lnSpc>
                          <a:spcPct val="107000"/>
                        </a:lnSpc>
                        <a:spcAft>
                          <a:spcPts val="0"/>
                        </a:spcAft>
                      </a:pPr>
                      <a:endParaRPr lang="tr-TR"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635" algn="just">
                        <a:lnSpc>
                          <a:spcPct val="107000"/>
                        </a:lnSpc>
                        <a:spcAft>
                          <a:spcPts val="0"/>
                        </a:spcAft>
                      </a:pPr>
                      <a:r>
                        <a:rPr lang="tr-TR"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*Anonim Şirketlerde Şirket ve Şirket’in Yönetim Kurulu,</a:t>
                      </a:r>
                    </a:p>
                    <a:p>
                      <a:pPr marL="635" algn="just">
                        <a:lnSpc>
                          <a:spcPct val="107000"/>
                        </a:lnSpc>
                        <a:spcAft>
                          <a:spcPts val="0"/>
                        </a:spcAft>
                      </a:pPr>
                      <a:endParaRPr lang="tr-TR"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635" algn="just">
                        <a:lnSpc>
                          <a:spcPct val="107000"/>
                        </a:lnSpc>
                        <a:spcAft>
                          <a:spcPts val="0"/>
                        </a:spcAft>
                      </a:pPr>
                      <a:r>
                        <a:rPr lang="tr-TR"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*LTD. Şirketlerde müdürler, </a:t>
                      </a:r>
                    </a:p>
                    <a:p>
                      <a:pPr marL="635" algn="just">
                        <a:lnSpc>
                          <a:spcPct val="107000"/>
                        </a:lnSpc>
                        <a:spcAft>
                          <a:spcPts val="0"/>
                        </a:spcAft>
                      </a:pPr>
                      <a:endParaRPr lang="tr-TR"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635" algn="l">
                        <a:lnSpc>
                          <a:spcPct val="107000"/>
                        </a:lnSpc>
                        <a:spcAft>
                          <a:spcPts val="0"/>
                        </a:spcAft>
                      </a:pPr>
                      <a:r>
                        <a:rPr lang="tr-TR"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Kanun hükümlerinin uygulanmasından sorumludur.</a:t>
                      </a:r>
                    </a:p>
                  </a:txBody>
                  <a:tcPr marL="104140" marR="0" marT="0" marB="0">
                    <a:lnL w="12700" cap="flat" cmpd="sng" algn="ctr">
                      <a:solidFill>
                        <a:srgbClr val="9F2936"/>
                      </a:solidFill>
                      <a:prstDash val="solid"/>
                      <a:round/>
                      <a:headEnd type="none" w="med" len="med"/>
                      <a:tailEnd type="none" w="med" len="med"/>
                    </a:lnL>
                    <a:lnR w="12700" cap="flat" cmpd="sng" algn="ctr">
                      <a:solidFill>
                        <a:srgbClr val="9F2936"/>
                      </a:solidFill>
                      <a:prstDash val="solid"/>
                      <a:round/>
                      <a:headEnd type="none" w="med" len="med"/>
                      <a:tailEnd type="none" w="med" len="med"/>
                    </a:lnR>
                    <a:lnT w="12700" cap="flat" cmpd="sng" algn="ctr">
                      <a:solidFill>
                        <a:srgbClr val="9F2936"/>
                      </a:solidFill>
                      <a:prstDash val="solid"/>
                      <a:round/>
                      <a:headEnd type="none" w="med" len="med"/>
                      <a:tailEnd type="none" w="med" len="med"/>
                    </a:lnT>
                    <a:lnB w="12700" cap="flat" cmpd="sng" algn="ctr">
                      <a:solidFill>
                        <a:srgbClr val="9F2936"/>
                      </a:solidFill>
                      <a:prstDash val="solid"/>
                      <a:round/>
                      <a:headEnd type="none" w="med" len="med"/>
                      <a:tailEnd type="none" w="med" len="med"/>
                    </a:lnB>
                  </a:tcPr>
                </a:tc>
                <a:extLst>
                  <a:ext uri="{0D108BD9-81ED-4DB2-BD59-A6C34878D82A}">
                    <a16:rowId xmlns:a16="http://schemas.microsoft.com/office/drawing/2014/main" val="2877271639"/>
                  </a:ext>
                </a:extLst>
              </a:tr>
            </a:tbl>
          </a:graphicData>
        </a:graphic>
      </p:graphicFrame>
      <p:sp>
        <p:nvSpPr>
          <p:cNvPr id="2" name="Alt Bilgi Yer Tutucusu 1">
            <a:extLst>
              <a:ext uri="{FF2B5EF4-FFF2-40B4-BE49-F238E27FC236}">
                <a16:creationId xmlns:a16="http://schemas.microsoft.com/office/drawing/2014/main" id="{0CE8EE45-112C-41E1-AE25-EE0D81A2354E}"/>
              </a:ext>
            </a:extLst>
          </p:cNvPr>
          <p:cNvSpPr>
            <a:spLocks noGrp="1"/>
          </p:cNvSpPr>
          <p:nvPr>
            <p:ph type="ftr" sz="quarter" idx="11"/>
          </p:nvPr>
        </p:nvSpPr>
        <p:spPr>
          <a:xfrm>
            <a:off x="609599" y="6381328"/>
            <a:ext cx="4622973" cy="476672"/>
          </a:xfrm>
        </p:spPr>
        <p:txBody>
          <a:bodyPr/>
          <a:lstStyle/>
          <a:p>
            <a:pPr lvl="0"/>
            <a:r>
              <a:rPr lang="tr-TR" sz="1600" b="1" dirty="0">
                <a:solidFill>
                  <a:srgbClr val="54A021"/>
                </a:solidFill>
              </a:rPr>
              <a:t>İtimat</a:t>
            </a:r>
            <a:r>
              <a:rPr lang="tr-TR" sz="1600" b="1" dirty="0">
                <a:solidFill>
                  <a:srgbClr val="002060"/>
                </a:solidFill>
              </a:rPr>
              <a:t> Global</a:t>
            </a:r>
          </a:p>
        </p:txBody>
      </p:sp>
    </p:spTree>
    <p:extLst>
      <p:ext uri="{BB962C8B-B14F-4D97-AF65-F5344CB8AC3E}">
        <p14:creationId xmlns:p14="http://schemas.microsoft.com/office/powerpoint/2010/main" val="4218270233"/>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3321</TotalTime>
  <Words>3713</Words>
  <Application>Microsoft Office PowerPoint</Application>
  <PresentationFormat>Ekran Gösterisi (4:3)</PresentationFormat>
  <Paragraphs>610</Paragraphs>
  <Slides>75</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75</vt:i4>
      </vt:variant>
    </vt:vector>
  </HeadingPairs>
  <TitlesOfParts>
    <vt:vector size="84" baseType="lpstr">
      <vt:lpstr>Arial</vt:lpstr>
      <vt:lpstr>Arial Black</vt:lpstr>
      <vt:lpstr>Bookman Old Style</vt:lpstr>
      <vt:lpstr>Calibri</vt:lpstr>
      <vt:lpstr>French Script MT</vt:lpstr>
      <vt:lpstr>Trebuchet MS</vt:lpstr>
      <vt:lpstr>Wingdings</vt:lpstr>
      <vt:lpstr>Wingdings 3</vt:lpstr>
      <vt:lpstr>Yüzeyler</vt:lpstr>
      <vt:lpstr>PowerPoint Sunusu</vt:lpstr>
      <vt:lpstr>PowerPoint Sunusu</vt:lpstr>
      <vt:lpstr>PowerPoint Sunusu</vt:lpstr>
      <vt:lpstr>PowerPoint Sunusu</vt:lpstr>
      <vt:lpstr>PowerPoint Sunusu</vt:lpstr>
      <vt:lpstr>  Kişisel Veri</vt:lpstr>
      <vt:lpstr>Özel Nitelikli Kişisel Veri </vt:lpstr>
      <vt:lpstr>KVKK Önemli Tanımlar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Veri Sorumlusunun Yükümlülükleri </vt:lpstr>
      <vt:lpstr>İlgili Kişiyi Aydınlatma  </vt:lpstr>
      <vt:lpstr>PowerPoint Sunusu</vt:lpstr>
      <vt:lpstr>PowerPoint Sunusu</vt:lpstr>
      <vt:lpstr>Veri Güvenliğini İlişkin Yükümlülükler </vt:lpstr>
      <vt:lpstr>PowerPoint Sunusu</vt:lpstr>
      <vt:lpstr>PowerPoint Sunusu</vt:lpstr>
      <vt:lpstr>PowerPoint Sunusu</vt:lpstr>
      <vt:lpstr>Veri Sorumluları Siciline Kayıt(VERBİS) Yükümlülüğüne Getirilecek İstisnalar</vt:lpstr>
      <vt:lpstr>PowerPoint Sunusu</vt:lpstr>
      <vt:lpstr>PowerPoint Sunusu</vt:lpstr>
      <vt:lpstr>KVKK Tam İstisnalar</vt:lpstr>
      <vt:lpstr>PowerPoint Sunusu</vt:lpstr>
      <vt:lpstr>KVKK Kısmi İstisnalar</vt:lpstr>
      <vt:lpstr>PowerPoint Sunusu</vt:lpstr>
      <vt:lpstr>PowerPoint Sunusu</vt:lpstr>
      <vt:lpstr>Kişisel Veri Saklama ve İmha Politikası</vt:lpstr>
      <vt:lpstr> Kişisel Verilerin Silinmesi, </vt:lpstr>
      <vt:lpstr> Kişisel Verilerin Yok Edilmesi:</vt:lpstr>
      <vt:lpstr>Kişisel Verilerin Anonim Hale Getirilmesi</vt:lpstr>
      <vt:lpstr>PowerPoint Sunusu</vt:lpstr>
      <vt:lpstr>PowerPoint Sunusu</vt:lpstr>
      <vt:lpstr>PowerPoint Sunusu</vt:lpstr>
      <vt:lpstr>PowerPoint Sunusu</vt:lpstr>
      <vt:lpstr>PowerPoint Sunusu</vt:lpstr>
      <vt:lpstr>PowerPoint Sunusu</vt:lpstr>
      <vt:lpstr>PowerPoint Sunusu</vt:lpstr>
      <vt:lpstr>PowerPoint Sunusu</vt:lpstr>
      <vt:lpstr> GDPR  (GENERAL DATA PROTECTION REGULATION)  AB VERİ GÜVENLİĞİ  DÜZENLEMESİ    </vt:lpstr>
      <vt:lpstr>PowerPoint Sunusu</vt:lpstr>
      <vt:lpstr>PowerPoint Sunusu</vt:lpstr>
      <vt:lpstr>İşverenin Veri Sorumlusu Sıfatı</vt:lpstr>
      <vt:lpstr>İş İlişkisinde İşçinin Kişisel Verilerinin İşlenmesi</vt:lpstr>
      <vt:lpstr>İşçinin Aydınlatılması</vt:lpstr>
      <vt:lpstr>İşçinin Açık Rızası</vt:lpstr>
      <vt:lpstr>İşverenin, İşçilerin Kişisel Verilerini Korumaya İlişkin Yükümlülükleri </vt:lpstr>
      <vt:lpstr>PowerPoint Sunusu</vt:lpstr>
      <vt:lpstr>PowerPoint Sunusu</vt:lpstr>
      <vt:lpstr>PowerPoint Sunusu</vt:lpstr>
      <vt:lpstr>PowerPoint Sunusu</vt:lpstr>
      <vt:lpstr>Veri Sorumlusu / Veri İşleyen </vt:lpstr>
      <vt:lpstr>Veri İşleyen ve Veri Sorumlusu Farkı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Filiz</dc:creator>
  <cp:lastModifiedBy>Filiz Erboğa</cp:lastModifiedBy>
  <cp:revision>185</cp:revision>
  <dcterms:created xsi:type="dcterms:W3CDTF">2018-06-18T18:58:42Z</dcterms:created>
  <dcterms:modified xsi:type="dcterms:W3CDTF">2019-11-04T10:51:27Z</dcterms:modified>
</cp:coreProperties>
</file>